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99" r:id="rId1"/>
    <p:sldMasterId id="2147483900" r:id="rId2"/>
    <p:sldMasterId id="2147483923" r:id="rId3"/>
  </p:sldMasterIdLst>
  <p:notesMasterIdLst>
    <p:notesMasterId r:id="rId797"/>
  </p:notesMasterIdLst>
  <p:sldIdLst>
    <p:sldId id="256" r:id="rId4"/>
    <p:sldId id="258" r:id="rId5"/>
    <p:sldId id="259" r:id="rId6"/>
    <p:sldId id="263" r:id="rId7"/>
    <p:sldId id="266" r:id="rId8"/>
    <p:sldId id="265" r:id="rId9"/>
    <p:sldId id="268" r:id="rId10"/>
    <p:sldId id="269" r:id="rId11"/>
    <p:sldId id="271" r:id="rId12"/>
    <p:sldId id="264" r:id="rId13"/>
    <p:sldId id="270" r:id="rId14"/>
    <p:sldId id="272" r:id="rId15"/>
    <p:sldId id="275" r:id="rId16"/>
    <p:sldId id="273" r:id="rId17"/>
    <p:sldId id="280" r:id="rId18"/>
    <p:sldId id="274" r:id="rId19"/>
    <p:sldId id="276" r:id="rId20"/>
    <p:sldId id="279" r:id="rId21"/>
    <p:sldId id="277" r:id="rId22"/>
    <p:sldId id="278" r:id="rId23"/>
    <p:sldId id="281" r:id="rId24"/>
    <p:sldId id="284" r:id="rId25"/>
    <p:sldId id="282" r:id="rId26"/>
    <p:sldId id="283" r:id="rId27"/>
    <p:sldId id="288" r:id="rId28"/>
    <p:sldId id="287" r:id="rId29"/>
    <p:sldId id="285" r:id="rId30"/>
    <p:sldId id="292" r:id="rId31"/>
    <p:sldId id="291" r:id="rId32"/>
    <p:sldId id="290" r:id="rId33"/>
    <p:sldId id="289" r:id="rId34"/>
    <p:sldId id="293" r:id="rId35"/>
    <p:sldId id="286" r:id="rId36"/>
    <p:sldId id="294" r:id="rId37"/>
    <p:sldId id="295" r:id="rId38"/>
    <p:sldId id="296" r:id="rId39"/>
    <p:sldId id="297" r:id="rId40"/>
    <p:sldId id="298" r:id="rId41"/>
    <p:sldId id="299" r:id="rId42"/>
    <p:sldId id="302" r:id="rId43"/>
    <p:sldId id="301" r:id="rId44"/>
    <p:sldId id="300" r:id="rId45"/>
    <p:sldId id="303" r:id="rId46"/>
    <p:sldId id="304" r:id="rId47"/>
    <p:sldId id="306" r:id="rId48"/>
    <p:sldId id="307" r:id="rId49"/>
    <p:sldId id="309" r:id="rId50"/>
    <p:sldId id="305" r:id="rId51"/>
    <p:sldId id="310" r:id="rId52"/>
    <p:sldId id="311" r:id="rId53"/>
    <p:sldId id="312" r:id="rId54"/>
    <p:sldId id="313" r:id="rId55"/>
    <p:sldId id="314" r:id="rId56"/>
    <p:sldId id="317" r:id="rId57"/>
    <p:sldId id="308" r:id="rId58"/>
    <p:sldId id="316" r:id="rId59"/>
    <p:sldId id="315" r:id="rId60"/>
    <p:sldId id="318" r:id="rId61"/>
    <p:sldId id="321" r:id="rId62"/>
    <p:sldId id="320" r:id="rId63"/>
    <p:sldId id="322" r:id="rId64"/>
    <p:sldId id="319"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80" r:id="rId219"/>
    <p:sldId id="481" r:id="rId220"/>
    <p:sldId id="482" r:id="rId221"/>
    <p:sldId id="483" r:id="rId222"/>
    <p:sldId id="484" r:id="rId223"/>
    <p:sldId id="485" r:id="rId224"/>
    <p:sldId id="486" r:id="rId225"/>
    <p:sldId id="487" r:id="rId226"/>
    <p:sldId id="488" r:id="rId227"/>
    <p:sldId id="489" r:id="rId228"/>
    <p:sldId id="490" r:id="rId229"/>
    <p:sldId id="491" r:id="rId230"/>
    <p:sldId id="492" r:id="rId231"/>
    <p:sldId id="493" r:id="rId232"/>
    <p:sldId id="494" r:id="rId233"/>
    <p:sldId id="495" r:id="rId234"/>
    <p:sldId id="496" r:id="rId235"/>
    <p:sldId id="497" r:id="rId236"/>
    <p:sldId id="498" r:id="rId237"/>
    <p:sldId id="499" r:id="rId238"/>
    <p:sldId id="500" r:id="rId239"/>
    <p:sldId id="501" r:id="rId240"/>
    <p:sldId id="502" r:id="rId241"/>
    <p:sldId id="503" r:id="rId242"/>
    <p:sldId id="504" r:id="rId243"/>
    <p:sldId id="505" r:id="rId244"/>
    <p:sldId id="506" r:id="rId245"/>
    <p:sldId id="507" r:id="rId246"/>
    <p:sldId id="508" r:id="rId247"/>
    <p:sldId id="509" r:id="rId248"/>
    <p:sldId id="510" r:id="rId249"/>
    <p:sldId id="511" r:id="rId250"/>
    <p:sldId id="512" r:id="rId251"/>
    <p:sldId id="513" r:id="rId252"/>
    <p:sldId id="514" r:id="rId253"/>
    <p:sldId id="515" r:id="rId254"/>
    <p:sldId id="516" r:id="rId255"/>
    <p:sldId id="517" r:id="rId256"/>
    <p:sldId id="518" r:id="rId257"/>
    <p:sldId id="519" r:id="rId258"/>
    <p:sldId id="520" r:id="rId259"/>
    <p:sldId id="521" r:id="rId260"/>
    <p:sldId id="522" r:id="rId261"/>
    <p:sldId id="523" r:id="rId262"/>
    <p:sldId id="524" r:id="rId263"/>
    <p:sldId id="525" r:id="rId264"/>
    <p:sldId id="526" r:id="rId265"/>
    <p:sldId id="527" r:id="rId266"/>
    <p:sldId id="528" r:id="rId267"/>
    <p:sldId id="529" r:id="rId268"/>
    <p:sldId id="530" r:id="rId269"/>
    <p:sldId id="531" r:id="rId270"/>
    <p:sldId id="532" r:id="rId271"/>
    <p:sldId id="533" r:id="rId272"/>
    <p:sldId id="534" r:id="rId273"/>
    <p:sldId id="535" r:id="rId274"/>
    <p:sldId id="536" r:id="rId275"/>
    <p:sldId id="537" r:id="rId276"/>
    <p:sldId id="538" r:id="rId277"/>
    <p:sldId id="539" r:id="rId278"/>
    <p:sldId id="540" r:id="rId279"/>
    <p:sldId id="541" r:id="rId280"/>
    <p:sldId id="542" r:id="rId281"/>
    <p:sldId id="543" r:id="rId282"/>
    <p:sldId id="544" r:id="rId283"/>
    <p:sldId id="545" r:id="rId284"/>
    <p:sldId id="546" r:id="rId285"/>
    <p:sldId id="547" r:id="rId286"/>
    <p:sldId id="548" r:id="rId287"/>
    <p:sldId id="549" r:id="rId288"/>
    <p:sldId id="479" r:id="rId289"/>
    <p:sldId id="550" r:id="rId290"/>
    <p:sldId id="551" r:id="rId291"/>
    <p:sldId id="552" r:id="rId292"/>
    <p:sldId id="553" r:id="rId293"/>
    <p:sldId id="554" r:id="rId294"/>
    <p:sldId id="555" r:id="rId295"/>
    <p:sldId id="556" r:id="rId296"/>
    <p:sldId id="557" r:id="rId297"/>
    <p:sldId id="558" r:id="rId298"/>
    <p:sldId id="559" r:id="rId299"/>
    <p:sldId id="560" r:id="rId300"/>
    <p:sldId id="561" r:id="rId301"/>
    <p:sldId id="562" r:id="rId302"/>
    <p:sldId id="563" r:id="rId303"/>
    <p:sldId id="564" r:id="rId304"/>
    <p:sldId id="565" r:id="rId305"/>
    <p:sldId id="566" r:id="rId306"/>
    <p:sldId id="567" r:id="rId307"/>
    <p:sldId id="568" r:id="rId308"/>
    <p:sldId id="569" r:id="rId309"/>
    <p:sldId id="570" r:id="rId310"/>
    <p:sldId id="571" r:id="rId311"/>
    <p:sldId id="572" r:id="rId312"/>
    <p:sldId id="573" r:id="rId313"/>
    <p:sldId id="574" r:id="rId314"/>
    <p:sldId id="575" r:id="rId315"/>
    <p:sldId id="576" r:id="rId316"/>
    <p:sldId id="577" r:id="rId317"/>
    <p:sldId id="578" r:id="rId318"/>
    <p:sldId id="579" r:id="rId319"/>
    <p:sldId id="580" r:id="rId320"/>
    <p:sldId id="581" r:id="rId321"/>
    <p:sldId id="582" r:id="rId322"/>
    <p:sldId id="583" r:id="rId323"/>
    <p:sldId id="584" r:id="rId324"/>
    <p:sldId id="585" r:id="rId325"/>
    <p:sldId id="586" r:id="rId326"/>
    <p:sldId id="587" r:id="rId327"/>
    <p:sldId id="588" r:id="rId328"/>
    <p:sldId id="589" r:id="rId329"/>
    <p:sldId id="590" r:id="rId330"/>
    <p:sldId id="591" r:id="rId331"/>
    <p:sldId id="592" r:id="rId332"/>
    <p:sldId id="593" r:id="rId333"/>
    <p:sldId id="594" r:id="rId334"/>
    <p:sldId id="595" r:id="rId335"/>
    <p:sldId id="597" r:id="rId336"/>
    <p:sldId id="598" r:id="rId337"/>
    <p:sldId id="599" r:id="rId338"/>
    <p:sldId id="600" r:id="rId339"/>
    <p:sldId id="394" r:id="rId340"/>
    <p:sldId id="601" r:id="rId341"/>
    <p:sldId id="602" r:id="rId342"/>
    <p:sldId id="603" r:id="rId343"/>
    <p:sldId id="604" r:id="rId344"/>
    <p:sldId id="605" r:id="rId345"/>
    <p:sldId id="606" r:id="rId346"/>
    <p:sldId id="607" r:id="rId347"/>
    <p:sldId id="608" r:id="rId348"/>
    <p:sldId id="609" r:id="rId349"/>
    <p:sldId id="610" r:id="rId350"/>
    <p:sldId id="611" r:id="rId351"/>
    <p:sldId id="612" r:id="rId352"/>
    <p:sldId id="613" r:id="rId353"/>
    <p:sldId id="614" r:id="rId354"/>
    <p:sldId id="615" r:id="rId355"/>
    <p:sldId id="616" r:id="rId356"/>
    <p:sldId id="617" r:id="rId357"/>
    <p:sldId id="618" r:id="rId358"/>
    <p:sldId id="619" r:id="rId359"/>
    <p:sldId id="620" r:id="rId360"/>
    <p:sldId id="621" r:id="rId361"/>
    <p:sldId id="622" r:id="rId362"/>
    <p:sldId id="623" r:id="rId363"/>
    <p:sldId id="624" r:id="rId364"/>
    <p:sldId id="625" r:id="rId365"/>
    <p:sldId id="626" r:id="rId366"/>
    <p:sldId id="627" r:id="rId367"/>
    <p:sldId id="628" r:id="rId368"/>
    <p:sldId id="629" r:id="rId369"/>
    <p:sldId id="630" r:id="rId370"/>
    <p:sldId id="631" r:id="rId371"/>
    <p:sldId id="632" r:id="rId372"/>
    <p:sldId id="633" r:id="rId373"/>
    <p:sldId id="634" r:id="rId374"/>
    <p:sldId id="635" r:id="rId375"/>
    <p:sldId id="636" r:id="rId376"/>
    <p:sldId id="432" r:id="rId377"/>
    <p:sldId id="637" r:id="rId378"/>
    <p:sldId id="639" r:id="rId379"/>
    <p:sldId id="695" r:id="rId380"/>
    <p:sldId id="701" r:id="rId381"/>
    <p:sldId id="700" r:id="rId382"/>
    <p:sldId id="702" r:id="rId383"/>
    <p:sldId id="699" r:id="rId384"/>
    <p:sldId id="703" r:id="rId385"/>
    <p:sldId id="704" r:id="rId386"/>
    <p:sldId id="698" r:id="rId387"/>
    <p:sldId id="697" r:id="rId388"/>
    <p:sldId id="705" r:id="rId389"/>
    <p:sldId id="696" r:id="rId390"/>
    <p:sldId id="710" r:id="rId391"/>
    <p:sldId id="709" r:id="rId392"/>
    <p:sldId id="708" r:id="rId393"/>
    <p:sldId id="707" r:id="rId394"/>
    <p:sldId id="706" r:id="rId395"/>
    <p:sldId id="712" r:id="rId396"/>
    <p:sldId id="711" r:id="rId397"/>
    <p:sldId id="714" r:id="rId398"/>
    <p:sldId id="713" r:id="rId399"/>
    <p:sldId id="720" r:id="rId400"/>
    <p:sldId id="718" r:id="rId401"/>
    <p:sldId id="717" r:id="rId402"/>
    <p:sldId id="716" r:id="rId403"/>
    <p:sldId id="722" r:id="rId404"/>
    <p:sldId id="721" r:id="rId405"/>
    <p:sldId id="715" r:id="rId406"/>
    <p:sldId id="724" r:id="rId407"/>
    <p:sldId id="725" r:id="rId408"/>
    <p:sldId id="726" r:id="rId409"/>
    <p:sldId id="727" r:id="rId410"/>
    <p:sldId id="728" r:id="rId411"/>
    <p:sldId id="729" r:id="rId412"/>
    <p:sldId id="730" r:id="rId413"/>
    <p:sldId id="731" r:id="rId414"/>
    <p:sldId id="732" r:id="rId415"/>
    <p:sldId id="733" r:id="rId416"/>
    <p:sldId id="734" r:id="rId417"/>
    <p:sldId id="735" r:id="rId418"/>
    <p:sldId id="736" r:id="rId419"/>
    <p:sldId id="737" r:id="rId420"/>
    <p:sldId id="738" r:id="rId421"/>
    <p:sldId id="739" r:id="rId422"/>
    <p:sldId id="741" r:id="rId423"/>
    <p:sldId id="742" r:id="rId424"/>
    <p:sldId id="743" r:id="rId425"/>
    <p:sldId id="744" r:id="rId426"/>
    <p:sldId id="745" r:id="rId427"/>
    <p:sldId id="746" r:id="rId428"/>
    <p:sldId id="747" r:id="rId429"/>
    <p:sldId id="748" r:id="rId430"/>
    <p:sldId id="749" r:id="rId431"/>
    <p:sldId id="750" r:id="rId432"/>
    <p:sldId id="751" r:id="rId433"/>
    <p:sldId id="752" r:id="rId434"/>
    <p:sldId id="753" r:id="rId435"/>
    <p:sldId id="754" r:id="rId436"/>
    <p:sldId id="755" r:id="rId437"/>
    <p:sldId id="756" r:id="rId438"/>
    <p:sldId id="757" r:id="rId439"/>
    <p:sldId id="758" r:id="rId440"/>
    <p:sldId id="759" r:id="rId441"/>
    <p:sldId id="760" r:id="rId442"/>
    <p:sldId id="761" r:id="rId443"/>
    <p:sldId id="762" r:id="rId444"/>
    <p:sldId id="763" r:id="rId445"/>
    <p:sldId id="764" r:id="rId446"/>
    <p:sldId id="765" r:id="rId447"/>
    <p:sldId id="766" r:id="rId448"/>
    <p:sldId id="767" r:id="rId449"/>
    <p:sldId id="768" r:id="rId450"/>
    <p:sldId id="769" r:id="rId451"/>
    <p:sldId id="770" r:id="rId452"/>
    <p:sldId id="771" r:id="rId453"/>
    <p:sldId id="772" r:id="rId454"/>
    <p:sldId id="773" r:id="rId455"/>
    <p:sldId id="774" r:id="rId456"/>
    <p:sldId id="775" r:id="rId457"/>
    <p:sldId id="776" r:id="rId458"/>
    <p:sldId id="777" r:id="rId459"/>
    <p:sldId id="778" r:id="rId460"/>
    <p:sldId id="779" r:id="rId461"/>
    <p:sldId id="780" r:id="rId462"/>
    <p:sldId id="781" r:id="rId463"/>
    <p:sldId id="782" r:id="rId464"/>
    <p:sldId id="783" r:id="rId465"/>
    <p:sldId id="784" r:id="rId466"/>
    <p:sldId id="785" r:id="rId467"/>
    <p:sldId id="786" r:id="rId468"/>
    <p:sldId id="787" r:id="rId469"/>
    <p:sldId id="788" r:id="rId470"/>
    <p:sldId id="789" r:id="rId471"/>
    <p:sldId id="790" r:id="rId472"/>
    <p:sldId id="791" r:id="rId473"/>
    <p:sldId id="792" r:id="rId474"/>
    <p:sldId id="793" r:id="rId475"/>
    <p:sldId id="794" r:id="rId476"/>
    <p:sldId id="795" r:id="rId477"/>
    <p:sldId id="796" r:id="rId478"/>
    <p:sldId id="797" r:id="rId479"/>
    <p:sldId id="798" r:id="rId480"/>
    <p:sldId id="799" r:id="rId481"/>
    <p:sldId id="800" r:id="rId482"/>
    <p:sldId id="801" r:id="rId483"/>
    <p:sldId id="802" r:id="rId484"/>
    <p:sldId id="803" r:id="rId485"/>
    <p:sldId id="804" r:id="rId486"/>
    <p:sldId id="805" r:id="rId487"/>
    <p:sldId id="806" r:id="rId488"/>
    <p:sldId id="807" r:id="rId489"/>
    <p:sldId id="808" r:id="rId490"/>
    <p:sldId id="809" r:id="rId491"/>
    <p:sldId id="810" r:id="rId492"/>
    <p:sldId id="811" r:id="rId493"/>
    <p:sldId id="812" r:id="rId494"/>
    <p:sldId id="813" r:id="rId495"/>
    <p:sldId id="814" r:id="rId496"/>
    <p:sldId id="815" r:id="rId497"/>
    <p:sldId id="816" r:id="rId498"/>
    <p:sldId id="817" r:id="rId499"/>
    <p:sldId id="818" r:id="rId500"/>
    <p:sldId id="819" r:id="rId501"/>
    <p:sldId id="820" r:id="rId502"/>
    <p:sldId id="821" r:id="rId503"/>
    <p:sldId id="822" r:id="rId504"/>
    <p:sldId id="823" r:id="rId505"/>
    <p:sldId id="824" r:id="rId506"/>
    <p:sldId id="825" r:id="rId507"/>
    <p:sldId id="826" r:id="rId508"/>
    <p:sldId id="827" r:id="rId509"/>
    <p:sldId id="828" r:id="rId510"/>
    <p:sldId id="829" r:id="rId511"/>
    <p:sldId id="830" r:id="rId512"/>
    <p:sldId id="831" r:id="rId513"/>
    <p:sldId id="832" r:id="rId514"/>
    <p:sldId id="833" r:id="rId515"/>
    <p:sldId id="834" r:id="rId516"/>
    <p:sldId id="835" r:id="rId517"/>
    <p:sldId id="836" r:id="rId518"/>
    <p:sldId id="837" r:id="rId519"/>
    <p:sldId id="838" r:id="rId520"/>
    <p:sldId id="839" r:id="rId521"/>
    <p:sldId id="840" r:id="rId522"/>
    <p:sldId id="841" r:id="rId523"/>
    <p:sldId id="842" r:id="rId524"/>
    <p:sldId id="843" r:id="rId525"/>
    <p:sldId id="844" r:id="rId526"/>
    <p:sldId id="845" r:id="rId527"/>
    <p:sldId id="846" r:id="rId528"/>
    <p:sldId id="847" r:id="rId529"/>
    <p:sldId id="849" r:id="rId530"/>
    <p:sldId id="850" r:id="rId531"/>
    <p:sldId id="851" r:id="rId532"/>
    <p:sldId id="852" r:id="rId533"/>
    <p:sldId id="853" r:id="rId534"/>
    <p:sldId id="854" r:id="rId535"/>
    <p:sldId id="855" r:id="rId536"/>
    <p:sldId id="856" r:id="rId537"/>
    <p:sldId id="857" r:id="rId538"/>
    <p:sldId id="858" r:id="rId539"/>
    <p:sldId id="859" r:id="rId540"/>
    <p:sldId id="860" r:id="rId541"/>
    <p:sldId id="861" r:id="rId542"/>
    <p:sldId id="862" r:id="rId543"/>
    <p:sldId id="863" r:id="rId544"/>
    <p:sldId id="864" r:id="rId545"/>
    <p:sldId id="865" r:id="rId546"/>
    <p:sldId id="866" r:id="rId547"/>
    <p:sldId id="867" r:id="rId548"/>
    <p:sldId id="868" r:id="rId549"/>
    <p:sldId id="869" r:id="rId550"/>
    <p:sldId id="870" r:id="rId551"/>
    <p:sldId id="871" r:id="rId552"/>
    <p:sldId id="872" r:id="rId553"/>
    <p:sldId id="873" r:id="rId554"/>
    <p:sldId id="874" r:id="rId555"/>
    <p:sldId id="875" r:id="rId556"/>
    <p:sldId id="876" r:id="rId557"/>
    <p:sldId id="877" r:id="rId558"/>
    <p:sldId id="878" r:id="rId559"/>
    <p:sldId id="879" r:id="rId560"/>
    <p:sldId id="880" r:id="rId561"/>
    <p:sldId id="881" r:id="rId562"/>
    <p:sldId id="882" r:id="rId563"/>
    <p:sldId id="883" r:id="rId564"/>
    <p:sldId id="884" r:id="rId565"/>
    <p:sldId id="885" r:id="rId566"/>
    <p:sldId id="886" r:id="rId567"/>
    <p:sldId id="887" r:id="rId568"/>
    <p:sldId id="888" r:id="rId569"/>
    <p:sldId id="889" r:id="rId570"/>
    <p:sldId id="890" r:id="rId571"/>
    <p:sldId id="892" r:id="rId572"/>
    <p:sldId id="893" r:id="rId573"/>
    <p:sldId id="894" r:id="rId574"/>
    <p:sldId id="895" r:id="rId575"/>
    <p:sldId id="896" r:id="rId576"/>
    <p:sldId id="897" r:id="rId577"/>
    <p:sldId id="898" r:id="rId578"/>
    <p:sldId id="899" r:id="rId579"/>
    <p:sldId id="900" r:id="rId580"/>
    <p:sldId id="901" r:id="rId581"/>
    <p:sldId id="902" r:id="rId582"/>
    <p:sldId id="903" r:id="rId583"/>
    <p:sldId id="904" r:id="rId584"/>
    <p:sldId id="905" r:id="rId585"/>
    <p:sldId id="906" r:id="rId586"/>
    <p:sldId id="907" r:id="rId587"/>
    <p:sldId id="908" r:id="rId588"/>
    <p:sldId id="909" r:id="rId589"/>
    <p:sldId id="910" r:id="rId590"/>
    <p:sldId id="911" r:id="rId591"/>
    <p:sldId id="912" r:id="rId592"/>
    <p:sldId id="913" r:id="rId593"/>
    <p:sldId id="914" r:id="rId594"/>
    <p:sldId id="915" r:id="rId595"/>
    <p:sldId id="916" r:id="rId596"/>
    <p:sldId id="917" r:id="rId597"/>
    <p:sldId id="918" r:id="rId598"/>
    <p:sldId id="919" r:id="rId599"/>
    <p:sldId id="920" r:id="rId600"/>
    <p:sldId id="921" r:id="rId601"/>
    <p:sldId id="922" r:id="rId602"/>
    <p:sldId id="923" r:id="rId603"/>
    <p:sldId id="924" r:id="rId604"/>
    <p:sldId id="925" r:id="rId605"/>
    <p:sldId id="926" r:id="rId606"/>
    <p:sldId id="927" r:id="rId607"/>
    <p:sldId id="928" r:id="rId608"/>
    <p:sldId id="596" r:id="rId609"/>
    <p:sldId id="929" r:id="rId610"/>
    <p:sldId id="930" r:id="rId611"/>
    <p:sldId id="931" r:id="rId612"/>
    <p:sldId id="932" r:id="rId613"/>
    <p:sldId id="933" r:id="rId614"/>
    <p:sldId id="934" r:id="rId615"/>
    <p:sldId id="935" r:id="rId616"/>
    <p:sldId id="936" r:id="rId617"/>
    <p:sldId id="937" r:id="rId618"/>
    <p:sldId id="938" r:id="rId619"/>
    <p:sldId id="939" r:id="rId620"/>
    <p:sldId id="940" r:id="rId621"/>
    <p:sldId id="942" r:id="rId622"/>
    <p:sldId id="943" r:id="rId623"/>
    <p:sldId id="944" r:id="rId624"/>
    <p:sldId id="945" r:id="rId625"/>
    <p:sldId id="946" r:id="rId626"/>
    <p:sldId id="947" r:id="rId627"/>
    <p:sldId id="948" r:id="rId628"/>
    <p:sldId id="949" r:id="rId629"/>
    <p:sldId id="950" r:id="rId630"/>
    <p:sldId id="951" r:id="rId631"/>
    <p:sldId id="952" r:id="rId632"/>
    <p:sldId id="953" r:id="rId633"/>
    <p:sldId id="954" r:id="rId634"/>
    <p:sldId id="955" r:id="rId635"/>
    <p:sldId id="956" r:id="rId636"/>
    <p:sldId id="957" r:id="rId637"/>
    <p:sldId id="958" r:id="rId638"/>
    <p:sldId id="959" r:id="rId639"/>
    <p:sldId id="960" r:id="rId640"/>
    <p:sldId id="961" r:id="rId641"/>
    <p:sldId id="962" r:id="rId642"/>
    <p:sldId id="963" r:id="rId643"/>
    <p:sldId id="964" r:id="rId644"/>
    <p:sldId id="965" r:id="rId645"/>
    <p:sldId id="966" r:id="rId646"/>
    <p:sldId id="967" r:id="rId647"/>
    <p:sldId id="968" r:id="rId648"/>
    <p:sldId id="969" r:id="rId649"/>
    <p:sldId id="970" r:id="rId650"/>
    <p:sldId id="971" r:id="rId651"/>
    <p:sldId id="972" r:id="rId652"/>
    <p:sldId id="973" r:id="rId653"/>
    <p:sldId id="974" r:id="rId654"/>
    <p:sldId id="975" r:id="rId655"/>
    <p:sldId id="976" r:id="rId656"/>
    <p:sldId id="977" r:id="rId657"/>
    <p:sldId id="978" r:id="rId658"/>
    <p:sldId id="979" r:id="rId659"/>
    <p:sldId id="980" r:id="rId660"/>
    <p:sldId id="981" r:id="rId661"/>
    <p:sldId id="982" r:id="rId662"/>
    <p:sldId id="983" r:id="rId663"/>
    <p:sldId id="985" r:id="rId664"/>
    <p:sldId id="986" r:id="rId665"/>
    <p:sldId id="987" r:id="rId666"/>
    <p:sldId id="988" r:id="rId667"/>
    <p:sldId id="989" r:id="rId668"/>
    <p:sldId id="990" r:id="rId669"/>
    <p:sldId id="991" r:id="rId670"/>
    <p:sldId id="992" r:id="rId671"/>
    <p:sldId id="993" r:id="rId672"/>
    <p:sldId id="994" r:id="rId673"/>
    <p:sldId id="995" r:id="rId674"/>
    <p:sldId id="996" r:id="rId675"/>
    <p:sldId id="997" r:id="rId676"/>
    <p:sldId id="998" r:id="rId677"/>
    <p:sldId id="999" r:id="rId678"/>
    <p:sldId id="1000" r:id="rId679"/>
    <p:sldId id="1001" r:id="rId680"/>
    <p:sldId id="1002" r:id="rId681"/>
    <p:sldId id="1003" r:id="rId682"/>
    <p:sldId id="1004" r:id="rId683"/>
    <p:sldId id="1005" r:id="rId684"/>
    <p:sldId id="1006" r:id="rId685"/>
    <p:sldId id="1007" r:id="rId686"/>
    <p:sldId id="1008" r:id="rId687"/>
    <p:sldId id="1009" r:id="rId688"/>
    <p:sldId id="1010" r:id="rId689"/>
    <p:sldId id="1011" r:id="rId690"/>
    <p:sldId id="1012" r:id="rId691"/>
    <p:sldId id="1013" r:id="rId692"/>
    <p:sldId id="1014" r:id="rId693"/>
    <p:sldId id="1015" r:id="rId694"/>
    <p:sldId id="1016" r:id="rId695"/>
    <p:sldId id="1017" r:id="rId696"/>
    <p:sldId id="1018" r:id="rId697"/>
    <p:sldId id="1019" r:id="rId698"/>
    <p:sldId id="1020" r:id="rId699"/>
    <p:sldId id="1021" r:id="rId700"/>
    <p:sldId id="1022" r:id="rId701"/>
    <p:sldId id="1023" r:id="rId702"/>
    <p:sldId id="1024" r:id="rId703"/>
    <p:sldId id="1025" r:id="rId704"/>
    <p:sldId id="1026" r:id="rId705"/>
    <p:sldId id="1027" r:id="rId706"/>
    <p:sldId id="638" r:id="rId707"/>
    <p:sldId id="1028" r:id="rId708"/>
    <p:sldId id="642" r:id="rId709"/>
    <p:sldId id="641" r:id="rId710"/>
    <p:sldId id="1029" r:id="rId711"/>
    <p:sldId id="1030" r:id="rId712"/>
    <p:sldId id="1031" r:id="rId713"/>
    <p:sldId id="655" r:id="rId714"/>
    <p:sldId id="1032" r:id="rId715"/>
    <p:sldId id="689" r:id="rId716"/>
    <p:sldId id="656" r:id="rId717"/>
    <p:sldId id="654" r:id="rId718"/>
    <p:sldId id="653" r:id="rId719"/>
    <p:sldId id="652" r:id="rId720"/>
    <p:sldId id="651" r:id="rId721"/>
    <p:sldId id="650" r:id="rId722"/>
    <p:sldId id="649" r:id="rId723"/>
    <p:sldId id="648" r:id="rId724"/>
    <p:sldId id="647" r:id="rId725"/>
    <p:sldId id="646" r:id="rId726"/>
    <p:sldId id="645" r:id="rId727"/>
    <p:sldId id="644" r:id="rId728"/>
    <p:sldId id="659" r:id="rId729"/>
    <p:sldId id="643" r:id="rId730"/>
    <p:sldId id="660" r:id="rId731"/>
    <p:sldId id="658" r:id="rId732"/>
    <p:sldId id="657" r:id="rId733"/>
    <p:sldId id="661" r:id="rId734"/>
    <p:sldId id="662" r:id="rId735"/>
    <p:sldId id="663" r:id="rId736"/>
    <p:sldId id="664" r:id="rId737"/>
    <p:sldId id="668" r:id="rId738"/>
    <p:sldId id="667" r:id="rId739"/>
    <p:sldId id="666" r:id="rId740"/>
    <p:sldId id="665" r:id="rId741"/>
    <p:sldId id="669" r:id="rId742"/>
    <p:sldId id="672" r:id="rId743"/>
    <p:sldId id="673" r:id="rId744"/>
    <p:sldId id="671" r:id="rId745"/>
    <p:sldId id="670" r:id="rId746"/>
    <p:sldId id="675" r:id="rId747"/>
    <p:sldId id="676" r:id="rId748"/>
    <p:sldId id="680" r:id="rId749"/>
    <p:sldId id="674" r:id="rId750"/>
    <p:sldId id="679" r:id="rId751"/>
    <p:sldId id="678" r:id="rId752"/>
    <p:sldId id="677" r:id="rId753"/>
    <p:sldId id="681" r:id="rId754"/>
    <p:sldId id="684" r:id="rId755"/>
    <p:sldId id="683" r:id="rId756"/>
    <p:sldId id="688" r:id="rId757"/>
    <p:sldId id="687" r:id="rId758"/>
    <p:sldId id="686" r:id="rId759"/>
    <p:sldId id="1033" r:id="rId760"/>
    <p:sldId id="1034" r:id="rId761"/>
    <p:sldId id="1035" r:id="rId762"/>
    <p:sldId id="1036" r:id="rId763"/>
    <p:sldId id="1037" r:id="rId764"/>
    <p:sldId id="1038" r:id="rId765"/>
    <p:sldId id="1039" r:id="rId766"/>
    <p:sldId id="1040" r:id="rId767"/>
    <p:sldId id="1041" r:id="rId768"/>
    <p:sldId id="1042" r:id="rId769"/>
    <p:sldId id="1043" r:id="rId770"/>
    <p:sldId id="1044" r:id="rId771"/>
    <p:sldId id="1045" r:id="rId772"/>
    <p:sldId id="1046" r:id="rId773"/>
    <p:sldId id="1047" r:id="rId774"/>
    <p:sldId id="1048" r:id="rId775"/>
    <p:sldId id="1049" r:id="rId776"/>
    <p:sldId id="1050" r:id="rId777"/>
    <p:sldId id="1051" r:id="rId778"/>
    <p:sldId id="1052" r:id="rId779"/>
    <p:sldId id="1053" r:id="rId780"/>
    <p:sldId id="1054" r:id="rId781"/>
    <p:sldId id="1055" r:id="rId782"/>
    <p:sldId id="1056" r:id="rId783"/>
    <p:sldId id="719" r:id="rId784"/>
    <p:sldId id="1057" r:id="rId785"/>
    <p:sldId id="723" r:id="rId786"/>
    <p:sldId id="1058" r:id="rId787"/>
    <p:sldId id="1059" r:id="rId788"/>
    <p:sldId id="1060" r:id="rId789"/>
    <p:sldId id="1061" r:id="rId790"/>
    <p:sldId id="1062" r:id="rId791"/>
    <p:sldId id="1063" r:id="rId792"/>
    <p:sldId id="1064" r:id="rId793"/>
    <p:sldId id="1065" r:id="rId794"/>
    <p:sldId id="1066" r:id="rId795"/>
    <p:sldId id="260" r:id="rId79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1347"/>
    <a:srgbClr val="153357"/>
    <a:srgbClr val="F47024"/>
    <a:srgbClr val="897DBB"/>
    <a:srgbClr val="FF6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85" autoAdjust="0"/>
    <p:restoredTop sz="81740" autoAdjust="0"/>
  </p:normalViewPr>
  <p:slideViewPr>
    <p:cSldViewPr>
      <p:cViewPr varScale="1">
        <p:scale>
          <a:sx n="59" d="100"/>
          <a:sy n="59" d="100"/>
        </p:scale>
        <p:origin x="114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671" Type="http://schemas.openxmlformats.org/officeDocument/2006/relationships/slide" Target="slides/slide668.xml"/><Relationship Id="rId769" Type="http://schemas.openxmlformats.org/officeDocument/2006/relationships/slide" Target="slides/slide766.xml"/><Relationship Id="rId21" Type="http://schemas.openxmlformats.org/officeDocument/2006/relationships/slide" Target="slides/slide18.xml"/><Relationship Id="rId324" Type="http://schemas.openxmlformats.org/officeDocument/2006/relationships/slide" Target="slides/slide321.xml"/><Relationship Id="rId531" Type="http://schemas.openxmlformats.org/officeDocument/2006/relationships/slide" Target="slides/slide528.xml"/><Relationship Id="rId629" Type="http://schemas.openxmlformats.org/officeDocument/2006/relationships/slide" Target="slides/slide626.xml"/><Relationship Id="rId170" Type="http://schemas.openxmlformats.org/officeDocument/2006/relationships/slide" Target="slides/slide167.xml"/><Relationship Id="rId268" Type="http://schemas.openxmlformats.org/officeDocument/2006/relationships/slide" Target="slides/slide265.xml"/><Relationship Id="rId475" Type="http://schemas.openxmlformats.org/officeDocument/2006/relationships/slide" Target="slides/slide472.xml"/><Relationship Id="rId682" Type="http://schemas.openxmlformats.org/officeDocument/2006/relationships/slide" Target="slides/slide679.xml"/><Relationship Id="rId32" Type="http://schemas.openxmlformats.org/officeDocument/2006/relationships/slide" Target="slides/slide29.xml"/><Relationship Id="rId128" Type="http://schemas.openxmlformats.org/officeDocument/2006/relationships/slide" Target="slides/slide125.xml"/><Relationship Id="rId335" Type="http://schemas.openxmlformats.org/officeDocument/2006/relationships/slide" Target="slides/slide332.xml"/><Relationship Id="rId542" Type="http://schemas.openxmlformats.org/officeDocument/2006/relationships/slide" Target="slides/slide539.xml"/><Relationship Id="rId181" Type="http://schemas.openxmlformats.org/officeDocument/2006/relationships/slide" Target="slides/slide178.xml"/><Relationship Id="rId402" Type="http://schemas.openxmlformats.org/officeDocument/2006/relationships/slide" Target="slides/slide399.xml"/><Relationship Id="rId279" Type="http://schemas.openxmlformats.org/officeDocument/2006/relationships/slide" Target="slides/slide276.xml"/><Relationship Id="rId486" Type="http://schemas.openxmlformats.org/officeDocument/2006/relationships/slide" Target="slides/slide483.xml"/><Relationship Id="rId693" Type="http://schemas.openxmlformats.org/officeDocument/2006/relationships/slide" Target="slides/slide690.xml"/><Relationship Id="rId707" Type="http://schemas.openxmlformats.org/officeDocument/2006/relationships/slide" Target="slides/slide704.xml"/><Relationship Id="rId43" Type="http://schemas.openxmlformats.org/officeDocument/2006/relationships/slide" Target="slides/slide40.xml"/><Relationship Id="rId139" Type="http://schemas.openxmlformats.org/officeDocument/2006/relationships/slide" Target="slides/slide136.xml"/><Relationship Id="rId346" Type="http://schemas.openxmlformats.org/officeDocument/2006/relationships/slide" Target="slides/slide343.xml"/><Relationship Id="rId553" Type="http://schemas.openxmlformats.org/officeDocument/2006/relationships/slide" Target="slides/slide550.xml"/><Relationship Id="rId760" Type="http://schemas.openxmlformats.org/officeDocument/2006/relationships/slide" Target="slides/slide757.xml"/><Relationship Id="rId192" Type="http://schemas.openxmlformats.org/officeDocument/2006/relationships/slide" Target="slides/slide189.xml"/><Relationship Id="rId206" Type="http://schemas.openxmlformats.org/officeDocument/2006/relationships/slide" Target="slides/slide203.xml"/><Relationship Id="rId413" Type="http://schemas.openxmlformats.org/officeDocument/2006/relationships/slide" Target="slides/slide410.xml"/><Relationship Id="rId497" Type="http://schemas.openxmlformats.org/officeDocument/2006/relationships/slide" Target="slides/slide494.xml"/><Relationship Id="rId620" Type="http://schemas.openxmlformats.org/officeDocument/2006/relationships/slide" Target="slides/slide617.xml"/><Relationship Id="rId718" Type="http://schemas.openxmlformats.org/officeDocument/2006/relationships/slide" Target="slides/slide715.xml"/><Relationship Id="rId357" Type="http://schemas.openxmlformats.org/officeDocument/2006/relationships/slide" Target="slides/slide354.xml"/><Relationship Id="rId54" Type="http://schemas.openxmlformats.org/officeDocument/2006/relationships/slide" Target="slides/slide51.xml"/><Relationship Id="rId217" Type="http://schemas.openxmlformats.org/officeDocument/2006/relationships/slide" Target="slides/slide214.xml"/><Relationship Id="rId564" Type="http://schemas.openxmlformats.org/officeDocument/2006/relationships/slide" Target="slides/slide561.xml"/><Relationship Id="rId771" Type="http://schemas.openxmlformats.org/officeDocument/2006/relationships/slide" Target="slides/slide768.xml"/><Relationship Id="rId424" Type="http://schemas.openxmlformats.org/officeDocument/2006/relationships/slide" Target="slides/slide421.xml"/><Relationship Id="rId631" Type="http://schemas.openxmlformats.org/officeDocument/2006/relationships/slide" Target="slides/slide628.xml"/><Relationship Id="rId729" Type="http://schemas.openxmlformats.org/officeDocument/2006/relationships/slide" Target="slides/slide726.xml"/><Relationship Id="rId270" Type="http://schemas.openxmlformats.org/officeDocument/2006/relationships/slide" Target="slides/slide267.xml"/><Relationship Id="rId65" Type="http://schemas.openxmlformats.org/officeDocument/2006/relationships/slide" Target="slides/slide62.xml"/><Relationship Id="rId130" Type="http://schemas.openxmlformats.org/officeDocument/2006/relationships/slide" Target="slides/slide127.xml"/><Relationship Id="rId368" Type="http://schemas.openxmlformats.org/officeDocument/2006/relationships/slide" Target="slides/slide365.xml"/><Relationship Id="rId575" Type="http://schemas.openxmlformats.org/officeDocument/2006/relationships/slide" Target="slides/slide572.xml"/><Relationship Id="rId782" Type="http://schemas.openxmlformats.org/officeDocument/2006/relationships/slide" Target="slides/slide779.xml"/><Relationship Id="rId228" Type="http://schemas.openxmlformats.org/officeDocument/2006/relationships/slide" Target="slides/slide225.xml"/><Relationship Id="rId435" Type="http://schemas.openxmlformats.org/officeDocument/2006/relationships/slide" Target="slides/slide432.xml"/><Relationship Id="rId642" Type="http://schemas.openxmlformats.org/officeDocument/2006/relationships/slide" Target="slides/slide639.xml"/><Relationship Id="rId281" Type="http://schemas.openxmlformats.org/officeDocument/2006/relationships/slide" Target="slides/slide278.xml"/><Relationship Id="rId502" Type="http://schemas.openxmlformats.org/officeDocument/2006/relationships/slide" Target="slides/slide499.xml"/><Relationship Id="rId76" Type="http://schemas.openxmlformats.org/officeDocument/2006/relationships/slide" Target="slides/slide73.xml"/><Relationship Id="rId141" Type="http://schemas.openxmlformats.org/officeDocument/2006/relationships/slide" Target="slides/slide138.xml"/><Relationship Id="rId379" Type="http://schemas.openxmlformats.org/officeDocument/2006/relationships/slide" Target="slides/slide376.xml"/><Relationship Id="rId586" Type="http://schemas.openxmlformats.org/officeDocument/2006/relationships/slide" Target="slides/slide583.xml"/><Relationship Id="rId793" Type="http://schemas.openxmlformats.org/officeDocument/2006/relationships/slide" Target="slides/slide790.xml"/><Relationship Id="rId7" Type="http://schemas.openxmlformats.org/officeDocument/2006/relationships/slide" Target="slides/slide4.xml"/><Relationship Id="rId239" Type="http://schemas.openxmlformats.org/officeDocument/2006/relationships/slide" Target="slides/slide236.xml"/><Relationship Id="rId446" Type="http://schemas.openxmlformats.org/officeDocument/2006/relationships/slide" Target="slides/slide443.xml"/><Relationship Id="rId653" Type="http://schemas.openxmlformats.org/officeDocument/2006/relationships/slide" Target="slides/slide650.xml"/><Relationship Id="rId292" Type="http://schemas.openxmlformats.org/officeDocument/2006/relationships/slide" Target="slides/slide289.xml"/><Relationship Id="rId306" Type="http://schemas.openxmlformats.org/officeDocument/2006/relationships/slide" Target="slides/slide303.xml"/><Relationship Id="rId87" Type="http://schemas.openxmlformats.org/officeDocument/2006/relationships/slide" Target="slides/slide84.xml"/><Relationship Id="rId513" Type="http://schemas.openxmlformats.org/officeDocument/2006/relationships/slide" Target="slides/slide510.xml"/><Relationship Id="rId597" Type="http://schemas.openxmlformats.org/officeDocument/2006/relationships/slide" Target="slides/slide594.xml"/><Relationship Id="rId720" Type="http://schemas.openxmlformats.org/officeDocument/2006/relationships/slide" Target="slides/slide717.xml"/><Relationship Id="rId152" Type="http://schemas.openxmlformats.org/officeDocument/2006/relationships/slide" Target="slides/slide149.xml"/><Relationship Id="rId457" Type="http://schemas.openxmlformats.org/officeDocument/2006/relationships/slide" Target="slides/slide454.xml"/><Relationship Id="rId664" Type="http://schemas.openxmlformats.org/officeDocument/2006/relationships/slide" Target="slides/slide661.xml"/><Relationship Id="rId14" Type="http://schemas.openxmlformats.org/officeDocument/2006/relationships/slide" Target="slides/slide11.xml"/><Relationship Id="rId317" Type="http://schemas.openxmlformats.org/officeDocument/2006/relationships/slide" Target="slides/slide314.xml"/><Relationship Id="rId524" Type="http://schemas.openxmlformats.org/officeDocument/2006/relationships/slide" Target="slides/slide521.xml"/><Relationship Id="rId731" Type="http://schemas.openxmlformats.org/officeDocument/2006/relationships/slide" Target="slides/slide728.xml"/><Relationship Id="rId98" Type="http://schemas.openxmlformats.org/officeDocument/2006/relationships/slide" Target="slides/slide95.xml"/><Relationship Id="rId163" Type="http://schemas.openxmlformats.org/officeDocument/2006/relationships/slide" Target="slides/slide160.xml"/><Relationship Id="rId370" Type="http://schemas.openxmlformats.org/officeDocument/2006/relationships/slide" Target="slides/slide367.xml"/><Relationship Id="rId230" Type="http://schemas.openxmlformats.org/officeDocument/2006/relationships/slide" Target="slides/slide227.xml"/><Relationship Id="rId468" Type="http://schemas.openxmlformats.org/officeDocument/2006/relationships/slide" Target="slides/slide465.xml"/><Relationship Id="rId675" Type="http://schemas.openxmlformats.org/officeDocument/2006/relationships/slide" Target="slides/slide672.xml"/><Relationship Id="rId25" Type="http://schemas.openxmlformats.org/officeDocument/2006/relationships/slide" Target="slides/slide22.xml"/><Relationship Id="rId328" Type="http://schemas.openxmlformats.org/officeDocument/2006/relationships/slide" Target="slides/slide325.xml"/><Relationship Id="rId535" Type="http://schemas.openxmlformats.org/officeDocument/2006/relationships/slide" Target="slides/slide532.xml"/><Relationship Id="rId742" Type="http://schemas.openxmlformats.org/officeDocument/2006/relationships/slide" Target="slides/slide739.xml"/><Relationship Id="rId174" Type="http://schemas.openxmlformats.org/officeDocument/2006/relationships/slide" Target="slides/slide171.xml"/><Relationship Id="rId381" Type="http://schemas.openxmlformats.org/officeDocument/2006/relationships/slide" Target="slides/slide378.xml"/><Relationship Id="rId602" Type="http://schemas.openxmlformats.org/officeDocument/2006/relationships/slide" Target="slides/slide599.xml"/><Relationship Id="rId241" Type="http://schemas.openxmlformats.org/officeDocument/2006/relationships/slide" Target="slides/slide238.xml"/><Relationship Id="rId479" Type="http://schemas.openxmlformats.org/officeDocument/2006/relationships/slide" Target="slides/slide476.xml"/><Relationship Id="rId686" Type="http://schemas.openxmlformats.org/officeDocument/2006/relationships/slide" Target="slides/slide683.xml"/><Relationship Id="rId36" Type="http://schemas.openxmlformats.org/officeDocument/2006/relationships/slide" Target="slides/slide33.xml"/><Relationship Id="rId339" Type="http://schemas.openxmlformats.org/officeDocument/2006/relationships/slide" Target="slides/slide336.xml"/><Relationship Id="rId546" Type="http://schemas.openxmlformats.org/officeDocument/2006/relationships/slide" Target="slides/slide543.xml"/><Relationship Id="rId753" Type="http://schemas.openxmlformats.org/officeDocument/2006/relationships/slide" Target="slides/slide750.xml"/><Relationship Id="rId101" Type="http://schemas.openxmlformats.org/officeDocument/2006/relationships/slide" Target="slides/slide98.xml"/><Relationship Id="rId185" Type="http://schemas.openxmlformats.org/officeDocument/2006/relationships/slide" Target="slides/slide182.xml"/><Relationship Id="rId406" Type="http://schemas.openxmlformats.org/officeDocument/2006/relationships/slide" Target="slides/slide403.xml"/><Relationship Id="rId392" Type="http://schemas.openxmlformats.org/officeDocument/2006/relationships/slide" Target="slides/slide389.xml"/><Relationship Id="rId613" Type="http://schemas.openxmlformats.org/officeDocument/2006/relationships/slide" Target="slides/slide610.xml"/><Relationship Id="rId697" Type="http://schemas.openxmlformats.org/officeDocument/2006/relationships/slide" Target="slides/slide694.xml"/><Relationship Id="rId252" Type="http://schemas.openxmlformats.org/officeDocument/2006/relationships/slide" Target="slides/slide249.xml"/><Relationship Id="rId47" Type="http://schemas.openxmlformats.org/officeDocument/2006/relationships/slide" Target="slides/slide44.xml"/><Relationship Id="rId112" Type="http://schemas.openxmlformats.org/officeDocument/2006/relationships/slide" Target="slides/slide109.xml"/><Relationship Id="rId557" Type="http://schemas.openxmlformats.org/officeDocument/2006/relationships/slide" Target="slides/slide554.xml"/><Relationship Id="rId764" Type="http://schemas.openxmlformats.org/officeDocument/2006/relationships/slide" Target="slides/slide761.xml"/><Relationship Id="rId196" Type="http://schemas.openxmlformats.org/officeDocument/2006/relationships/slide" Target="slides/slide193.xml"/><Relationship Id="rId417" Type="http://schemas.openxmlformats.org/officeDocument/2006/relationships/slide" Target="slides/slide414.xml"/><Relationship Id="rId624" Type="http://schemas.openxmlformats.org/officeDocument/2006/relationships/slide" Target="slides/slide621.xml"/><Relationship Id="rId263" Type="http://schemas.openxmlformats.org/officeDocument/2006/relationships/slide" Target="slides/slide260.xml"/><Relationship Id="rId470" Type="http://schemas.openxmlformats.org/officeDocument/2006/relationships/slide" Target="slides/slide467.xml"/><Relationship Id="rId58" Type="http://schemas.openxmlformats.org/officeDocument/2006/relationships/slide" Target="slides/slide55.xml"/><Relationship Id="rId123" Type="http://schemas.openxmlformats.org/officeDocument/2006/relationships/slide" Target="slides/slide120.xml"/><Relationship Id="rId330" Type="http://schemas.openxmlformats.org/officeDocument/2006/relationships/slide" Target="slides/slide327.xml"/><Relationship Id="rId568" Type="http://schemas.openxmlformats.org/officeDocument/2006/relationships/slide" Target="slides/slide565.xml"/><Relationship Id="rId775" Type="http://schemas.openxmlformats.org/officeDocument/2006/relationships/slide" Target="slides/slide772.xml"/><Relationship Id="rId428" Type="http://schemas.openxmlformats.org/officeDocument/2006/relationships/slide" Target="slides/slide425.xml"/><Relationship Id="rId635" Type="http://schemas.openxmlformats.org/officeDocument/2006/relationships/slide" Target="slides/slide632.xml"/><Relationship Id="rId274" Type="http://schemas.openxmlformats.org/officeDocument/2006/relationships/slide" Target="slides/slide271.xml"/><Relationship Id="rId481" Type="http://schemas.openxmlformats.org/officeDocument/2006/relationships/slide" Target="slides/slide478.xml"/><Relationship Id="rId702" Type="http://schemas.openxmlformats.org/officeDocument/2006/relationships/slide" Target="slides/slide699.xml"/><Relationship Id="rId69" Type="http://schemas.openxmlformats.org/officeDocument/2006/relationships/slide" Target="slides/slide66.xml"/><Relationship Id="rId134" Type="http://schemas.openxmlformats.org/officeDocument/2006/relationships/slide" Target="slides/slide131.xml"/><Relationship Id="rId579" Type="http://schemas.openxmlformats.org/officeDocument/2006/relationships/slide" Target="slides/slide576.xml"/><Relationship Id="rId786" Type="http://schemas.openxmlformats.org/officeDocument/2006/relationships/slide" Target="slides/slide783.xml"/><Relationship Id="rId341" Type="http://schemas.openxmlformats.org/officeDocument/2006/relationships/slide" Target="slides/slide338.xml"/><Relationship Id="rId439" Type="http://schemas.openxmlformats.org/officeDocument/2006/relationships/slide" Target="slides/slide436.xml"/><Relationship Id="rId646" Type="http://schemas.openxmlformats.org/officeDocument/2006/relationships/slide" Target="slides/slide643.xml"/><Relationship Id="rId201" Type="http://schemas.openxmlformats.org/officeDocument/2006/relationships/slide" Target="slides/slide198.xml"/><Relationship Id="rId285" Type="http://schemas.openxmlformats.org/officeDocument/2006/relationships/slide" Target="slides/slide282.xml"/><Relationship Id="rId506" Type="http://schemas.openxmlformats.org/officeDocument/2006/relationships/slide" Target="slides/slide503.xml"/><Relationship Id="rId492" Type="http://schemas.openxmlformats.org/officeDocument/2006/relationships/slide" Target="slides/slide489.xml"/><Relationship Id="rId713" Type="http://schemas.openxmlformats.org/officeDocument/2006/relationships/slide" Target="slides/slide710.xml"/><Relationship Id="rId797" Type="http://schemas.openxmlformats.org/officeDocument/2006/relationships/notesMaster" Target="notesMasters/notesMaster1.xml"/><Relationship Id="rId145" Type="http://schemas.openxmlformats.org/officeDocument/2006/relationships/slide" Target="slides/slide142.xml"/><Relationship Id="rId352" Type="http://schemas.openxmlformats.org/officeDocument/2006/relationships/slide" Target="slides/slide349.xml"/><Relationship Id="rId212" Type="http://schemas.openxmlformats.org/officeDocument/2006/relationships/slide" Target="slides/slide209.xml"/><Relationship Id="rId657" Type="http://schemas.openxmlformats.org/officeDocument/2006/relationships/slide" Target="slides/slide654.xml"/><Relationship Id="rId296" Type="http://schemas.openxmlformats.org/officeDocument/2006/relationships/slide" Target="slides/slide293.xml"/><Relationship Id="rId517" Type="http://schemas.openxmlformats.org/officeDocument/2006/relationships/slide" Target="slides/slide514.xml"/><Relationship Id="rId724" Type="http://schemas.openxmlformats.org/officeDocument/2006/relationships/slide" Target="slides/slide721.xml"/><Relationship Id="rId60" Type="http://schemas.openxmlformats.org/officeDocument/2006/relationships/slide" Target="slides/slide57.xml"/><Relationship Id="rId156" Type="http://schemas.openxmlformats.org/officeDocument/2006/relationships/slide" Target="slides/slide153.xml"/><Relationship Id="rId363" Type="http://schemas.openxmlformats.org/officeDocument/2006/relationships/slide" Target="slides/slide360.xml"/><Relationship Id="rId570" Type="http://schemas.openxmlformats.org/officeDocument/2006/relationships/slide" Target="slides/slide567.xml"/><Relationship Id="rId223" Type="http://schemas.openxmlformats.org/officeDocument/2006/relationships/slide" Target="slides/slide220.xml"/><Relationship Id="rId430" Type="http://schemas.openxmlformats.org/officeDocument/2006/relationships/slide" Target="slides/slide427.xml"/><Relationship Id="rId668" Type="http://schemas.openxmlformats.org/officeDocument/2006/relationships/slide" Target="slides/slide665.xml"/><Relationship Id="rId18" Type="http://schemas.openxmlformats.org/officeDocument/2006/relationships/slide" Target="slides/slide15.xml"/><Relationship Id="rId528" Type="http://schemas.openxmlformats.org/officeDocument/2006/relationships/slide" Target="slides/slide525.xml"/><Relationship Id="rId735" Type="http://schemas.openxmlformats.org/officeDocument/2006/relationships/slide" Target="slides/slide732.xml"/><Relationship Id="rId167" Type="http://schemas.openxmlformats.org/officeDocument/2006/relationships/slide" Target="slides/slide164.xml"/><Relationship Id="rId374" Type="http://schemas.openxmlformats.org/officeDocument/2006/relationships/slide" Target="slides/slide371.xml"/><Relationship Id="rId581" Type="http://schemas.openxmlformats.org/officeDocument/2006/relationships/slide" Target="slides/slide578.xml"/><Relationship Id="rId71" Type="http://schemas.openxmlformats.org/officeDocument/2006/relationships/slide" Target="slides/slide68.xml"/><Relationship Id="rId234" Type="http://schemas.openxmlformats.org/officeDocument/2006/relationships/slide" Target="slides/slide231.xml"/><Relationship Id="rId679" Type="http://schemas.openxmlformats.org/officeDocument/2006/relationships/slide" Target="slides/slide676.xml"/><Relationship Id="rId2" Type="http://schemas.openxmlformats.org/officeDocument/2006/relationships/slideMaster" Target="slideMasters/slideMaster2.xml"/><Relationship Id="rId29" Type="http://schemas.openxmlformats.org/officeDocument/2006/relationships/slide" Target="slides/slide26.xml"/><Relationship Id="rId441" Type="http://schemas.openxmlformats.org/officeDocument/2006/relationships/slide" Target="slides/slide438.xml"/><Relationship Id="rId539" Type="http://schemas.openxmlformats.org/officeDocument/2006/relationships/slide" Target="slides/slide536.xml"/><Relationship Id="rId746" Type="http://schemas.openxmlformats.org/officeDocument/2006/relationships/slide" Target="slides/slide743.xml"/><Relationship Id="rId178" Type="http://schemas.openxmlformats.org/officeDocument/2006/relationships/slide" Target="slides/slide175.xml"/><Relationship Id="rId301" Type="http://schemas.openxmlformats.org/officeDocument/2006/relationships/slide" Target="slides/slide298.xml"/><Relationship Id="rId82" Type="http://schemas.openxmlformats.org/officeDocument/2006/relationships/slide" Target="slides/slide79.xml"/><Relationship Id="rId385" Type="http://schemas.openxmlformats.org/officeDocument/2006/relationships/slide" Target="slides/slide382.xml"/><Relationship Id="rId592" Type="http://schemas.openxmlformats.org/officeDocument/2006/relationships/slide" Target="slides/slide589.xml"/><Relationship Id="rId606" Type="http://schemas.openxmlformats.org/officeDocument/2006/relationships/slide" Target="slides/slide603.xml"/><Relationship Id="rId245" Type="http://schemas.openxmlformats.org/officeDocument/2006/relationships/slide" Target="slides/slide242.xml"/><Relationship Id="rId452" Type="http://schemas.openxmlformats.org/officeDocument/2006/relationships/slide" Target="slides/slide449.xml"/><Relationship Id="rId105" Type="http://schemas.openxmlformats.org/officeDocument/2006/relationships/slide" Target="slides/slide102.xml"/><Relationship Id="rId312" Type="http://schemas.openxmlformats.org/officeDocument/2006/relationships/slide" Target="slides/slide309.xml"/><Relationship Id="rId757" Type="http://schemas.openxmlformats.org/officeDocument/2006/relationships/slide" Target="slides/slide754.xml"/><Relationship Id="rId93" Type="http://schemas.openxmlformats.org/officeDocument/2006/relationships/slide" Target="slides/slide90.xml"/><Relationship Id="rId189" Type="http://schemas.openxmlformats.org/officeDocument/2006/relationships/slide" Target="slides/slide186.xml"/><Relationship Id="rId396" Type="http://schemas.openxmlformats.org/officeDocument/2006/relationships/slide" Target="slides/slide393.xml"/><Relationship Id="rId617" Type="http://schemas.openxmlformats.org/officeDocument/2006/relationships/slide" Target="slides/slide614.xml"/><Relationship Id="rId256" Type="http://schemas.openxmlformats.org/officeDocument/2006/relationships/slide" Target="slides/slide253.xml"/><Relationship Id="rId463" Type="http://schemas.openxmlformats.org/officeDocument/2006/relationships/slide" Target="slides/slide460.xml"/><Relationship Id="rId670" Type="http://schemas.openxmlformats.org/officeDocument/2006/relationships/slide" Target="slides/slide667.xml"/><Relationship Id="rId116" Type="http://schemas.openxmlformats.org/officeDocument/2006/relationships/slide" Target="slides/slide113.xml"/><Relationship Id="rId323" Type="http://schemas.openxmlformats.org/officeDocument/2006/relationships/slide" Target="slides/slide320.xml"/><Relationship Id="rId530" Type="http://schemas.openxmlformats.org/officeDocument/2006/relationships/slide" Target="slides/slide527.xml"/><Relationship Id="rId768" Type="http://schemas.openxmlformats.org/officeDocument/2006/relationships/slide" Target="slides/slide765.xml"/><Relationship Id="rId20" Type="http://schemas.openxmlformats.org/officeDocument/2006/relationships/slide" Target="slides/slide17.xml"/><Relationship Id="rId628" Type="http://schemas.openxmlformats.org/officeDocument/2006/relationships/slide" Target="slides/slide625.xml"/><Relationship Id="rId267" Type="http://schemas.openxmlformats.org/officeDocument/2006/relationships/slide" Target="slides/slide264.xml"/><Relationship Id="rId474" Type="http://schemas.openxmlformats.org/officeDocument/2006/relationships/slide" Target="slides/slide471.xml"/><Relationship Id="rId127" Type="http://schemas.openxmlformats.org/officeDocument/2006/relationships/slide" Target="slides/slide124.xml"/><Relationship Id="rId681" Type="http://schemas.openxmlformats.org/officeDocument/2006/relationships/slide" Target="slides/slide678.xml"/><Relationship Id="rId779" Type="http://schemas.openxmlformats.org/officeDocument/2006/relationships/slide" Target="slides/slide776.xml"/><Relationship Id="rId31" Type="http://schemas.openxmlformats.org/officeDocument/2006/relationships/slide" Target="slides/slide28.xml"/><Relationship Id="rId334" Type="http://schemas.openxmlformats.org/officeDocument/2006/relationships/slide" Target="slides/slide331.xml"/><Relationship Id="rId541" Type="http://schemas.openxmlformats.org/officeDocument/2006/relationships/slide" Target="slides/slide538.xml"/><Relationship Id="rId639" Type="http://schemas.openxmlformats.org/officeDocument/2006/relationships/slide" Target="slides/slide636.xml"/><Relationship Id="rId180" Type="http://schemas.openxmlformats.org/officeDocument/2006/relationships/slide" Target="slides/slide177.xml"/><Relationship Id="rId278" Type="http://schemas.openxmlformats.org/officeDocument/2006/relationships/slide" Target="slides/slide275.xml"/><Relationship Id="rId401" Type="http://schemas.openxmlformats.org/officeDocument/2006/relationships/slide" Target="slides/slide398.xml"/><Relationship Id="rId485" Type="http://schemas.openxmlformats.org/officeDocument/2006/relationships/slide" Target="slides/slide482.xml"/><Relationship Id="rId692" Type="http://schemas.openxmlformats.org/officeDocument/2006/relationships/slide" Target="slides/slide689.xml"/><Relationship Id="rId706" Type="http://schemas.openxmlformats.org/officeDocument/2006/relationships/slide" Target="slides/slide703.xml"/><Relationship Id="rId42" Type="http://schemas.openxmlformats.org/officeDocument/2006/relationships/slide" Target="slides/slide39.xml"/><Relationship Id="rId138" Type="http://schemas.openxmlformats.org/officeDocument/2006/relationships/slide" Target="slides/slide135.xml"/><Relationship Id="rId345" Type="http://schemas.openxmlformats.org/officeDocument/2006/relationships/slide" Target="slides/slide342.xml"/><Relationship Id="rId552" Type="http://schemas.openxmlformats.org/officeDocument/2006/relationships/slide" Target="slides/slide549.xml"/><Relationship Id="rId191" Type="http://schemas.openxmlformats.org/officeDocument/2006/relationships/slide" Target="slides/slide188.xml"/><Relationship Id="rId205" Type="http://schemas.openxmlformats.org/officeDocument/2006/relationships/slide" Target="slides/slide202.xml"/><Relationship Id="rId412" Type="http://schemas.openxmlformats.org/officeDocument/2006/relationships/slide" Target="slides/slide409.xml"/><Relationship Id="rId289" Type="http://schemas.openxmlformats.org/officeDocument/2006/relationships/slide" Target="slides/slide286.xml"/><Relationship Id="rId496" Type="http://schemas.openxmlformats.org/officeDocument/2006/relationships/slide" Target="slides/slide493.xml"/><Relationship Id="rId717" Type="http://schemas.openxmlformats.org/officeDocument/2006/relationships/slide" Target="slides/slide714.xml"/><Relationship Id="rId53" Type="http://schemas.openxmlformats.org/officeDocument/2006/relationships/slide" Target="slides/slide50.xml"/><Relationship Id="rId149" Type="http://schemas.openxmlformats.org/officeDocument/2006/relationships/slide" Target="slides/slide146.xml"/><Relationship Id="rId356" Type="http://schemas.openxmlformats.org/officeDocument/2006/relationships/slide" Target="slides/slide353.xml"/><Relationship Id="rId563" Type="http://schemas.openxmlformats.org/officeDocument/2006/relationships/slide" Target="slides/slide560.xml"/><Relationship Id="rId770" Type="http://schemas.openxmlformats.org/officeDocument/2006/relationships/slide" Target="slides/slide767.xml"/><Relationship Id="rId216" Type="http://schemas.openxmlformats.org/officeDocument/2006/relationships/slide" Target="slides/slide213.xml"/><Relationship Id="rId423" Type="http://schemas.openxmlformats.org/officeDocument/2006/relationships/slide" Target="slides/slide420.xml"/><Relationship Id="rId630" Type="http://schemas.openxmlformats.org/officeDocument/2006/relationships/slide" Target="slides/slide627.xml"/><Relationship Id="rId728" Type="http://schemas.openxmlformats.org/officeDocument/2006/relationships/slide" Target="slides/slide725.xml"/><Relationship Id="rId64" Type="http://schemas.openxmlformats.org/officeDocument/2006/relationships/slide" Target="slides/slide61.xml"/><Relationship Id="rId367" Type="http://schemas.openxmlformats.org/officeDocument/2006/relationships/slide" Target="slides/slide364.xml"/><Relationship Id="rId574" Type="http://schemas.openxmlformats.org/officeDocument/2006/relationships/slide" Target="slides/slide571.xml"/><Relationship Id="rId227" Type="http://schemas.openxmlformats.org/officeDocument/2006/relationships/slide" Target="slides/slide224.xml"/><Relationship Id="rId781" Type="http://schemas.openxmlformats.org/officeDocument/2006/relationships/slide" Target="slides/slide778.xml"/><Relationship Id="rId269" Type="http://schemas.openxmlformats.org/officeDocument/2006/relationships/slide" Target="slides/slide266.xml"/><Relationship Id="rId434" Type="http://schemas.openxmlformats.org/officeDocument/2006/relationships/slide" Target="slides/slide431.xml"/><Relationship Id="rId476" Type="http://schemas.openxmlformats.org/officeDocument/2006/relationships/slide" Target="slides/slide473.xml"/><Relationship Id="rId641" Type="http://schemas.openxmlformats.org/officeDocument/2006/relationships/slide" Target="slides/slide638.xml"/><Relationship Id="rId683" Type="http://schemas.openxmlformats.org/officeDocument/2006/relationships/slide" Target="slides/slide680.xml"/><Relationship Id="rId739" Type="http://schemas.openxmlformats.org/officeDocument/2006/relationships/slide" Target="slides/slide73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slide" Target="slides/slide333.xml"/><Relationship Id="rId501" Type="http://schemas.openxmlformats.org/officeDocument/2006/relationships/slide" Target="slides/slide498.xml"/><Relationship Id="rId543" Type="http://schemas.openxmlformats.org/officeDocument/2006/relationships/slide" Target="slides/slide540.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378" Type="http://schemas.openxmlformats.org/officeDocument/2006/relationships/slide" Target="slides/slide375.xml"/><Relationship Id="rId403" Type="http://schemas.openxmlformats.org/officeDocument/2006/relationships/slide" Target="slides/slide400.xml"/><Relationship Id="rId585" Type="http://schemas.openxmlformats.org/officeDocument/2006/relationships/slide" Target="slides/slide582.xml"/><Relationship Id="rId750" Type="http://schemas.openxmlformats.org/officeDocument/2006/relationships/slide" Target="slides/slide747.xml"/><Relationship Id="rId792" Type="http://schemas.openxmlformats.org/officeDocument/2006/relationships/slide" Target="slides/slide789.xml"/><Relationship Id="rId6" Type="http://schemas.openxmlformats.org/officeDocument/2006/relationships/slide" Target="slides/slide3.xml"/><Relationship Id="rId238" Type="http://schemas.openxmlformats.org/officeDocument/2006/relationships/slide" Target="slides/slide235.xml"/><Relationship Id="rId445" Type="http://schemas.openxmlformats.org/officeDocument/2006/relationships/slide" Target="slides/slide442.xml"/><Relationship Id="rId487" Type="http://schemas.openxmlformats.org/officeDocument/2006/relationships/slide" Target="slides/slide484.xml"/><Relationship Id="rId610" Type="http://schemas.openxmlformats.org/officeDocument/2006/relationships/slide" Target="slides/slide607.xml"/><Relationship Id="rId652" Type="http://schemas.openxmlformats.org/officeDocument/2006/relationships/slide" Target="slides/slide649.xml"/><Relationship Id="rId694" Type="http://schemas.openxmlformats.org/officeDocument/2006/relationships/slide" Target="slides/slide691.xml"/><Relationship Id="rId708" Type="http://schemas.openxmlformats.org/officeDocument/2006/relationships/slide" Target="slides/slide705.xml"/><Relationship Id="rId291" Type="http://schemas.openxmlformats.org/officeDocument/2006/relationships/slide" Target="slides/slide288.xml"/><Relationship Id="rId305" Type="http://schemas.openxmlformats.org/officeDocument/2006/relationships/slide" Target="slides/slide302.xml"/><Relationship Id="rId347" Type="http://schemas.openxmlformats.org/officeDocument/2006/relationships/slide" Target="slides/slide344.xml"/><Relationship Id="rId512" Type="http://schemas.openxmlformats.org/officeDocument/2006/relationships/slide" Target="slides/slide509.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389" Type="http://schemas.openxmlformats.org/officeDocument/2006/relationships/slide" Target="slides/slide386.xml"/><Relationship Id="rId554" Type="http://schemas.openxmlformats.org/officeDocument/2006/relationships/slide" Target="slides/slide551.xml"/><Relationship Id="rId596" Type="http://schemas.openxmlformats.org/officeDocument/2006/relationships/slide" Target="slides/slide593.xml"/><Relationship Id="rId761" Type="http://schemas.openxmlformats.org/officeDocument/2006/relationships/slide" Target="slides/slide75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414" Type="http://schemas.openxmlformats.org/officeDocument/2006/relationships/slide" Target="slides/slide411.xml"/><Relationship Id="rId456" Type="http://schemas.openxmlformats.org/officeDocument/2006/relationships/slide" Target="slides/slide453.xml"/><Relationship Id="rId498" Type="http://schemas.openxmlformats.org/officeDocument/2006/relationships/slide" Target="slides/slide495.xml"/><Relationship Id="rId621" Type="http://schemas.openxmlformats.org/officeDocument/2006/relationships/slide" Target="slides/slide618.xml"/><Relationship Id="rId663" Type="http://schemas.openxmlformats.org/officeDocument/2006/relationships/slide" Target="slides/slide660.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23" Type="http://schemas.openxmlformats.org/officeDocument/2006/relationships/slide" Target="slides/slide520.xml"/><Relationship Id="rId719" Type="http://schemas.openxmlformats.org/officeDocument/2006/relationships/slide" Target="slides/slide716.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358" Type="http://schemas.openxmlformats.org/officeDocument/2006/relationships/slide" Target="slides/slide355.xml"/><Relationship Id="rId565" Type="http://schemas.openxmlformats.org/officeDocument/2006/relationships/slide" Target="slides/slide562.xml"/><Relationship Id="rId730" Type="http://schemas.openxmlformats.org/officeDocument/2006/relationships/slide" Target="slides/slide727.xml"/><Relationship Id="rId772" Type="http://schemas.openxmlformats.org/officeDocument/2006/relationships/slide" Target="slides/slide769.xml"/><Relationship Id="rId162" Type="http://schemas.openxmlformats.org/officeDocument/2006/relationships/slide" Target="slides/slide159.xml"/><Relationship Id="rId218" Type="http://schemas.openxmlformats.org/officeDocument/2006/relationships/slide" Target="slides/slide215.xml"/><Relationship Id="rId425" Type="http://schemas.openxmlformats.org/officeDocument/2006/relationships/slide" Target="slides/slide422.xml"/><Relationship Id="rId467" Type="http://schemas.openxmlformats.org/officeDocument/2006/relationships/slide" Target="slides/slide464.xml"/><Relationship Id="rId632" Type="http://schemas.openxmlformats.org/officeDocument/2006/relationships/slide" Target="slides/slide629.xml"/><Relationship Id="rId271" Type="http://schemas.openxmlformats.org/officeDocument/2006/relationships/slide" Target="slides/slide268.xml"/><Relationship Id="rId674" Type="http://schemas.openxmlformats.org/officeDocument/2006/relationships/slide" Target="slides/slide671.xml"/><Relationship Id="rId24" Type="http://schemas.openxmlformats.org/officeDocument/2006/relationships/slide" Target="slides/slide21.xml"/><Relationship Id="rId66" Type="http://schemas.openxmlformats.org/officeDocument/2006/relationships/slide" Target="slides/slide63.xml"/><Relationship Id="rId131" Type="http://schemas.openxmlformats.org/officeDocument/2006/relationships/slide" Target="slides/slide128.xml"/><Relationship Id="rId327" Type="http://schemas.openxmlformats.org/officeDocument/2006/relationships/slide" Target="slides/slide324.xml"/><Relationship Id="rId369" Type="http://schemas.openxmlformats.org/officeDocument/2006/relationships/slide" Target="slides/slide366.xml"/><Relationship Id="rId534" Type="http://schemas.openxmlformats.org/officeDocument/2006/relationships/slide" Target="slides/slide531.xml"/><Relationship Id="rId576" Type="http://schemas.openxmlformats.org/officeDocument/2006/relationships/slide" Target="slides/slide573.xml"/><Relationship Id="rId741" Type="http://schemas.openxmlformats.org/officeDocument/2006/relationships/slide" Target="slides/slide738.xml"/><Relationship Id="rId783" Type="http://schemas.openxmlformats.org/officeDocument/2006/relationships/slide" Target="slides/slide780.xml"/><Relationship Id="rId173" Type="http://schemas.openxmlformats.org/officeDocument/2006/relationships/slide" Target="slides/slide170.xml"/><Relationship Id="rId229" Type="http://schemas.openxmlformats.org/officeDocument/2006/relationships/slide" Target="slides/slide226.xml"/><Relationship Id="rId380" Type="http://schemas.openxmlformats.org/officeDocument/2006/relationships/slide" Target="slides/slide377.xml"/><Relationship Id="rId436" Type="http://schemas.openxmlformats.org/officeDocument/2006/relationships/slide" Target="slides/slide433.xml"/><Relationship Id="rId601" Type="http://schemas.openxmlformats.org/officeDocument/2006/relationships/slide" Target="slides/slide598.xml"/><Relationship Id="rId643" Type="http://schemas.openxmlformats.org/officeDocument/2006/relationships/slide" Target="slides/slide640.xml"/><Relationship Id="rId240" Type="http://schemas.openxmlformats.org/officeDocument/2006/relationships/slide" Target="slides/slide237.xml"/><Relationship Id="rId478" Type="http://schemas.openxmlformats.org/officeDocument/2006/relationships/slide" Target="slides/slide475.xml"/><Relationship Id="rId685" Type="http://schemas.openxmlformats.org/officeDocument/2006/relationships/slide" Target="slides/slide682.xml"/><Relationship Id="rId35" Type="http://schemas.openxmlformats.org/officeDocument/2006/relationships/slide" Target="slides/slide32.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38" Type="http://schemas.openxmlformats.org/officeDocument/2006/relationships/slide" Target="slides/slide335.xml"/><Relationship Id="rId503" Type="http://schemas.openxmlformats.org/officeDocument/2006/relationships/slide" Target="slides/slide500.xml"/><Relationship Id="rId545" Type="http://schemas.openxmlformats.org/officeDocument/2006/relationships/slide" Target="slides/slide542.xml"/><Relationship Id="rId587" Type="http://schemas.openxmlformats.org/officeDocument/2006/relationships/slide" Target="slides/slide584.xml"/><Relationship Id="rId710" Type="http://schemas.openxmlformats.org/officeDocument/2006/relationships/slide" Target="slides/slide707.xml"/><Relationship Id="rId752" Type="http://schemas.openxmlformats.org/officeDocument/2006/relationships/slide" Target="slides/slide749.xml"/><Relationship Id="rId8" Type="http://schemas.openxmlformats.org/officeDocument/2006/relationships/slide" Target="slides/slide5.xml"/><Relationship Id="rId142" Type="http://schemas.openxmlformats.org/officeDocument/2006/relationships/slide" Target="slides/slide139.xml"/><Relationship Id="rId184" Type="http://schemas.openxmlformats.org/officeDocument/2006/relationships/slide" Target="slides/slide181.xml"/><Relationship Id="rId391" Type="http://schemas.openxmlformats.org/officeDocument/2006/relationships/slide" Target="slides/slide388.xml"/><Relationship Id="rId405" Type="http://schemas.openxmlformats.org/officeDocument/2006/relationships/slide" Target="slides/slide402.xml"/><Relationship Id="rId447" Type="http://schemas.openxmlformats.org/officeDocument/2006/relationships/slide" Target="slides/slide444.xml"/><Relationship Id="rId612" Type="http://schemas.openxmlformats.org/officeDocument/2006/relationships/slide" Target="slides/slide609.xml"/><Relationship Id="rId794" Type="http://schemas.openxmlformats.org/officeDocument/2006/relationships/slide" Target="slides/slide791.xml"/><Relationship Id="rId251" Type="http://schemas.openxmlformats.org/officeDocument/2006/relationships/slide" Target="slides/slide248.xml"/><Relationship Id="rId489" Type="http://schemas.openxmlformats.org/officeDocument/2006/relationships/slide" Target="slides/slide486.xml"/><Relationship Id="rId654" Type="http://schemas.openxmlformats.org/officeDocument/2006/relationships/slide" Target="slides/slide651.xml"/><Relationship Id="rId696" Type="http://schemas.openxmlformats.org/officeDocument/2006/relationships/slide" Target="slides/slide693.xml"/><Relationship Id="rId46" Type="http://schemas.openxmlformats.org/officeDocument/2006/relationships/slide" Target="slides/slide43.xml"/><Relationship Id="rId293" Type="http://schemas.openxmlformats.org/officeDocument/2006/relationships/slide" Target="slides/slide290.xml"/><Relationship Id="rId307" Type="http://schemas.openxmlformats.org/officeDocument/2006/relationships/slide" Target="slides/slide304.xml"/><Relationship Id="rId349" Type="http://schemas.openxmlformats.org/officeDocument/2006/relationships/slide" Target="slides/slide346.xml"/><Relationship Id="rId514" Type="http://schemas.openxmlformats.org/officeDocument/2006/relationships/slide" Target="slides/slide511.xml"/><Relationship Id="rId556" Type="http://schemas.openxmlformats.org/officeDocument/2006/relationships/slide" Target="slides/slide553.xml"/><Relationship Id="rId721" Type="http://schemas.openxmlformats.org/officeDocument/2006/relationships/slide" Target="slides/slide718.xml"/><Relationship Id="rId763" Type="http://schemas.openxmlformats.org/officeDocument/2006/relationships/slide" Target="slides/slide760.xml"/><Relationship Id="rId88" Type="http://schemas.openxmlformats.org/officeDocument/2006/relationships/slide" Target="slides/slide85.xml"/><Relationship Id="rId111" Type="http://schemas.openxmlformats.org/officeDocument/2006/relationships/slide" Target="slides/slide108.xml"/><Relationship Id="rId153" Type="http://schemas.openxmlformats.org/officeDocument/2006/relationships/slide" Target="slides/slide150.xml"/><Relationship Id="rId195" Type="http://schemas.openxmlformats.org/officeDocument/2006/relationships/slide" Target="slides/slide192.xml"/><Relationship Id="rId209" Type="http://schemas.openxmlformats.org/officeDocument/2006/relationships/slide" Target="slides/slide206.xml"/><Relationship Id="rId360" Type="http://schemas.openxmlformats.org/officeDocument/2006/relationships/slide" Target="slides/slide357.xml"/><Relationship Id="rId416" Type="http://schemas.openxmlformats.org/officeDocument/2006/relationships/slide" Target="slides/slide413.xml"/><Relationship Id="rId598" Type="http://schemas.openxmlformats.org/officeDocument/2006/relationships/slide" Target="slides/slide595.xml"/><Relationship Id="rId220" Type="http://schemas.openxmlformats.org/officeDocument/2006/relationships/slide" Target="slides/slide217.xml"/><Relationship Id="rId458" Type="http://schemas.openxmlformats.org/officeDocument/2006/relationships/slide" Target="slides/slide455.xml"/><Relationship Id="rId623" Type="http://schemas.openxmlformats.org/officeDocument/2006/relationships/slide" Target="slides/slide620.xml"/><Relationship Id="rId665" Type="http://schemas.openxmlformats.org/officeDocument/2006/relationships/slide" Target="slides/slide662.xml"/><Relationship Id="rId15" Type="http://schemas.openxmlformats.org/officeDocument/2006/relationships/slide" Target="slides/slide12.xml"/><Relationship Id="rId57" Type="http://schemas.openxmlformats.org/officeDocument/2006/relationships/slide" Target="slides/slide54.xml"/><Relationship Id="rId262" Type="http://schemas.openxmlformats.org/officeDocument/2006/relationships/slide" Target="slides/slide259.xml"/><Relationship Id="rId318" Type="http://schemas.openxmlformats.org/officeDocument/2006/relationships/slide" Target="slides/slide315.xml"/><Relationship Id="rId525" Type="http://schemas.openxmlformats.org/officeDocument/2006/relationships/slide" Target="slides/slide522.xml"/><Relationship Id="rId567" Type="http://schemas.openxmlformats.org/officeDocument/2006/relationships/slide" Target="slides/slide564.xml"/><Relationship Id="rId732" Type="http://schemas.openxmlformats.org/officeDocument/2006/relationships/slide" Target="slides/slide729.xml"/><Relationship Id="rId99" Type="http://schemas.openxmlformats.org/officeDocument/2006/relationships/slide" Target="slides/slide96.xml"/><Relationship Id="rId122" Type="http://schemas.openxmlformats.org/officeDocument/2006/relationships/slide" Target="slides/slide119.xml"/><Relationship Id="rId164" Type="http://schemas.openxmlformats.org/officeDocument/2006/relationships/slide" Target="slides/slide161.xml"/><Relationship Id="rId371" Type="http://schemas.openxmlformats.org/officeDocument/2006/relationships/slide" Target="slides/slide368.xml"/><Relationship Id="rId774" Type="http://schemas.openxmlformats.org/officeDocument/2006/relationships/slide" Target="slides/slide771.xml"/><Relationship Id="rId427" Type="http://schemas.openxmlformats.org/officeDocument/2006/relationships/slide" Target="slides/slide424.xml"/><Relationship Id="rId469" Type="http://schemas.openxmlformats.org/officeDocument/2006/relationships/slide" Target="slides/slide466.xml"/><Relationship Id="rId634" Type="http://schemas.openxmlformats.org/officeDocument/2006/relationships/slide" Target="slides/slide631.xml"/><Relationship Id="rId676" Type="http://schemas.openxmlformats.org/officeDocument/2006/relationships/slide" Target="slides/slide673.xml"/><Relationship Id="rId26" Type="http://schemas.openxmlformats.org/officeDocument/2006/relationships/slide" Target="slides/slide23.xml"/><Relationship Id="rId231" Type="http://schemas.openxmlformats.org/officeDocument/2006/relationships/slide" Target="slides/slide228.xml"/><Relationship Id="rId273" Type="http://schemas.openxmlformats.org/officeDocument/2006/relationships/slide" Target="slides/slide270.xml"/><Relationship Id="rId329" Type="http://schemas.openxmlformats.org/officeDocument/2006/relationships/slide" Target="slides/slide326.xml"/><Relationship Id="rId480" Type="http://schemas.openxmlformats.org/officeDocument/2006/relationships/slide" Target="slides/slide477.xml"/><Relationship Id="rId536" Type="http://schemas.openxmlformats.org/officeDocument/2006/relationships/slide" Target="slides/slide533.xml"/><Relationship Id="rId701" Type="http://schemas.openxmlformats.org/officeDocument/2006/relationships/slide" Target="slides/slide698.xml"/><Relationship Id="rId68" Type="http://schemas.openxmlformats.org/officeDocument/2006/relationships/slide" Target="slides/slide65.xml"/><Relationship Id="rId133" Type="http://schemas.openxmlformats.org/officeDocument/2006/relationships/slide" Target="slides/slide130.xml"/><Relationship Id="rId175" Type="http://schemas.openxmlformats.org/officeDocument/2006/relationships/slide" Target="slides/slide172.xml"/><Relationship Id="rId340" Type="http://schemas.openxmlformats.org/officeDocument/2006/relationships/slide" Target="slides/slide337.xml"/><Relationship Id="rId578" Type="http://schemas.openxmlformats.org/officeDocument/2006/relationships/slide" Target="slides/slide575.xml"/><Relationship Id="rId743" Type="http://schemas.openxmlformats.org/officeDocument/2006/relationships/slide" Target="slides/slide740.xml"/><Relationship Id="rId785" Type="http://schemas.openxmlformats.org/officeDocument/2006/relationships/slide" Target="slides/slide782.xml"/><Relationship Id="rId200" Type="http://schemas.openxmlformats.org/officeDocument/2006/relationships/slide" Target="slides/slide197.xml"/><Relationship Id="rId382" Type="http://schemas.openxmlformats.org/officeDocument/2006/relationships/slide" Target="slides/slide379.xml"/><Relationship Id="rId438" Type="http://schemas.openxmlformats.org/officeDocument/2006/relationships/slide" Target="slides/slide435.xml"/><Relationship Id="rId603" Type="http://schemas.openxmlformats.org/officeDocument/2006/relationships/slide" Target="slides/slide600.xml"/><Relationship Id="rId645" Type="http://schemas.openxmlformats.org/officeDocument/2006/relationships/slide" Target="slides/slide642.xml"/><Relationship Id="rId687" Type="http://schemas.openxmlformats.org/officeDocument/2006/relationships/slide" Target="slides/slide684.xml"/><Relationship Id="rId242" Type="http://schemas.openxmlformats.org/officeDocument/2006/relationships/slide" Target="slides/slide239.xml"/><Relationship Id="rId284" Type="http://schemas.openxmlformats.org/officeDocument/2006/relationships/slide" Target="slides/slide281.xml"/><Relationship Id="rId491" Type="http://schemas.openxmlformats.org/officeDocument/2006/relationships/slide" Target="slides/slide488.xml"/><Relationship Id="rId505" Type="http://schemas.openxmlformats.org/officeDocument/2006/relationships/slide" Target="slides/slide502.xml"/><Relationship Id="rId712" Type="http://schemas.openxmlformats.org/officeDocument/2006/relationships/slide" Target="slides/slide709.xml"/><Relationship Id="rId37" Type="http://schemas.openxmlformats.org/officeDocument/2006/relationships/slide" Target="slides/slide34.xml"/><Relationship Id="rId79" Type="http://schemas.openxmlformats.org/officeDocument/2006/relationships/slide" Target="slides/slide76.xml"/><Relationship Id="rId102" Type="http://schemas.openxmlformats.org/officeDocument/2006/relationships/slide" Target="slides/slide99.xml"/><Relationship Id="rId144" Type="http://schemas.openxmlformats.org/officeDocument/2006/relationships/slide" Target="slides/slide141.xml"/><Relationship Id="rId547" Type="http://schemas.openxmlformats.org/officeDocument/2006/relationships/slide" Target="slides/slide544.xml"/><Relationship Id="rId589" Type="http://schemas.openxmlformats.org/officeDocument/2006/relationships/slide" Target="slides/slide586.xml"/><Relationship Id="rId754" Type="http://schemas.openxmlformats.org/officeDocument/2006/relationships/slide" Target="slides/slide751.xml"/><Relationship Id="rId796" Type="http://schemas.openxmlformats.org/officeDocument/2006/relationships/slide" Target="slides/slide793.xml"/><Relationship Id="rId90" Type="http://schemas.openxmlformats.org/officeDocument/2006/relationships/slide" Target="slides/slide87.xml"/><Relationship Id="rId186" Type="http://schemas.openxmlformats.org/officeDocument/2006/relationships/slide" Target="slides/slide183.xml"/><Relationship Id="rId351" Type="http://schemas.openxmlformats.org/officeDocument/2006/relationships/slide" Target="slides/slide348.xml"/><Relationship Id="rId393" Type="http://schemas.openxmlformats.org/officeDocument/2006/relationships/slide" Target="slides/slide390.xml"/><Relationship Id="rId407" Type="http://schemas.openxmlformats.org/officeDocument/2006/relationships/slide" Target="slides/slide404.xml"/><Relationship Id="rId449" Type="http://schemas.openxmlformats.org/officeDocument/2006/relationships/slide" Target="slides/slide446.xml"/><Relationship Id="rId614" Type="http://schemas.openxmlformats.org/officeDocument/2006/relationships/slide" Target="slides/slide611.xml"/><Relationship Id="rId656" Type="http://schemas.openxmlformats.org/officeDocument/2006/relationships/slide" Target="slides/slide653.xml"/><Relationship Id="rId211" Type="http://schemas.openxmlformats.org/officeDocument/2006/relationships/slide" Target="slides/slide208.xml"/><Relationship Id="rId253" Type="http://schemas.openxmlformats.org/officeDocument/2006/relationships/slide" Target="slides/slide250.xml"/><Relationship Id="rId295" Type="http://schemas.openxmlformats.org/officeDocument/2006/relationships/slide" Target="slides/slide292.xml"/><Relationship Id="rId309" Type="http://schemas.openxmlformats.org/officeDocument/2006/relationships/slide" Target="slides/slide306.xml"/><Relationship Id="rId460" Type="http://schemas.openxmlformats.org/officeDocument/2006/relationships/slide" Target="slides/slide457.xml"/><Relationship Id="rId516" Type="http://schemas.openxmlformats.org/officeDocument/2006/relationships/slide" Target="slides/slide513.xml"/><Relationship Id="rId698" Type="http://schemas.openxmlformats.org/officeDocument/2006/relationships/slide" Target="slides/slide695.xml"/><Relationship Id="rId48" Type="http://schemas.openxmlformats.org/officeDocument/2006/relationships/slide" Target="slides/slide45.xml"/><Relationship Id="rId113" Type="http://schemas.openxmlformats.org/officeDocument/2006/relationships/slide" Target="slides/slide110.xml"/><Relationship Id="rId320" Type="http://schemas.openxmlformats.org/officeDocument/2006/relationships/slide" Target="slides/slide317.xml"/><Relationship Id="rId558" Type="http://schemas.openxmlformats.org/officeDocument/2006/relationships/slide" Target="slides/slide555.xml"/><Relationship Id="rId723" Type="http://schemas.openxmlformats.org/officeDocument/2006/relationships/slide" Target="slides/slide720.xml"/><Relationship Id="rId765" Type="http://schemas.openxmlformats.org/officeDocument/2006/relationships/slide" Target="slides/slide762.xml"/><Relationship Id="rId155" Type="http://schemas.openxmlformats.org/officeDocument/2006/relationships/slide" Target="slides/slide152.xml"/><Relationship Id="rId197" Type="http://schemas.openxmlformats.org/officeDocument/2006/relationships/slide" Target="slides/slide194.xml"/><Relationship Id="rId362" Type="http://schemas.openxmlformats.org/officeDocument/2006/relationships/slide" Target="slides/slide359.xml"/><Relationship Id="rId418" Type="http://schemas.openxmlformats.org/officeDocument/2006/relationships/slide" Target="slides/slide415.xml"/><Relationship Id="rId625" Type="http://schemas.openxmlformats.org/officeDocument/2006/relationships/slide" Target="slides/slide622.xml"/><Relationship Id="rId222" Type="http://schemas.openxmlformats.org/officeDocument/2006/relationships/slide" Target="slides/slide219.xml"/><Relationship Id="rId264" Type="http://schemas.openxmlformats.org/officeDocument/2006/relationships/slide" Target="slides/slide261.xml"/><Relationship Id="rId471" Type="http://schemas.openxmlformats.org/officeDocument/2006/relationships/slide" Target="slides/slide468.xml"/><Relationship Id="rId667" Type="http://schemas.openxmlformats.org/officeDocument/2006/relationships/slide" Target="slides/slide664.xml"/><Relationship Id="rId17" Type="http://schemas.openxmlformats.org/officeDocument/2006/relationships/slide" Target="slides/slide14.xml"/><Relationship Id="rId59" Type="http://schemas.openxmlformats.org/officeDocument/2006/relationships/slide" Target="slides/slide56.xml"/><Relationship Id="rId124" Type="http://schemas.openxmlformats.org/officeDocument/2006/relationships/slide" Target="slides/slide121.xml"/><Relationship Id="rId527" Type="http://schemas.openxmlformats.org/officeDocument/2006/relationships/slide" Target="slides/slide524.xml"/><Relationship Id="rId569" Type="http://schemas.openxmlformats.org/officeDocument/2006/relationships/slide" Target="slides/slide566.xml"/><Relationship Id="rId734" Type="http://schemas.openxmlformats.org/officeDocument/2006/relationships/slide" Target="slides/slide731.xml"/><Relationship Id="rId776" Type="http://schemas.openxmlformats.org/officeDocument/2006/relationships/slide" Target="slides/slide773.xml"/><Relationship Id="rId70" Type="http://schemas.openxmlformats.org/officeDocument/2006/relationships/slide" Target="slides/slide67.xml"/><Relationship Id="rId166" Type="http://schemas.openxmlformats.org/officeDocument/2006/relationships/slide" Target="slides/slide163.xml"/><Relationship Id="rId331" Type="http://schemas.openxmlformats.org/officeDocument/2006/relationships/slide" Target="slides/slide328.xml"/><Relationship Id="rId373" Type="http://schemas.openxmlformats.org/officeDocument/2006/relationships/slide" Target="slides/slide370.xml"/><Relationship Id="rId429" Type="http://schemas.openxmlformats.org/officeDocument/2006/relationships/slide" Target="slides/slide426.xml"/><Relationship Id="rId580" Type="http://schemas.openxmlformats.org/officeDocument/2006/relationships/slide" Target="slides/slide577.xml"/><Relationship Id="rId636" Type="http://schemas.openxmlformats.org/officeDocument/2006/relationships/slide" Target="slides/slide633.xml"/><Relationship Id="rId801"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0.xml"/><Relationship Id="rId440" Type="http://schemas.openxmlformats.org/officeDocument/2006/relationships/slide" Target="slides/slide437.xml"/><Relationship Id="rId678" Type="http://schemas.openxmlformats.org/officeDocument/2006/relationships/slide" Target="slides/slide675.xml"/><Relationship Id="rId28" Type="http://schemas.openxmlformats.org/officeDocument/2006/relationships/slide" Target="slides/slide25.xml"/><Relationship Id="rId275" Type="http://schemas.openxmlformats.org/officeDocument/2006/relationships/slide" Target="slides/slide272.xml"/><Relationship Id="rId300" Type="http://schemas.openxmlformats.org/officeDocument/2006/relationships/slide" Target="slides/slide297.xml"/><Relationship Id="rId482" Type="http://schemas.openxmlformats.org/officeDocument/2006/relationships/slide" Target="slides/slide479.xml"/><Relationship Id="rId538" Type="http://schemas.openxmlformats.org/officeDocument/2006/relationships/slide" Target="slides/slide535.xml"/><Relationship Id="rId703" Type="http://schemas.openxmlformats.org/officeDocument/2006/relationships/slide" Target="slides/slide700.xml"/><Relationship Id="rId745" Type="http://schemas.openxmlformats.org/officeDocument/2006/relationships/slide" Target="slides/slide742.xml"/><Relationship Id="rId81" Type="http://schemas.openxmlformats.org/officeDocument/2006/relationships/slide" Target="slides/slide78.xml"/><Relationship Id="rId135" Type="http://schemas.openxmlformats.org/officeDocument/2006/relationships/slide" Target="slides/slide132.xml"/><Relationship Id="rId177" Type="http://schemas.openxmlformats.org/officeDocument/2006/relationships/slide" Target="slides/slide174.xml"/><Relationship Id="rId342" Type="http://schemas.openxmlformats.org/officeDocument/2006/relationships/slide" Target="slides/slide339.xml"/><Relationship Id="rId384" Type="http://schemas.openxmlformats.org/officeDocument/2006/relationships/slide" Target="slides/slide381.xml"/><Relationship Id="rId591" Type="http://schemas.openxmlformats.org/officeDocument/2006/relationships/slide" Target="slides/slide588.xml"/><Relationship Id="rId605" Type="http://schemas.openxmlformats.org/officeDocument/2006/relationships/slide" Target="slides/slide602.xml"/><Relationship Id="rId787" Type="http://schemas.openxmlformats.org/officeDocument/2006/relationships/slide" Target="slides/slide784.xml"/><Relationship Id="rId202" Type="http://schemas.openxmlformats.org/officeDocument/2006/relationships/slide" Target="slides/slide199.xml"/><Relationship Id="rId244" Type="http://schemas.openxmlformats.org/officeDocument/2006/relationships/slide" Target="slides/slide241.xml"/><Relationship Id="rId647" Type="http://schemas.openxmlformats.org/officeDocument/2006/relationships/slide" Target="slides/slide644.xml"/><Relationship Id="rId689" Type="http://schemas.openxmlformats.org/officeDocument/2006/relationships/slide" Target="slides/slide686.xml"/><Relationship Id="rId39" Type="http://schemas.openxmlformats.org/officeDocument/2006/relationships/slide" Target="slides/slide36.xml"/><Relationship Id="rId286" Type="http://schemas.openxmlformats.org/officeDocument/2006/relationships/slide" Target="slides/slide283.xml"/><Relationship Id="rId451" Type="http://schemas.openxmlformats.org/officeDocument/2006/relationships/slide" Target="slides/slide448.xml"/><Relationship Id="rId493" Type="http://schemas.openxmlformats.org/officeDocument/2006/relationships/slide" Target="slides/slide490.xml"/><Relationship Id="rId507" Type="http://schemas.openxmlformats.org/officeDocument/2006/relationships/slide" Target="slides/slide504.xml"/><Relationship Id="rId549" Type="http://schemas.openxmlformats.org/officeDocument/2006/relationships/slide" Target="slides/slide546.xml"/><Relationship Id="rId714" Type="http://schemas.openxmlformats.org/officeDocument/2006/relationships/slide" Target="slides/slide711.xml"/><Relationship Id="rId756" Type="http://schemas.openxmlformats.org/officeDocument/2006/relationships/slide" Target="slides/slide753.xml"/><Relationship Id="rId50" Type="http://schemas.openxmlformats.org/officeDocument/2006/relationships/slide" Target="slides/slide47.xml"/><Relationship Id="rId104" Type="http://schemas.openxmlformats.org/officeDocument/2006/relationships/slide" Target="slides/slide101.xml"/><Relationship Id="rId146" Type="http://schemas.openxmlformats.org/officeDocument/2006/relationships/slide" Target="slides/slide143.xml"/><Relationship Id="rId188" Type="http://schemas.openxmlformats.org/officeDocument/2006/relationships/slide" Target="slides/slide185.xml"/><Relationship Id="rId311" Type="http://schemas.openxmlformats.org/officeDocument/2006/relationships/slide" Target="slides/slide308.xml"/><Relationship Id="rId353" Type="http://schemas.openxmlformats.org/officeDocument/2006/relationships/slide" Target="slides/slide350.xml"/><Relationship Id="rId395" Type="http://schemas.openxmlformats.org/officeDocument/2006/relationships/slide" Target="slides/slide392.xml"/><Relationship Id="rId409" Type="http://schemas.openxmlformats.org/officeDocument/2006/relationships/slide" Target="slides/slide406.xml"/><Relationship Id="rId560" Type="http://schemas.openxmlformats.org/officeDocument/2006/relationships/slide" Target="slides/slide557.xml"/><Relationship Id="rId798" Type="http://schemas.openxmlformats.org/officeDocument/2006/relationships/presProps" Target="presProps.xml"/><Relationship Id="rId92" Type="http://schemas.openxmlformats.org/officeDocument/2006/relationships/slide" Target="slides/slide89.xml"/><Relationship Id="rId213" Type="http://schemas.openxmlformats.org/officeDocument/2006/relationships/slide" Target="slides/slide210.xml"/><Relationship Id="rId420" Type="http://schemas.openxmlformats.org/officeDocument/2006/relationships/slide" Target="slides/slide417.xml"/><Relationship Id="rId616" Type="http://schemas.openxmlformats.org/officeDocument/2006/relationships/slide" Target="slides/slide613.xml"/><Relationship Id="rId658" Type="http://schemas.openxmlformats.org/officeDocument/2006/relationships/slide" Target="slides/slide655.xml"/><Relationship Id="rId255" Type="http://schemas.openxmlformats.org/officeDocument/2006/relationships/slide" Target="slides/slide252.xml"/><Relationship Id="rId297" Type="http://schemas.openxmlformats.org/officeDocument/2006/relationships/slide" Target="slides/slide294.xml"/><Relationship Id="rId462" Type="http://schemas.openxmlformats.org/officeDocument/2006/relationships/slide" Target="slides/slide459.xml"/><Relationship Id="rId518" Type="http://schemas.openxmlformats.org/officeDocument/2006/relationships/slide" Target="slides/slide515.xml"/><Relationship Id="rId725" Type="http://schemas.openxmlformats.org/officeDocument/2006/relationships/slide" Target="slides/slide722.xml"/><Relationship Id="rId115" Type="http://schemas.openxmlformats.org/officeDocument/2006/relationships/slide" Target="slides/slide112.xml"/><Relationship Id="rId157" Type="http://schemas.openxmlformats.org/officeDocument/2006/relationships/slide" Target="slides/slide154.xml"/><Relationship Id="rId322" Type="http://schemas.openxmlformats.org/officeDocument/2006/relationships/slide" Target="slides/slide319.xml"/><Relationship Id="rId364" Type="http://schemas.openxmlformats.org/officeDocument/2006/relationships/slide" Target="slides/slide361.xml"/><Relationship Id="rId767" Type="http://schemas.openxmlformats.org/officeDocument/2006/relationships/slide" Target="slides/slide764.xml"/><Relationship Id="rId61" Type="http://schemas.openxmlformats.org/officeDocument/2006/relationships/slide" Target="slides/slide58.xml"/><Relationship Id="rId199" Type="http://schemas.openxmlformats.org/officeDocument/2006/relationships/slide" Target="slides/slide196.xml"/><Relationship Id="rId571" Type="http://schemas.openxmlformats.org/officeDocument/2006/relationships/slide" Target="slides/slide568.xml"/><Relationship Id="rId627" Type="http://schemas.openxmlformats.org/officeDocument/2006/relationships/slide" Target="slides/slide624.xml"/><Relationship Id="rId669" Type="http://schemas.openxmlformats.org/officeDocument/2006/relationships/slide" Target="slides/slide666.xml"/><Relationship Id="rId19" Type="http://schemas.openxmlformats.org/officeDocument/2006/relationships/slide" Target="slides/slide16.xml"/><Relationship Id="rId224" Type="http://schemas.openxmlformats.org/officeDocument/2006/relationships/slide" Target="slides/slide221.xml"/><Relationship Id="rId266" Type="http://schemas.openxmlformats.org/officeDocument/2006/relationships/slide" Target="slides/slide263.xml"/><Relationship Id="rId431" Type="http://schemas.openxmlformats.org/officeDocument/2006/relationships/slide" Target="slides/slide428.xml"/><Relationship Id="rId473" Type="http://schemas.openxmlformats.org/officeDocument/2006/relationships/slide" Target="slides/slide470.xml"/><Relationship Id="rId529" Type="http://schemas.openxmlformats.org/officeDocument/2006/relationships/slide" Target="slides/slide526.xml"/><Relationship Id="rId680" Type="http://schemas.openxmlformats.org/officeDocument/2006/relationships/slide" Target="slides/slide677.xml"/><Relationship Id="rId736" Type="http://schemas.openxmlformats.org/officeDocument/2006/relationships/slide" Target="slides/slide733.xml"/><Relationship Id="rId30" Type="http://schemas.openxmlformats.org/officeDocument/2006/relationships/slide" Target="slides/slide27.xml"/><Relationship Id="rId126" Type="http://schemas.openxmlformats.org/officeDocument/2006/relationships/slide" Target="slides/slide123.xml"/><Relationship Id="rId168" Type="http://schemas.openxmlformats.org/officeDocument/2006/relationships/slide" Target="slides/slide165.xml"/><Relationship Id="rId333" Type="http://schemas.openxmlformats.org/officeDocument/2006/relationships/slide" Target="slides/slide330.xml"/><Relationship Id="rId540" Type="http://schemas.openxmlformats.org/officeDocument/2006/relationships/slide" Target="slides/slide537.xml"/><Relationship Id="rId778" Type="http://schemas.openxmlformats.org/officeDocument/2006/relationships/slide" Target="slides/slide775.xml"/><Relationship Id="rId72" Type="http://schemas.openxmlformats.org/officeDocument/2006/relationships/slide" Target="slides/slide69.xml"/><Relationship Id="rId375" Type="http://schemas.openxmlformats.org/officeDocument/2006/relationships/slide" Target="slides/slide372.xml"/><Relationship Id="rId582" Type="http://schemas.openxmlformats.org/officeDocument/2006/relationships/slide" Target="slides/slide579.xml"/><Relationship Id="rId638" Type="http://schemas.openxmlformats.org/officeDocument/2006/relationships/slide" Target="slides/slide635.xml"/><Relationship Id="rId3" Type="http://schemas.openxmlformats.org/officeDocument/2006/relationships/slideMaster" Target="slideMasters/slideMaster3.xml"/><Relationship Id="rId235" Type="http://schemas.openxmlformats.org/officeDocument/2006/relationships/slide" Target="slides/slide232.xml"/><Relationship Id="rId277" Type="http://schemas.openxmlformats.org/officeDocument/2006/relationships/slide" Target="slides/slide274.xml"/><Relationship Id="rId400" Type="http://schemas.openxmlformats.org/officeDocument/2006/relationships/slide" Target="slides/slide397.xml"/><Relationship Id="rId442" Type="http://schemas.openxmlformats.org/officeDocument/2006/relationships/slide" Target="slides/slide439.xml"/><Relationship Id="rId484" Type="http://schemas.openxmlformats.org/officeDocument/2006/relationships/slide" Target="slides/slide481.xml"/><Relationship Id="rId705" Type="http://schemas.openxmlformats.org/officeDocument/2006/relationships/slide" Target="slides/slide702.xml"/><Relationship Id="rId137" Type="http://schemas.openxmlformats.org/officeDocument/2006/relationships/slide" Target="slides/slide134.xml"/><Relationship Id="rId302" Type="http://schemas.openxmlformats.org/officeDocument/2006/relationships/slide" Target="slides/slide299.xml"/><Relationship Id="rId344" Type="http://schemas.openxmlformats.org/officeDocument/2006/relationships/slide" Target="slides/slide341.xml"/><Relationship Id="rId691" Type="http://schemas.openxmlformats.org/officeDocument/2006/relationships/slide" Target="slides/slide688.xml"/><Relationship Id="rId747" Type="http://schemas.openxmlformats.org/officeDocument/2006/relationships/slide" Target="slides/slide744.xml"/><Relationship Id="rId789" Type="http://schemas.openxmlformats.org/officeDocument/2006/relationships/slide" Target="slides/slide786.xml"/><Relationship Id="rId41" Type="http://schemas.openxmlformats.org/officeDocument/2006/relationships/slide" Target="slides/slide38.xml"/><Relationship Id="rId83" Type="http://schemas.openxmlformats.org/officeDocument/2006/relationships/slide" Target="slides/slide80.xml"/><Relationship Id="rId179" Type="http://schemas.openxmlformats.org/officeDocument/2006/relationships/slide" Target="slides/slide176.xml"/><Relationship Id="rId386" Type="http://schemas.openxmlformats.org/officeDocument/2006/relationships/slide" Target="slides/slide383.xml"/><Relationship Id="rId551" Type="http://schemas.openxmlformats.org/officeDocument/2006/relationships/slide" Target="slides/slide548.xml"/><Relationship Id="rId593" Type="http://schemas.openxmlformats.org/officeDocument/2006/relationships/slide" Target="slides/slide590.xml"/><Relationship Id="rId607" Type="http://schemas.openxmlformats.org/officeDocument/2006/relationships/slide" Target="slides/slide604.xml"/><Relationship Id="rId649" Type="http://schemas.openxmlformats.org/officeDocument/2006/relationships/slide" Target="slides/slide646.xml"/><Relationship Id="rId190" Type="http://schemas.openxmlformats.org/officeDocument/2006/relationships/slide" Target="slides/slide187.xml"/><Relationship Id="rId204" Type="http://schemas.openxmlformats.org/officeDocument/2006/relationships/slide" Target="slides/slide201.xml"/><Relationship Id="rId246" Type="http://schemas.openxmlformats.org/officeDocument/2006/relationships/slide" Target="slides/slide243.xml"/><Relationship Id="rId288" Type="http://schemas.openxmlformats.org/officeDocument/2006/relationships/slide" Target="slides/slide285.xml"/><Relationship Id="rId411" Type="http://schemas.openxmlformats.org/officeDocument/2006/relationships/slide" Target="slides/slide408.xml"/><Relationship Id="rId453" Type="http://schemas.openxmlformats.org/officeDocument/2006/relationships/slide" Target="slides/slide450.xml"/><Relationship Id="rId509" Type="http://schemas.openxmlformats.org/officeDocument/2006/relationships/slide" Target="slides/slide506.xml"/><Relationship Id="rId660" Type="http://schemas.openxmlformats.org/officeDocument/2006/relationships/slide" Target="slides/slide657.xml"/><Relationship Id="rId106" Type="http://schemas.openxmlformats.org/officeDocument/2006/relationships/slide" Target="slides/slide103.xml"/><Relationship Id="rId313" Type="http://schemas.openxmlformats.org/officeDocument/2006/relationships/slide" Target="slides/slide310.xml"/><Relationship Id="rId495" Type="http://schemas.openxmlformats.org/officeDocument/2006/relationships/slide" Target="slides/slide492.xml"/><Relationship Id="rId716" Type="http://schemas.openxmlformats.org/officeDocument/2006/relationships/slide" Target="slides/slide713.xml"/><Relationship Id="rId758" Type="http://schemas.openxmlformats.org/officeDocument/2006/relationships/slide" Target="slides/slide755.xml"/><Relationship Id="rId10" Type="http://schemas.openxmlformats.org/officeDocument/2006/relationships/slide" Target="slides/slide7.xml"/><Relationship Id="rId52" Type="http://schemas.openxmlformats.org/officeDocument/2006/relationships/slide" Target="slides/slide49.xml"/><Relationship Id="rId94" Type="http://schemas.openxmlformats.org/officeDocument/2006/relationships/slide" Target="slides/slide91.xml"/><Relationship Id="rId148" Type="http://schemas.openxmlformats.org/officeDocument/2006/relationships/slide" Target="slides/slide145.xml"/><Relationship Id="rId355" Type="http://schemas.openxmlformats.org/officeDocument/2006/relationships/slide" Target="slides/slide352.xml"/><Relationship Id="rId397" Type="http://schemas.openxmlformats.org/officeDocument/2006/relationships/slide" Target="slides/slide394.xml"/><Relationship Id="rId520" Type="http://schemas.openxmlformats.org/officeDocument/2006/relationships/slide" Target="slides/slide517.xml"/><Relationship Id="rId562" Type="http://schemas.openxmlformats.org/officeDocument/2006/relationships/slide" Target="slides/slide559.xml"/><Relationship Id="rId618" Type="http://schemas.openxmlformats.org/officeDocument/2006/relationships/slide" Target="slides/slide615.xml"/><Relationship Id="rId215" Type="http://schemas.openxmlformats.org/officeDocument/2006/relationships/slide" Target="slides/slide212.xml"/><Relationship Id="rId257" Type="http://schemas.openxmlformats.org/officeDocument/2006/relationships/slide" Target="slides/slide254.xml"/><Relationship Id="rId422" Type="http://schemas.openxmlformats.org/officeDocument/2006/relationships/slide" Target="slides/slide419.xml"/><Relationship Id="rId464" Type="http://schemas.openxmlformats.org/officeDocument/2006/relationships/slide" Target="slides/slide461.xml"/><Relationship Id="rId299" Type="http://schemas.openxmlformats.org/officeDocument/2006/relationships/slide" Target="slides/slide296.xml"/><Relationship Id="rId727" Type="http://schemas.openxmlformats.org/officeDocument/2006/relationships/slide" Target="slides/slide724.xml"/><Relationship Id="rId63" Type="http://schemas.openxmlformats.org/officeDocument/2006/relationships/slide" Target="slides/slide60.xml"/><Relationship Id="rId159" Type="http://schemas.openxmlformats.org/officeDocument/2006/relationships/slide" Target="slides/slide156.xml"/><Relationship Id="rId366" Type="http://schemas.openxmlformats.org/officeDocument/2006/relationships/slide" Target="slides/slide363.xml"/><Relationship Id="rId573" Type="http://schemas.openxmlformats.org/officeDocument/2006/relationships/slide" Target="slides/slide570.xml"/><Relationship Id="rId780" Type="http://schemas.openxmlformats.org/officeDocument/2006/relationships/slide" Target="slides/slide777.xml"/><Relationship Id="rId226" Type="http://schemas.openxmlformats.org/officeDocument/2006/relationships/slide" Target="slides/slide223.xml"/><Relationship Id="rId433" Type="http://schemas.openxmlformats.org/officeDocument/2006/relationships/slide" Target="slides/slide430.xml"/><Relationship Id="rId640" Type="http://schemas.openxmlformats.org/officeDocument/2006/relationships/slide" Target="slides/slide637.xml"/><Relationship Id="rId738" Type="http://schemas.openxmlformats.org/officeDocument/2006/relationships/slide" Target="slides/slide735.xml"/><Relationship Id="rId74" Type="http://schemas.openxmlformats.org/officeDocument/2006/relationships/slide" Target="slides/slide71.xml"/><Relationship Id="rId377" Type="http://schemas.openxmlformats.org/officeDocument/2006/relationships/slide" Target="slides/slide374.xml"/><Relationship Id="rId500" Type="http://schemas.openxmlformats.org/officeDocument/2006/relationships/slide" Target="slides/slide497.xml"/><Relationship Id="rId584" Type="http://schemas.openxmlformats.org/officeDocument/2006/relationships/slide" Target="slides/slide581.xml"/><Relationship Id="rId5" Type="http://schemas.openxmlformats.org/officeDocument/2006/relationships/slide" Target="slides/slide2.xml"/><Relationship Id="rId237" Type="http://schemas.openxmlformats.org/officeDocument/2006/relationships/slide" Target="slides/slide234.xml"/><Relationship Id="rId791" Type="http://schemas.openxmlformats.org/officeDocument/2006/relationships/slide" Target="slides/slide788.xml"/><Relationship Id="rId444" Type="http://schemas.openxmlformats.org/officeDocument/2006/relationships/slide" Target="slides/slide441.xml"/><Relationship Id="rId651" Type="http://schemas.openxmlformats.org/officeDocument/2006/relationships/slide" Target="slides/slide648.xml"/><Relationship Id="rId749" Type="http://schemas.openxmlformats.org/officeDocument/2006/relationships/slide" Target="slides/slide746.xml"/><Relationship Id="rId290" Type="http://schemas.openxmlformats.org/officeDocument/2006/relationships/slide" Target="slides/slide287.xml"/><Relationship Id="rId304" Type="http://schemas.openxmlformats.org/officeDocument/2006/relationships/slide" Target="slides/slide301.xml"/><Relationship Id="rId388" Type="http://schemas.openxmlformats.org/officeDocument/2006/relationships/slide" Target="slides/slide385.xml"/><Relationship Id="rId511" Type="http://schemas.openxmlformats.org/officeDocument/2006/relationships/slide" Target="slides/slide508.xml"/><Relationship Id="rId609" Type="http://schemas.openxmlformats.org/officeDocument/2006/relationships/slide" Target="slides/slide606.xml"/><Relationship Id="rId85" Type="http://schemas.openxmlformats.org/officeDocument/2006/relationships/slide" Target="slides/slide82.xml"/><Relationship Id="rId150" Type="http://schemas.openxmlformats.org/officeDocument/2006/relationships/slide" Target="slides/slide147.xml"/><Relationship Id="rId595" Type="http://schemas.openxmlformats.org/officeDocument/2006/relationships/slide" Target="slides/slide592.xml"/><Relationship Id="rId248" Type="http://schemas.openxmlformats.org/officeDocument/2006/relationships/slide" Target="slides/slide245.xml"/><Relationship Id="rId455" Type="http://schemas.openxmlformats.org/officeDocument/2006/relationships/slide" Target="slides/slide452.xml"/><Relationship Id="rId662" Type="http://schemas.openxmlformats.org/officeDocument/2006/relationships/slide" Target="slides/slide659.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522" Type="http://schemas.openxmlformats.org/officeDocument/2006/relationships/slide" Target="slides/slide519.xml"/><Relationship Id="rId96" Type="http://schemas.openxmlformats.org/officeDocument/2006/relationships/slide" Target="slides/slide93.xml"/><Relationship Id="rId161" Type="http://schemas.openxmlformats.org/officeDocument/2006/relationships/slide" Target="slides/slide158.xml"/><Relationship Id="rId399" Type="http://schemas.openxmlformats.org/officeDocument/2006/relationships/slide" Target="slides/slide396.xml"/><Relationship Id="rId259" Type="http://schemas.openxmlformats.org/officeDocument/2006/relationships/slide" Target="slides/slide256.xml"/><Relationship Id="rId466" Type="http://schemas.openxmlformats.org/officeDocument/2006/relationships/slide" Target="slides/slide463.xml"/><Relationship Id="rId673" Type="http://schemas.openxmlformats.org/officeDocument/2006/relationships/slide" Target="slides/slide670.xml"/><Relationship Id="rId23" Type="http://schemas.openxmlformats.org/officeDocument/2006/relationships/slide" Target="slides/slide20.xml"/><Relationship Id="rId119" Type="http://schemas.openxmlformats.org/officeDocument/2006/relationships/slide" Target="slides/slide116.xml"/><Relationship Id="rId326" Type="http://schemas.openxmlformats.org/officeDocument/2006/relationships/slide" Target="slides/slide323.xml"/><Relationship Id="rId533" Type="http://schemas.openxmlformats.org/officeDocument/2006/relationships/slide" Target="slides/slide530.xml"/><Relationship Id="rId740" Type="http://schemas.openxmlformats.org/officeDocument/2006/relationships/slide" Target="slides/slide737.xml"/><Relationship Id="rId172" Type="http://schemas.openxmlformats.org/officeDocument/2006/relationships/slide" Target="slides/slide169.xml"/><Relationship Id="rId477" Type="http://schemas.openxmlformats.org/officeDocument/2006/relationships/slide" Target="slides/slide474.xml"/><Relationship Id="rId600" Type="http://schemas.openxmlformats.org/officeDocument/2006/relationships/slide" Target="slides/slide597.xml"/><Relationship Id="rId684" Type="http://schemas.openxmlformats.org/officeDocument/2006/relationships/slide" Target="slides/slide681.xml"/><Relationship Id="rId337" Type="http://schemas.openxmlformats.org/officeDocument/2006/relationships/slide" Target="slides/slide334.xml"/><Relationship Id="rId34" Type="http://schemas.openxmlformats.org/officeDocument/2006/relationships/slide" Target="slides/slide31.xml"/><Relationship Id="rId544" Type="http://schemas.openxmlformats.org/officeDocument/2006/relationships/slide" Target="slides/slide541.xml"/><Relationship Id="rId751" Type="http://schemas.openxmlformats.org/officeDocument/2006/relationships/slide" Target="slides/slide748.xml"/><Relationship Id="rId183" Type="http://schemas.openxmlformats.org/officeDocument/2006/relationships/slide" Target="slides/slide180.xml"/><Relationship Id="rId390" Type="http://schemas.openxmlformats.org/officeDocument/2006/relationships/slide" Target="slides/slide387.xml"/><Relationship Id="rId404" Type="http://schemas.openxmlformats.org/officeDocument/2006/relationships/slide" Target="slides/slide401.xml"/><Relationship Id="rId611" Type="http://schemas.openxmlformats.org/officeDocument/2006/relationships/slide" Target="slides/slide608.xml"/><Relationship Id="rId250" Type="http://schemas.openxmlformats.org/officeDocument/2006/relationships/slide" Target="slides/slide247.xml"/><Relationship Id="rId488" Type="http://schemas.openxmlformats.org/officeDocument/2006/relationships/slide" Target="slides/slide485.xml"/><Relationship Id="rId695" Type="http://schemas.openxmlformats.org/officeDocument/2006/relationships/slide" Target="slides/slide692.xml"/><Relationship Id="rId709" Type="http://schemas.openxmlformats.org/officeDocument/2006/relationships/slide" Target="slides/slide706.xml"/><Relationship Id="rId45" Type="http://schemas.openxmlformats.org/officeDocument/2006/relationships/slide" Target="slides/slide42.xml"/><Relationship Id="rId110" Type="http://schemas.openxmlformats.org/officeDocument/2006/relationships/slide" Target="slides/slide107.xml"/><Relationship Id="rId348" Type="http://schemas.openxmlformats.org/officeDocument/2006/relationships/slide" Target="slides/slide345.xml"/><Relationship Id="rId555" Type="http://schemas.openxmlformats.org/officeDocument/2006/relationships/slide" Target="slides/slide552.xml"/><Relationship Id="rId762" Type="http://schemas.openxmlformats.org/officeDocument/2006/relationships/slide" Target="slides/slide759.xml"/><Relationship Id="rId194" Type="http://schemas.openxmlformats.org/officeDocument/2006/relationships/slide" Target="slides/slide191.xml"/><Relationship Id="rId208" Type="http://schemas.openxmlformats.org/officeDocument/2006/relationships/slide" Target="slides/slide205.xml"/><Relationship Id="rId415" Type="http://schemas.openxmlformats.org/officeDocument/2006/relationships/slide" Target="slides/slide412.xml"/><Relationship Id="rId622" Type="http://schemas.openxmlformats.org/officeDocument/2006/relationships/slide" Target="slides/slide619.xml"/><Relationship Id="rId261" Type="http://schemas.openxmlformats.org/officeDocument/2006/relationships/slide" Target="slides/slide258.xml"/><Relationship Id="rId499" Type="http://schemas.openxmlformats.org/officeDocument/2006/relationships/slide" Target="slides/slide496.xml"/><Relationship Id="rId56" Type="http://schemas.openxmlformats.org/officeDocument/2006/relationships/slide" Target="slides/slide53.xml"/><Relationship Id="rId359" Type="http://schemas.openxmlformats.org/officeDocument/2006/relationships/slide" Target="slides/slide356.xml"/><Relationship Id="rId566" Type="http://schemas.openxmlformats.org/officeDocument/2006/relationships/slide" Target="slides/slide563.xml"/><Relationship Id="rId773" Type="http://schemas.openxmlformats.org/officeDocument/2006/relationships/slide" Target="slides/slide770.xml"/><Relationship Id="rId121" Type="http://schemas.openxmlformats.org/officeDocument/2006/relationships/slide" Target="slides/slide118.xml"/><Relationship Id="rId219" Type="http://schemas.openxmlformats.org/officeDocument/2006/relationships/slide" Target="slides/slide216.xml"/><Relationship Id="rId426" Type="http://schemas.openxmlformats.org/officeDocument/2006/relationships/slide" Target="slides/slide423.xml"/><Relationship Id="rId633" Type="http://schemas.openxmlformats.org/officeDocument/2006/relationships/slide" Target="slides/slide630.xml"/><Relationship Id="rId67" Type="http://schemas.openxmlformats.org/officeDocument/2006/relationships/slide" Target="slides/slide64.xml"/><Relationship Id="rId272" Type="http://schemas.openxmlformats.org/officeDocument/2006/relationships/slide" Target="slides/slide269.xml"/><Relationship Id="rId577" Type="http://schemas.openxmlformats.org/officeDocument/2006/relationships/slide" Target="slides/slide574.xml"/><Relationship Id="rId700" Type="http://schemas.openxmlformats.org/officeDocument/2006/relationships/slide" Target="slides/slide697.xml"/><Relationship Id="rId132" Type="http://schemas.openxmlformats.org/officeDocument/2006/relationships/slide" Target="slides/slide129.xml"/><Relationship Id="rId784" Type="http://schemas.openxmlformats.org/officeDocument/2006/relationships/slide" Target="slides/slide781.xml"/><Relationship Id="rId437" Type="http://schemas.openxmlformats.org/officeDocument/2006/relationships/slide" Target="slides/slide434.xml"/><Relationship Id="rId644" Type="http://schemas.openxmlformats.org/officeDocument/2006/relationships/slide" Target="slides/slide641.xml"/><Relationship Id="rId283" Type="http://schemas.openxmlformats.org/officeDocument/2006/relationships/slide" Target="slides/slide280.xml"/><Relationship Id="rId490" Type="http://schemas.openxmlformats.org/officeDocument/2006/relationships/slide" Target="slides/slide487.xml"/><Relationship Id="rId504" Type="http://schemas.openxmlformats.org/officeDocument/2006/relationships/slide" Target="slides/slide501.xml"/><Relationship Id="rId711" Type="http://schemas.openxmlformats.org/officeDocument/2006/relationships/slide" Target="slides/slide708.xml"/><Relationship Id="rId78" Type="http://schemas.openxmlformats.org/officeDocument/2006/relationships/slide" Target="slides/slide75.xml"/><Relationship Id="rId143" Type="http://schemas.openxmlformats.org/officeDocument/2006/relationships/slide" Target="slides/slide140.xml"/><Relationship Id="rId350" Type="http://schemas.openxmlformats.org/officeDocument/2006/relationships/slide" Target="slides/slide347.xml"/><Relationship Id="rId588" Type="http://schemas.openxmlformats.org/officeDocument/2006/relationships/slide" Target="slides/slide585.xml"/><Relationship Id="rId795" Type="http://schemas.openxmlformats.org/officeDocument/2006/relationships/slide" Target="slides/slide792.xml"/><Relationship Id="rId9" Type="http://schemas.openxmlformats.org/officeDocument/2006/relationships/slide" Target="slides/slide6.xml"/><Relationship Id="rId210" Type="http://schemas.openxmlformats.org/officeDocument/2006/relationships/slide" Target="slides/slide207.xml"/><Relationship Id="rId448" Type="http://schemas.openxmlformats.org/officeDocument/2006/relationships/slide" Target="slides/slide445.xml"/><Relationship Id="rId655" Type="http://schemas.openxmlformats.org/officeDocument/2006/relationships/slide" Target="slides/slide652.xml"/><Relationship Id="rId294" Type="http://schemas.openxmlformats.org/officeDocument/2006/relationships/slide" Target="slides/slide291.xml"/><Relationship Id="rId308" Type="http://schemas.openxmlformats.org/officeDocument/2006/relationships/slide" Target="slides/slide305.xml"/><Relationship Id="rId515" Type="http://schemas.openxmlformats.org/officeDocument/2006/relationships/slide" Target="slides/slide512.xml"/><Relationship Id="rId722" Type="http://schemas.openxmlformats.org/officeDocument/2006/relationships/slide" Target="slides/slide719.xml"/><Relationship Id="rId89" Type="http://schemas.openxmlformats.org/officeDocument/2006/relationships/slide" Target="slides/slide86.xml"/><Relationship Id="rId154" Type="http://schemas.openxmlformats.org/officeDocument/2006/relationships/slide" Target="slides/slide151.xml"/><Relationship Id="rId361" Type="http://schemas.openxmlformats.org/officeDocument/2006/relationships/slide" Target="slides/slide358.xml"/><Relationship Id="rId599" Type="http://schemas.openxmlformats.org/officeDocument/2006/relationships/slide" Target="slides/slide596.xml"/><Relationship Id="rId459" Type="http://schemas.openxmlformats.org/officeDocument/2006/relationships/slide" Target="slides/slide456.xml"/><Relationship Id="rId666" Type="http://schemas.openxmlformats.org/officeDocument/2006/relationships/slide" Target="slides/slide663.xml"/><Relationship Id="rId16" Type="http://schemas.openxmlformats.org/officeDocument/2006/relationships/slide" Target="slides/slide13.xml"/><Relationship Id="rId221" Type="http://schemas.openxmlformats.org/officeDocument/2006/relationships/slide" Target="slides/slide218.xml"/><Relationship Id="rId319" Type="http://schemas.openxmlformats.org/officeDocument/2006/relationships/slide" Target="slides/slide316.xml"/><Relationship Id="rId526" Type="http://schemas.openxmlformats.org/officeDocument/2006/relationships/slide" Target="slides/slide523.xml"/><Relationship Id="rId733" Type="http://schemas.openxmlformats.org/officeDocument/2006/relationships/slide" Target="slides/slide730.xml"/><Relationship Id="rId165" Type="http://schemas.openxmlformats.org/officeDocument/2006/relationships/slide" Target="slides/slide162.xml"/><Relationship Id="rId372" Type="http://schemas.openxmlformats.org/officeDocument/2006/relationships/slide" Target="slides/slide369.xml"/><Relationship Id="rId677" Type="http://schemas.openxmlformats.org/officeDocument/2006/relationships/slide" Target="slides/slide674.xml"/><Relationship Id="rId800" Type="http://schemas.openxmlformats.org/officeDocument/2006/relationships/theme" Target="theme/theme1.xml"/><Relationship Id="rId232" Type="http://schemas.openxmlformats.org/officeDocument/2006/relationships/slide" Target="slides/slide229.xml"/><Relationship Id="rId27" Type="http://schemas.openxmlformats.org/officeDocument/2006/relationships/slide" Target="slides/slide24.xml"/><Relationship Id="rId537" Type="http://schemas.openxmlformats.org/officeDocument/2006/relationships/slide" Target="slides/slide534.xml"/><Relationship Id="rId744" Type="http://schemas.openxmlformats.org/officeDocument/2006/relationships/slide" Target="slides/slide741.xml"/><Relationship Id="rId80" Type="http://schemas.openxmlformats.org/officeDocument/2006/relationships/slide" Target="slides/slide77.xml"/><Relationship Id="rId176" Type="http://schemas.openxmlformats.org/officeDocument/2006/relationships/slide" Target="slides/slide173.xml"/><Relationship Id="rId383" Type="http://schemas.openxmlformats.org/officeDocument/2006/relationships/slide" Target="slides/slide380.xml"/><Relationship Id="rId590" Type="http://schemas.openxmlformats.org/officeDocument/2006/relationships/slide" Target="slides/slide587.xml"/><Relationship Id="rId604" Type="http://schemas.openxmlformats.org/officeDocument/2006/relationships/slide" Target="slides/slide601.xml"/><Relationship Id="rId243" Type="http://schemas.openxmlformats.org/officeDocument/2006/relationships/slide" Target="slides/slide240.xml"/><Relationship Id="rId450" Type="http://schemas.openxmlformats.org/officeDocument/2006/relationships/slide" Target="slides/slide447.xml"/><Relationship Id="rId688" Type="http://schemas.openxmlformats.org/officeDocument/2006/relationships/slide" Target="slides/slide685.xml"/><Relationship Id="rId38" Type="http://schemas.openxmlformats.org/officeDocument/2006/relationships/slide" Target="slides/slide35.xml"/><Relationship Id="rId103" Type="http://schemas.openxmlformats.org/officeDocument/2006/relationships/slide" Target="slides/slide100.xml"/><Relationship Id="rId310" Type="http://schemas.openxmlformats.org/officeDocument/2006/relationships/slide" Target="slides/slide307.xml"/><Relationship Id="rId548" Type="http://schemas.openxmlformats.org/officeDocument/2006/relationships/slide" Target="slides/slide545.xml"/><Relationship Id="rId755" Type="http://schemas.openxmlformats.org/officeDocument/2006/relationships/slide" Target="slides/slide752.xml"/><Relationship Id="rId91" Type="http://schemas.openxmlformats.org/officeDocument/2006/relationships/slide" Target="slides/slide88.xml"/><Relationship Id="rId187" Type="http://schemas.openxmlformats.org/officeDocument/2006/relationships/slide" Target="slides/slide184.xml"/><Relationship Id="rId394" Type="http://schemas.openxmlformats.org/officeDocument/2006/relationships/slide" Target="slides/slide391.xml"/><Relationship Id="rId408" Type="http://schemas.openxmlformats.org/officeDocument/2006/relationships/slide" Target="slides/slide405.xml"/><Relationship Id="rId615" Type="http://schemas.openxmlformats.org/officeDocument/2006/relationships/slide" Target="slides/slide612.xml"/><Relationship Id="rId254" Type="http://schemas.openxmlformats.org/officeDocument/2006/relationships/slide" Target="slides/slide251.xml"/><Relationship Id="rId699" Type="http://schemas.openxmlformats.org/officeDocument/2006/relationships/slide" Target="slides/slide696.xml"/><Relationship Id="rId49" Type="http://schemas.openxmlformats.org/officeDocument/2006/relationships/slide" Target="slides/slide46.xml"/><Relationship Id="rId114" Type="http://schemas.openxmlformats.org/officeDocument/2006/relationships/slide" Target="slides/slide111.xml"/><Relationship Id="rId461" Type="http://schemas.openxmlformats.org/officeDocument/2006/relationships/slide" Target="slides/slide458.xml"/><Relationship Id="rId559" Type="http://schemas.openxmlformats.org/officeDocument/2006/relationships/slide" Target="slides/slide556.xml"/><Relationship Id="rId766" Type="http://schemas.openxmlformats.org/officeDocument/2006/relationships/slide" Target="slides/slide763.xml"/><Relationship Id="rId198" Type="http://schemas.openxmlformats.org/officeDocument/2006/relationships/slide" Target="slides/slide195.xml"/><Relationship Id="rId321" Type="http://schemas.openxmlformats.org/officeDocument/2006/relationships/slide" Target="slides/slide318.xml"/><Relationship Id="rId419" Type="http://schemas.openxmlformats.org/officeDocument/2006/relationships/slide" Target="slides/slide416.xml"/><Relationship Id="rId626" Type="http://schemas.openxmlformats.org/officeDocument/2006/relationships/slide" Target="slides/slide623.xml"/><Relationship Id="rId265" Type="http://schemas.openxmlformats.org/officeDocument/2006/relationships/slide" Target="slides/slide262.xml"/><Relationship Id="rId472" Type="http://schemas.openxmlformats.org/officeDocument/2006/relationships/slide" Target="slides/slide469.xml"/><Relationship Id="rId125" Type="http://schemas.openxmlformats.org/officeDocument/2006/relationships/slide" Target="slides/slide122.xml"/><Relationship Id="rId332" Type="http://schemas.openxmlformats.org/officeDocument/2006/relationships/slide" Target="slides/slide329.xml"/><Relationship Id="rId777" Type="http://schemas.openxmlformats.org/officeDocument/2006/relationships/slide" Target="slides/slide774.xml"/><Relationship Id="rId637" Type="http://schemas.openxmlformats.org/officeDocument/2006/relationships/slide" Target="slides/slide634.xml"/><Relationship Id="rId276" Type="http://schemas.openxmlformats.org/officeDocument/2006/relationships/slide" Target="slides/slide273.xml"/><Relationship Id="rId483" Type="http://schemas.openxmlformats.org/officeDocument/2006/relationships/slide" Target="slides/slide480.xml"/><Relationship Id="rId690" Type="http://schemas.openxmlformats.org/officeDocument/2006/relationships/slide" Target="slides/slide687.xml"/><Relationship Id="rId704" Type="http://schemas.openxmlformats.org/officeDocument/2006/relationships/slide" Target="slides/slide701.xml"/><Relationship Id="rId40" Type="http://schemas.openxmlformats.org/officeDocument/2006/relationships/slide" Target="slides/slide37.xml"/><Relationship Id="rId136" Type="http://schemas.openxmlformats.org/officeDocument/2006/relationships/slide" Target="slides/slide133.xml"/><Relationship Id="rId343" Type="http://schemas.openxmlformats.org/officeDocument/2006/relationships/slide" Target="slides/slide340.xml"/><Relationship Id="rId550" Type="http://schemas.openxmlformats.org/officeDocument/2006/relationships/slide" Target="slides/slide547.xml"/><Relationship Id="rId788" Type="http://schemas.openxmlformats.org/officeDocument/2006/relationships/slide" Target="slides/slide785.xml"/><Relationship Id="rId203" Type="http://schemas.openxmlformats.org/officeDocument/2006/relationships/slide" Target="slides/slide200.xml"/><Relationship Id="rId648" Type="http://schemas.openxmlformats.org/officeDocument/2006/relationships/slide" Target="slides/slide645.xml"/><Relationship Id="rId287" Type="http://schemas.openxmlformats.org/officeDocument/2006/relationships/slide" Target="slides/slide284.xml"/><Relationship Id="rId410" Type="http://schemas.openxmlformats.org/officeDocument/2006/relationships/slide" Target="slides/slide407.xml"/><Relationship Id="rId494" Type="http://schemas.openxmlformats.org/officeDocument/2006/relationships/slide" Target="slides/slide491.xml"/><Relationship Id="rId508" Type="http://schemas.openxmlformats.org/officeDocument/2006/relationships/slide" Target="slides/slide505.xml"/><Relationship Id="rId715" Type="http://schemas.openxmlformats.org/officeDocument/2006/relationships/slide" Target="slides/slide712.xml"/><Relationship Id="rId147" Type="http://schemas.openxmlformats.org/officeDocument/2006/relationships/slide" Target="slides/slide144.xml"/><Relationship Id="rId354" Type="http://schemas.openxmlformats.org/officeDocument/2006/relationships/slide" Target="slides/slide351.xml"/><Relationship Id="rId799" Type="http://schemas.openxmlformats.org/officeDocument/2006/relationships/viewProps" Target="viewProps.xml"/><Relationship Id="rId51" Type="http://schemas.openxmlformats.org/officeDocument/2006/relationships/slide" Target="slides/slide48.xml"/><Relationship Id="rId561" Type="http://schemas.openxmlformats.org/officeDocument/2006/relationships/slide" Target="slides/slide558.xml"/><Relationship Id="rId659" Type="http://schemas.openxmlformats.org/officeDocument/2006/relationships/slide" Target="slides/slide656.xml"/><Relationship Id="rId214" Type="http://schemas.openxmlformats.org/officeDocument/2006/relationships/slide" Target="slides/slide211.xml"/><Relationship Id="rId298" Type="http://schemas.openxmlformats.org/officeDocument/2006/relationships/slide" Target="slides/slide295.xml"/><Relationship Id="rId421" Type="http://schemas.openxmlformats.org/officeDocument/2006/relationships/slide" Target="slides/slide418.xml"/><Relationship Id="rId519" Type="http://schemas.openxmlformats.org/officeDocument/2006/relationships/slide" Target="slides/slide516.xml"/><Relationship Id="rId158" Type="http://schemas.openxmlformats.org/officeDocument/2006/relationships/slide" Target="slides/slide155.xml"/><Relationship Id="rId726" Type="http://schemas.openxmlformats.org/officeDocument/2006/relationships/slide" Target="slides/slide723.xml"/><Relationship Id="rId62" Type="http://schemas.openxmlformats.org/officeDocument/2006/relationships/slide" Target="slides/slide59.xml"/><Relationship Id="rId365" Type="http://schemas.openxmlformats.org/officeDocument/2006/relationships/slide" Target="slides/slide362.xml"/><Relationship Id="rId572" Type="http://schemas.openxmlformats.org/officeDocument/2006/relationships/slide" Target="slides/slide569.xml"/><Relationship Id="rId225" Type="http://schemas.openxmlformats.org/officeDocument/2006/relationships/slide" Target="slides/slide222.xml"/><Relationship Id="rId432" Type="http://schemas.openxmlformats.org/officeDocument/2006/relationships/slide" Target="slides/slide429.xml"/><Relationship Id="rId737" Type="http://schemas.openxmlformats.org/officeDocument/2006/relationships/slide" Target="slides/slide734.xml"/><Relationship Id="rId73" Type="http://schemas.openxmlformats.org/officeDocument/2006/relationships/slide" Target="slides/slide70.xml"/><Relationship Id="rId169" Type="http://schemas.openxmlformats.org/officeDocument/2006/relationships/slide" Target="slides/slide166.xml"/><Relationship Id="rId376" Type="http://schemas.openxmlformats.org/officeDocument/2006/relationships/slide" Target="slides/slide373.xml"/><Relationship Id="rId583" Type="http://schemas.openxmlformats.org/officeDocument/2006/relationships/slide" Target="slides/slide580.xml"/><Relationship Id="rId790" Type="http://schemas.openxmlformats.org/officeDocument/2006/relationships/slide" Target="slides/slide787.xml"/><Relationship Id="rId4" Type="http://schemas.openxmlformats.org/officeDocument/2006/relationships/slide" Target="slides/slide1.xml"/><Relationship Id="rId236" Type="http://schemas.openxmlformats.org/officeDocument/2006/relationships/slide" Target="slides/slide233.xml"/><Relationship Id="rId443" Type="http://schemas.openxmlformats.org/officeDocument/2006/relationships/slide" Target="slides/slide440.xml"/><Relationship Id="rId650" Type="http://schemas.openxmlformats.org/officeDocument/2006/relationships/slide" Target="slides/slide647.xml"/><Relationship Id="rId303" Type="http://schemas.openxmlformats.org/officeDocument/2006/relationships/slide" Target="slides/slide300.xml"/><Relationship Id="rId748" Type="http://schemas.openxmlformats.org/officeDocument/2006/relationships/slide" Target="slides/slide745.xml"/><Relationship Id="rId84" Type="http://schemas.openxmlformats.org/officeDocument/2006/relationships/slide" Target="slides/slide81.xml"/><Relationship Id="rId387" Type="http://schemas.openxmlformats.org/officeDocument/2006/relationships/slide" Target="slides/slide384.xml"/><Relationship Id="rId510" Type="http://schemas.openxmlformats.org/officeDocument/2006/relationships/slide" Target="slides/slide507.xml"/><Relationship Id="rId594" Type="http://schemas.openxmlformats.org/officeDocument/2006/relationships/slide" Target="slides/slide591.xml"/><Relationship Id="rId608" Type="http://schemas.openxmlformats.org/officeDocument/2006/relationships/slide" Target="slides/slide605.xml"/><Relationship Id="rId247" Type="http://schemas.openxmlformats.org/officeDocument/2006/relationships/slide" Target="slides/slide244.xml"/><Relationship Id="rId107" Type="http://schemas.openxmlformats.org/officeDocument/2006/relationships/slide" Target="slides/slide104.xml"/><Relationship Id="rId454" Type="http://schemas.openxmlformats.org/officeDocument/2006/relationships/slide" Target="slides/slide451.xml"/><Relationship Id="rId661" Type="http://schemas.openxmlformats.org/officeDocument/2006/relationships/slide" Target="slides/slide658.xml"/><Relationship Id="rId759" Type="http://schemas.openxmlformats.org/officeDocument/2006/relationships/slide" Target="slides/slide756.xml"/><Relationship Id="rId11" Type="http://schemas.openxmlformats.org/officeDocument/2006/relationships/slide" Target="slides/slide8.xml"/><Relationship Id="rId314" Type="http://schemas.openxmlformats.org/officeDocument/2006/relationships/slide" Target="slides/slide311.xml"/><Relationship Id="rId398" Type="http://schemas.openxmlformats.org/officeDocument/2006/relationships/slide" Target="slides/slide395.xml"/><Relationship Id="rId521" Type="http://schemas.openxmlformats.org/officeDocument/2006/relationships/slide" Target="slides/slide518.xml"/><Relationship Id="rId619" Type="http://schemas.openxmlformats.org/officeDocument/2006/relationships/slide" Target="slides/slide616.xml"/><Relationship Id="rId95" Type="http://schemas.openxmlformats.org/officeDocument/2006/relationships/slide" Target="slides/slide92.xml"/><Relationship Id="rId160" Type="http://schemas.openxmlformats.org/officeDocument/2006/relationships/slide" Target="slides/slide157.xml"/><Relationship Id="rId258" Type="http://schemas.openxmlformats.org/officeDocument/2006/relationships/slide" Target="slides/slide255.xml"/><Relationship Id="rId465" Type="http://schemas.openxmlformats.org/officeDocument/2006/relationships/slide" Target="slides/slide462.xml"/><Relationship Id="rId672" Type="http://schemas.openxmlformats.org/officeDocument/2006/relationships/slide" Target="slides/slide669.xml"/><Relationship Id="rId22" Type="http://schemas.openxmlformats.org/officeDocument/2006/relationships/slide" Target="slides/slide19.xml"/><Relationship Id="rId118" Type="http://schemas.openxmlformats.org/officeDocument/2006/relationships/slide" Target="slides/slide115.xml"/><Relationship Id="rId325" Type="http://schemas.openxmlformats.org/officeDocument/2006/relationships/slide" Target="slides/slide322.xml"/><Relationship Id="rId532" Type="http://schemas.openxmlformats.org/officeDocument/2006/relationships/slide" Target="slides/slide529.xml"/><Relationship Id="rId171"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C63BE0D-FD82-416A-A3A9-508C15EE5846}" type="datetimeFigureOut">
              <a:rPr lang="en-US"/>
              <a:pPr>
                <a:defRPr/>
              </a:pPr>
              <a:t>3/24/2022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EBC4FEC-179F-47F5-9BC9-943C22A84673}"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mn-lt"/>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mn-lt"/>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mn-lt"/>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Let’s look at three reasons why managers are important to organizations.</a:t>
            </a:r>
          </a:p>
          <a:p>
            <a:pPr eaLnBrk="1" hangingPunct="1"/>
            <a:endParaRPr lang="en-US">
              <a:cs typeface="Arial" charset="0"/>
            </a:endParaRPr>
          </a:p>
          <a:p>
            <a:pPr eaLnBrk="1" hangingPunct="1"/>
            <a:r>
              <a:rPr lang="en-US">
                <a:cs typeface="Arial" charset="0"/>
              </a:rPr>
              <a:t>The first reason why managers are important is because organizations need their managerial skills and abilities more than ever in uncertain, complex, and chaotic</a:t>
            </a:r>
          </a:p>
          <a:p>
            <a:pPr eaLnBrk="1" hangingPunct="1"/>
            <a:r>
              <a:rPr lang="en-US">
                <a:cs typeface="Arial" charset="0"/>
              </a:rPr>
              <a:t>times. As organizations deal with today’s challenges  managers play an important role in identifying critical issues and crafting responses.</a:t>
            </a:r>
          </a:p>
          <a:p>
            <a:pPr eaLnBrk="1" hangingPunct="1"/>
            <a:endParaRPr lang="en-US">
              <a:cs typeface="Arial" charset="0"/>
            </a:endParaRPr>
          </a:p>
          <a:p>
            <a:pPr eaLnBrk="1" hangingPunct="1"/>
            <a:r>
              <a:rPr lang="en-US">
                <a:cs typeface="Arial" charset="0"/>
              </a:rPr>
              <a:t>Another reason why managers are important to organizations is because they’re critical to getting things done. The job of a  manager is to ensure that all the employees are</a:t>
            </a:r>
          </a:p>
          <a:p>
            <a:pPr eaLnBrk="1" hangingPunct="1"/>
            <a:r>
              <a:rPr lang="en-US">
                <a:cs typeface="Arial" charset="0"/>
              </a:rPr>
              <a:t>getting their jobs done.</a:t>
            </a:r>
          </a:p>
          <a:p>
            <a:pPr eaLnBrk="1" hangingPunct="1"/>
            <a:endParaRPr lang="en-US">
              <a:cs typeface="Arial" charset="0"/>
            </a:endParaRPr>
          </a:p>
          <a:p>
            <a:pPr eaLnBrk="1" hangingPunct="1"/>
            <a:r>
              <a:rPr lang="en-US">
                <a:cs typeface="Arial" charset="0"/>
              </a:rPr>
              <a:t>Managers matter. A Gallup poll has found that the single most important variable in employee productivity and loyalty isn’t pay or benefits or workplace environment—it’s the quality of the relationship between employees and their direct supervisors.</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0AB73145-9585-4030-A61E-6A5848029581}" type="slidenum">
              <a:rPr lang="en-US" smtClean="0"/>
              <a:pPr>
                <a:defRPr/>
              </a:pPr>
              <a:t>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According to the functions approach, managers perform certain activities or functions as they efficiently and effectively coordinate the work of others. What are these</a:t>
            </a:r>
          </a:p>
          <a:p>
            <a:pPr eaLnBrk="1" hangingPunct="1"/>
            <a:r>
              <a:rPr lang="en-US">
                <a:cs typeface="Arial" charset="0"/>
              </a:rPr>
              <a:t>functions? Henri Fayol, a French businessman, first proposed in the early part of the twentieth century that all managers perform five functions: planning, organizing,</a:t>
            </a:r>
          </a:p>
          <a:p>
            <a:pPr eaLnBrk="1" hangingPunct="1"/>
            <a:r>
              <a:rPr lang="en-US">
                <a:cs typeface="Arial" charset="0"/>
              </a:rPr>
              <a:t>commanding, coordinating, and controlling. Today, these functions have been condensed to four: planning, organizing, leading, and controlling (see Exhibit 1-4).</a:t>
            </a:r>
          </a:p>
        </p:txBody>
      </p:sp>
      <p:sp>
        <p:nvSpPr>
          <p:cNvPr id="4" name="Slide Number Placeholder 3"/>
          <p:cNvSpPr>
            <a:spLocks noGrp="1"/>
          </p:cNvSpPr>
          <p:nvPr>
            <p:ph type="sldNum" sz="quarter" idx="5"/>
          </p:nvPr>
        </p:nvSpPr>
        <p:spPr/>
        <p:txBody>
          <a:bodyPr/>
          <a:lstStyle/>
          <a:p>
            <a:pPr>
              <a:defRPr/>
            </a:pPr>
            <a:fld id="{06B95C87-45C2-4A91-A038-B1DE22F816F8}" type="slidenum">
              <a:rPr lang="en-US" smtClean="0"/>
              <a:pPr>
                <a:defRPr/>
              </a:pPr>
              <a:t>12</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Many companies are experiencing the benefits that diversity can bring. Exhibit 4-2  looks at </a:t>
            </a:r>
            <a:r>
              <a:rPr lang="en-US" i="1">
                <a:cs typeface="Arial" charset="0"/>
              </a:rPr>
              <a:t>why </a:t>
            </a:r>
            <a:r>
              <a:rPr lang="en-US">
                <a:cs typeface="Arial" charset="0"/>
              </a:rPr>
              <a:t>workforce diversity is so important to organizations. The benefits fall into three main categories: people management, organizational performance, and strategic. </a:t>
            </a:r>
          </a:p>
        </p:txBody>
      </p:sp>
      <p:sp>
        <p:nvSpPr>
          <p:cNvPr id="4" name="Slide Number Placeholder 3"/>
          <p:cNvSpPr>
            <a:spLocks noGrp="1"/>
          </p:cNvSpPr>
          <p:nvPr>
            <p:ph type="sldNum" sz="quarter" idx="5"/>
          </p:nvPr>
        </p:nvSpPr>
        <p:spPr/>
        <p:txBody>
          <a:bodyPr/>
          <a:lstStyle/>
          <a:p>
            <a:pPr>
              <a:defRPr/>
            </a:pPr>
            <a:fld id="{D18EC66D-6F19-4FD0-8526-F42FFF7ACDA3}" type="slidenum">
              <a:rPr lang="en-US" smtClean="0"/>
              <a:pPr>
                <a:defRPr/>
              </a:pPr>
              <a:t>109</a:t>
            </a:fld>
            <a:endParaRPr lang="en-US" dirty="0"/>
          </a:p>
        </p:txBody>
      </p:sp>
    </p:spTree>
    <p:extLst>
      <p:ext uri="{BB962C8B-B14F-4D97-AF65-F5344CB8AC3E}">
        <p14:creationId xmlns:p14="http://schemas.microsoft.com/office/powerpoint/2010/main" val="42321909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b="1">
                <a:cs typeface="Arial" charset="0"/>
              </a:rPr>
              <a:t>Total population of the United States: </a:t>
            </a:r>
            <a:r>
              <a:rPr lang="en-US">
                <a:cs typeface="Arial" charset="0"/>
              </a:rPr>
              <a:t>The total population is projected to increase to 438 million by the year 2050, up from 296 million in 2005; 82 percent of that increase will be due to immigrants and their U.S.-born descendants. Nearly one in five Americans will be an immigrant in 2050, compared with one in eight in 2005.</a:t>
            </a:r>
          </a:p>
          <a:p>
            <a:pPr eaLnBrk="1" hangingPunct="1"/>
            <a:endParaRPr lang="en-US">
              <a:cs typeface="Arial" charset="0"/>
            </a:endParaRPr>
          </a:p>
          <a:p>
            <a:pPr eaLnBrk="1" hangingPunct="1"/>
            <a:r>
              <a:rPr lang="en-US">
                <a:cs typeface="Arial" charset="0"/>
              </a:rPr>
              <a:t>In addition to total population changes, the components of that population are projected to change as well. The main changes will be in the percentages of the Hispanic and white population. But the data also indicate that the Asian population will almost double The median age of the U.S. population stands at 36.9 years, up from 36.2 years in 2001. By 2050 one in every five persons will be aged 65 or over.</a:t>
            </a:r>
          </a:p>
        </p:txBody>
      </p:sp>
      <p:sp>
        <p:nvSpPr>
          <p:cNvPr id="4" name="Slide Number Placeholder 3"/>
          <p:cNvSpPr>
            <a:spLocks noGrp="1"/>
          </p:cNvSpPr>
          <p:nvPr>
            <p:ph type="sldNum" sz="quarter" idx="5"/>
          </p:nvPr>
        </p:nvSpPr>
        <p:spPr/>
        <p:txBody>
          <a:bodyPr/>
          <a:lstStyle/>
          <a:p>
            <a:pPr>
              <a:defRPr/>
            </a:pPr>
            <a:fld id="{0ABDBDC0-6F66-479D-8CF5-CEA39A8CFE4F}" type="slidenum">
              <a:rPr lang="en-US" smtClean="0"/>
              <a:pPr>
                <a:defRPr/>
              </a:pPr>
              <a:t>110</a:t>
            </a:fld>
            <a:endParaRPr lang="en-US" dirty="0"/>
          </a:p>
        </p:txBody>
      </p:sp>
    </p:spTree>
    <p:extLst>
      <p:ext uri="{BB962C8B-B14F-4D97-AF65-F5344CB8AC3E}">
        <p14:creationId xmlns:p14="http://schemas.microsoft.com/office/powerpoint/2010/main" val="18604650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Exhibit 4-3 provides the projected population breakdown as it is projected to change by 2050.  </a:t>
            </a:r>
          </a:p>
        </p:txBody>
      </p:sp>
      <p:sp>
        <p:nvSpPr>
          <p:cNvPr id="4" name="Slide Number Placeholder 3"/>
          <p:cNvSpPr>
            <a:spLocks noGrp="1"/>
          </p:cNvSpPr>
          <p:nvPr>
            <p:ph type="sldNum" sz="quarter" idx="5"/>
          </p:nvPr>
        </p:nvSpPr>
        <p:spPr/>
        <p:txBody>
          <a:bodyPr/>
          <a:lstStyle/>
          <a:p>
            <a:pPr>
              <a:defRPr/>
            </a:pPr>
            <a:fld id="{B1610E07-66B8-4CC1-AF48-39E0E2A44B55}" type="slidenum">
              <a:rPr lang="en-US" smtClean="0"/>
              <a:pPr>
                <a:defRPr/>
              </a:pPr>
              <a:t>111</a:t>
            </a:fld>
            <a:endParaRPr lang="en-US" dirty="0"/>
          </a:p>
        </p:txBody>
      </p:sp>
    </p:spTree>
    <p:extLst>
      <p:ext uri="{BB962C8B-B14F-4D97-AF65-F5344CB8AC3E}">
        <p14:creationId xmlns:p14="http://schemas.microsoft.com/office/powerpoint/2010/main" val="28680219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b="1">
                <a:cs typeface="Arial" charset="0"/>
              </a:rPr>
              <a:t>Total world population. </a:t>
            </a:r>
            <a:r>
              <a:rPr lang="en-US">
                <a:cs typeface="Arial" charset="0"/>
              </a:rPr>
              <a:t>The total world population in 2012 is estimated at over almost 7.023 billion individuals.31 However, that number is forecasted to hit 9 billion by 2050, at which point the United Nations predicts the total population will either stabilize or peak after growing for centuries at an ever-accelerating rate.</a:t>
            </a:r>
          </a:p>
          <a:p>
            <a:pPr eaLnBrk="1" hangingPunct="1"/>
            <a:endParaRPr lang="en-US">
              <a:cs typeface="Arial" charset="0"/>
            </a:endParaRPr>
          </a:p>
          <a:p>
            <a:pPr eaLnBrk="1" hangingPunct="1"/>
            <a:r>
              <a:rPr lang="en-US" b="1">
                <a:cs typeface="Arial" charset="0"/>
              </a:rPr>
              <a:t>An aging population. </a:t>
            </a:r>
            <a:r>
              <a:rPr lang="en-US">
                <a:cs typeface="Arial" charset="0"/>
              </a:rPr>
              <a:t>This demographic trend is one of critical importance for organizations. How critical? “The world’s population is now aging at an </a:t>
            </a:r>
            <a:r>
              <a:rPr lang="en-US" i="1">
                <a:cs typeface="Arial" charset="0"/>
              </a:rPr>
              <a:t>unprecedented rate.</a:t>
            </a:r>
            <a:endParaRPr lang="en-US">
              <a:cs typeface="Arial" charset="0"/>
            </a:endParaRPr>
          </a:p>
        </p:txBody>
      </p:sp>
      <p:sp>
        <p:nvSpPr>
          <p:cNvPr id="4" name="Slide Number Placeholder 3"/>
          <p:cNvSpPr>
            <a:spLocks noGrp="1"/>
          </p:cNvSpPr>
          <p:nvPr>
            <p:ph type="sldNum" sz="quarter" idx="5"/>
          </p:nvPr>
        </p:nvSpPr>
        <p:spPr/>
        <p:txBody>
          <a:bodyPr/>
          <a:lstStyle/>
          <a:p>
            <a:pPr>
              <a:defRPr/>
            </a:pPr>
            <a:fld id="{006F2782-0A0F-4060-BA4E-9101C7BF8D6A}" type="slidenum">
              <a:rPr lang="en-US" smtClean="0"/>
              <a:pPr>
                <a:defRPr/>
              </a:pPr>
              <a:t>112</a:t>
            </a:fld>
            <a:endParaRPr lang="en-US" dirty="0"/>
          </a:p>
        </p:txBody>
      </p:sp>
    </p:spTree>
    <p:extLst>
      <p:ext uri="{BB962C8B-B14F-4D97-AF65-F5344CB8AC3E}">
        <p14:creationId xmlns:p14="http://schemas.microsoft.com/office/powerpoint/2010/main" val="30684905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How much do </a:t>
            </a:r>
            <a:r>
              <a:rPr lang="en-US" i="1">
                <a:cs typeface="Arial" charset="0"/>
              </a:rPr>
              <a:t>you </a:t>
            </a:r>
            <a:r>
              <a:rPr lang="en-US">
                <a:cs typeface="Arial" charset="0"/>
              </a:rPr>
              <a:t>know about global aging? (Our guess is . . . probably not much!) Take the quiz in Exhibit 4-4—no peeking at the answers beforehand—and see how well you scored.</a:t>
            </a:r>
          </a:p>
        </p:txBody>
      </p:sp>
      <p:sp>
        <p:nvSpPr>
          <p:cNvPr id="4" name="Slide Number Placeholder 3"/>
          <p:cNvSpPr>
            <a:spLocks noGrp="1"/>
          </p:cNvSpPr>
          <p:nvPr>
            <p:ph type="sldNum" sz="quarter" idx="5"/>
          </p:nvPr>
        </p:nvSpPr>
        <p:spPr/>
        <p:txBody>
          <a:bodyPr/>
          <a:lstStyle/>
          <a:p>
            <a:pPr>
              <a:defRPr/>
            </a:pPr>
            <a:fld id="{8CA29047-5C70-4143-A830-7E15FE667A23}" type="slidenum">
              <a:rPr lang="en-US" smtClean="0"/>
              <a:pPr>
                <a:defRPr/>
              </a:pPr>
              <a:t>113</a:t>
            </a:fld>
            <a:endParaRPr lang="en-US" dirty="0"/>
          </a:p>
        </p:txBody>
      </p:sp>
    </p:spTree>
    <p:extLst>
      <p:ext uri="{BB962C8B-B14F-4D97-AF65-F5344CB8AC3E}">
        <p14:creationId xmlns:p14="http://schemas.microsoft.com/office/powerpoint/2010/main" val="16084612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Are you surprised by some of the answers?</a:t>
            </a:r>
          </a:p>
        </p:txBody>
      </p:sp>
      <p:sp>
        <p:nvSpPr>
          <p:cNvPr id="4" name="Slide Number Placeholder 3"/>
          <p:cNvSpPr>
            <a:spLocks noGrp="1"/>
          </p:cNvSpPr>
          <p:nvPr>
            <p:ph type="sldNum" sz="quarter" idx="5"/>
          </p:nvPr>
        </p:nvSpPr>
        <p:spPr/>
        <p:txBody>
          <a:bodyPr/>
          <a:lstStyle/>
          <a:p>
            <a:pPr>
              <a:defRPr/>
            </a:pPr>
            <a:fld id="{E7B2C788-A400-45DB-9674-B584466943AF}" type="slidenum">
              <a:rPr lang="en-US" smtClean="0"/>
              <a:pPr>
                <a:defRPr/>
              </a:pPr>
              <a:t>114</a:t>
            </a:fld>
            <a:endParaRPr lang="en-US" dirty="0"/>
          </a:p>
        </p:txBody>
      </p:sp>
    </p:spTree>
    <p:extLst>
      <p:ext uri="{BB962C8B-B14F-4D97-AF65-F5344CB8AC3E}">
        <p14:creationId xmlns:p14="http://schemas.microsoft.com/office/powerpoint/2010/main" val="1343008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Diversity is a big issue, and an important issue, in today’s workplaces. What types of dissimilarities—that is, diversity—do we find in those workplaces? Exhibit 4-5 shows several types of workplace diversity.</a:t>
            </a:r>
          </a:p>
        </p:txBody>
      </p:sp>
      <p:sp>
        <p:nvSpPr>
          <p:cNvPr id="4" name="Slide Number Placeholder 3"/>
          <p:cNvSpPr>
            <a:spLocks noGrp="1"/>
          </p:cNvSpPr>
          <p:nvPr>
            <p:ph type="sldNum" sz="quarter" idx="5"/>
          </p:nvPr>
        </p:nvSpPr>
        <p:spPr/>
        <p:txBody>
          <a:bodyPr/>
          <a:lstStyle/>
          <a:p>
            <a:pPr>
              <a:defRPr/>
            </a:pPr>
            <a:fld id="{79538915-0198-46C5-8EE3-C6A2299255BF}" type="slidenum">
              <a:rPr lang="en-US" smtClean="0"/>
              <a:pPr>
                <a:defRPr/>
              </a:pPr>
              <a:t>115</a:t>
            </a:fld>
            <a:endParaRPr lang="en-US" dirty="0"/>
          </a:p>
        </p:txBody>
      </p:sp>
    </p:spTree>
    <p:extLst>
      <p:ext uri="{BB962C8B-B14F-4D97-AF65-F5344CB8AC3E}">
        <p14:creationId xmlns:p14="http://schemas.microsoft.com/office/powerpoint/2010/main" val="13853889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The aging population is a major critical shift taking place in the workforce. With many of the nearly 85 million baby boomers still employed and active in the workforce,  managers must ensure that those employees are not discriminated against because of age. Both Title VII of the Civil Rights Act of 1964 and the Age Discrimination in Employment Act of 1967 prohibit age discrimination.</a:t>
            </a:r>
          </a:p>
          <a:p>
            <a:pPr eaLnBrk="1" hangingPunct="1"/>
            <a:endParaRPr lang="en-US">
              <a:cs typeface="Arial" charset="0"/>
            </a:endParaRPr>
          </a:p>
          <a:p>
            <a:pPr eaLnBrk="1" hangingPunct="1"/>
            <a:r>
              <a:rPr lang="en-US">
                <a:cs typeface="Arial" charset="0"/>
              </a:rPr>
              <a:t>Women (49.8%) and men (50.2%) now each make up almost half of the workforce. Yet, gender diversity issues are still quite prevalent in organizations. Take the gender pay gap. The latest information on the ratio of women’s to men’s median weekly earnings showed the figure at 80.2; the ratio for median annual earnings stood at 77.1.   It’s important for organizations to explore the strengths that both women and men bring to an organization and the barriers they face in contributing fully to organizational efforts. And, it’s important to note that many companies </a:t>
            </a:r>
            <a:r>
              <a:rPr lang="en-US" i="1">
                <a:cs typeface="Arial" charset="0"/>
              </a:rPr>
              <a:t>are </a:t>
            </a:r>
            <a:r>
              <a:rPr lang="en-US">
                <a:cs typeface="Arial" charset="0"/>
              </a:rPr>
              <a:t>“grooming more women for the corner office.” In fact, recent research by McKinsey &amp; Co found that 24 percent of senior vice .presidents at 58 big companies are women</a:t>
            </a:r>
          </a:p>
        </p:txBody>
      </p:sp>
      <p:sp>
        <p:nvSpPr>
          <p:cNvPr id="4" name="Slide Number Placeholder 3"/>
          <p:cNvSpPr>
            <a:spLocks noGrp="1"/>
          </p:cNvSpPr>
          <p:nvPr>
            <p:ph type="sldNum" sz="quarter" idx="5"/>
          </p:nvPr>
        </p:nvSpPr>
        <p:spPr/>
        <p:txBody>
          <a:bodyPr/>
          <a:lstStyle/>
          <a:p>
            <a:pPr>
              <a:defRPr/>
            </a:pPr>
            <a:fld id="{B64AF7A5-6558-4313-8D0F-631AB8D6389A}" type="slidenum">
              <a:rPr lang="en-US" smtClean="0"/>
              <a:pPr>
                <a:defRPr/>
              </a:pPr>
              <a:t>116</a:t>
            </a:fld>
            <a:endParaRPr lang="en-US" dirty="0"/>
          </a:p>
        </p:txBody>
      </p:sp>
    </p:spTree>
    <p:extLst>
      <p:ext uri="{BB962C8B-B14F-4D97-AF65-F5344CB8AC3E}">
        <p14:creationId xmlns:p14="http://schemas.microsoft.com/office/powerpoint/2010/main" val="20432340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Race and ethnicity are important types of diversity in organizations. We define </a:t>
            </a:r>
            <a:r>
              <a:rPr lang="en-US" b="1">
                <a:cs typeface="Arial" charset="0"/>
              </a:rPr>
              <a:t>race </a:t>
            </a:r>
            <a:r>
              <a:rPr lang="en-US">
                <a:cs typeface="Arial" charset="0"/>
              </a:rPr>
              <a:t>as the biological heritage (including physical characteristics such as one’s skin color and associated traits) that people use to identify themselves. Most people identify themselves as part of a racial group. Such racial classifications are an integral part of a country’s cultural, social, and legal environments.</a:t>
            </a:r>
          </a:p>
          <a:p>
            <a:pPr eaLnBrk="1" hangingPunct="1"/>
            <a:endParaRPr lang="en-US">
              <a:cs typeface="Arial" charset="0"/>
            </a:endParaRPr>
          </a:p>
          <a:p>
            <a:pPr eaLnBrk="1" hangingPunct="1"/>
            <a:r>
              <a:rPr lang="en-US" b="1">
                <a:cs typeface="Arial" charset="0"/>
              </a:rPr>
              <a:t>Ethnicity </a:t>
            </a:r>
            <a:r>
              <a:rPr lang="en-US">
                <a:cs typeface="Arial" charset="0"/>
              </a:rPr>
              <a:t>is related to race, but it refers to social traits—such as one’s cultural background or allegiance—that are shared by a human population</a:t>
            </a:r>
          </a:p>
        </p:txBody>
      </p:sp>
      <p:sp>
        <p:nvSpPr>
          <p:cNvPr id="4" name="Slide Number Placeholder 3"/>
          <p:cNvSpPr>
            <a:spLocks noGrp="1"/>
          </p:cNvSpPr>
          <p:nvPr>
            <p:ph type="sldNum" sz="quarter" idx="5"/>
          </p:nvPr>
        </p:nvSpPr>
        <p:spPr/>
        <p:txBody>
          <a:bodyPr/>
          <a:lstStyle/>
          <a:p>
            <a:pPr>
              <a:defRPr/>
            </a:pPr>
            <a:fld id="{8BE4DCD4-20D7-4E07-B025-72A27FC0AC2D}" type="slidenum">
              <a:rPr lang="en-US" smtClean="0"/>
              <a:pPr>
                <a:defRPr/>
              </a:pPr>
              <a:t>117</a:t>
            </a:fld>
            <a:endParaRPr lang="en-US" dirty="0"/>
          </a:p>
        </p:txBody>
      </p:sp>
    </p:spTree>
    <p:extLst>
      <p:ext uri="{BB962C8B-B14F-4D97-AF65-F5344CB8AC3E}">
        <p14:creationId xmlns:p14="http://schemas.microsoft.com/office/powerpoint/2010/main" val="19792082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People with disabilities are the largest minority in the United States. Estimates vary, but it’s believed that there are some 19.8 million working-age Americans with disabilities. And that number continues to increase as military troops return from Iraq and Afghanistan. </a:t>
            </a:r>
          </a:p>
          <a:p>
            <a:pPr eaLnBrk="1" hangingPunct="1"/>
            <a:endParaRPr lang="en-US">
              <a:cs typeface="Arial" charset="0"/>
            </a:endParaRPr>
          </a:p>
          <a:p>
            <a:pPr eaLnBrk="1" hangingPunct="1"/>
            <a:r>
              <a:rPr lang="en-US">
                <a:cs typeface="Arial" charset="0"/>
              </a:rPr>
              <a:t>1990 was a watershed year for persons with disabilities. That was the year the Americans with Disabilities Act (ADA) became law. ADA prohibits discrimination against an individual who is “regarded as” having a disability and requires employers to make reasonable accommodations so their workplaces are accessible to people with physical or mental disabilities and enable them to effectively perform their jobs.</a:t>
            </a:r>
          </a:p>
          <a:p>
            <a:pPr eaLnBrk="1" hangingPunct="1"/>
            <a:endParaRPr lang="en-US">
              <a:cs typeface="Arial" charset="0"/>
            </a:endParaRPr>
          </a:p>
          <a:p>
            <a:pPr eaLnBrk="1" hangingPunct="1"/>
            <a:r>
              <a:rPr lang="en-US">
                <a:cs typeface="Arial" charset="0"/>
              </a:rPr>
              <a:t>Title VII of the Civil Rights Act prohibits discrimination on the basis of religion (as well as race/ethnicity, country of origin, and sex). Today, it seems that the greatest religious diversity issue in the United States revolves around Islam, especially after 9/11. Islam is one of the world’s most popular religions, and some 2 million Muslims live in the United States. For the most part, U.S. Muslims have attitudes similar to those of other U.S. citizens. However, there are real and perceived differences.</a:t>
            </a:r>
          </a:p>
        </p:txBody>
      </p:sp>
      <p:sp>
        <p:nvSpPr>
          <p:cNvPr id="4" name="Slide Number Placeholder 3"/>
          <p:cNvSpPr>
            <a:spLocks noGrp="1"/>
          </p:cNvSpPr>
          <p:nvPr>
            <p:ph type="sldNum" sz="quarter" idx="5"/>
          </p:nvPr>
        </p:nvSpPr>
        <p:spPr/>
        <p:txBody>
          <a:bodyPr/>
          <a:lstStyle/>
          <a:p>
            <a:pPr>
              <a:defRPr/>
            </a:pPr>
            <a:fld id="{99B5A7F3-6251-40BA-9F7D-9DEF913B45C8}" type="slidenum">
              <a:rPr lang="en-US" smtClean="0"/>
              <a:pPr>
                <a:defRPr/>
              </a:pPr>
              <a:t>118</a:t>
            </a:fld>
            <a:endParaRPr lang="en-US" dirty="0"/>
          </a:p>
        </p:txBody>
      </p:sp>
    </p:spTree>
    <p:extLst>
      <p:ext uri="{BB962C8B-B14F-4D97-AF65-F5344CB8AC3E}">
        <p14:creationId xmlns:p14="http://schemas.microsoft.com/office/powerpoint/2010/main" val="3034537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As managers engage in </a:t>
            </a:r>
            <a:r>
              <a:rPr lang="en-US" b="1">
                <a:cs typeface="Arial" charset="0"/>
              </a:rPr>
              <a:t>planning</a:t>
            </a:r>
            <a:r>
              <a:rPr lang="en-US">
                <a:cs typeface="Arial" charset="0"/>
              </a:rPr>
              <a:t>, they set goals, establish strategies for achieving those goals, and develop plans to integrate and coordinate activities.</a:t>
            </a:r>
          </a:p>
          <a:p>
            <a:pPr eaLnBrk="1" hangingPunct="1"/>
            <a:endParaRPr lang="en-US">
              <a:cs typeface="Arial" charset="0"/>
            </a:endParaRPr>
          </a:p>
          <a:p>
            <a:pPr eaLnBrk="1" hangingPunct="1"/>
            <a:r>
              <a:rPr lang="en-US">
                <a:cs typeface="Arial" charset="0"/>
              </a:rPr>
              <a:t>When managers organize, they determine what tasks are to be done, who  is to do them, how the tasks are to be grouped, who reports</a:t>
            </a:r>
          </a:p>
          <a:p>
            <a:pPr eaLnBrk="1" hangingPunct="1"/>
            <a:r>
              <a:rPr lang="en-US">
                <a:cs typeface="Arial" charset="0"/>
              </a:rPr>
              <a:t>to whom, and where decisions are to be made.</a:t>
            </a:r>
          </a:p>
          <a:p>
            <a:pPr eaLnBrk="1" hangingPunct="1"/>
            <a:endParaRPr lang="en-US">
              <a:cs typeface="Arial" charset="0"/>
            </a:endParaRPr>
          </a:p>
          <a:p>
            <a:pPr eaLnBrk="1" hangingPunct="1"/>
            <a:r>
              <a:rPr lang="en-US">
                <a:cs typeface="Arial" charset="0"/>
              </a:rPr>
              <a:t>When managers motivate subordinates, help resolve work group conflicts, influence individuals or teams as they work, select the most effective communication</a:t>
            </a:r>
          </a:p>
          <a:p>
            <a:pPr eaLnBrk="1" hangingPunct="1"/>
            <a:r>
              <a:rPr lang="en-US">
                <a:cs typeface="Arial" charset="0"/>
              </a:rPr>
              <a:t>channel, or deal in any way with employee behavior issues, they’re leading.  To ensure goals are met and work is done as it should be, managers monitor and evaluate performance. Actual performance is compared with the set goals. If those goals aren’t achieved, it’s the manager’s job to get work back on track.</a:t>
            </a:r>
          </a:p>
          <a:p>
            <a:pPr eaLnBrk="1" hangingPunct="1"/>
            <a:endParaRPr lang="en-US">
              <a:cs typeface="Arial" charset="0"/>
            </a:endParaRPr>
          </a:p>
          <a:p>
            <a:pPr eaLnBrk="1" hangingPunct="1"/>
            <a:r>
              <a:rPr lang="en-US">
                <a:cs typeface="Arial" charset="0"/>
              </a:rPr>
              <a:t>This process of monitoring, comparing, and correcting is the controlling function.</a:t>
            </a:r>
          </a:p>
        </p:txBody>
      </p:sp>
      <p:sp>
        <p:nvSpPr>
          <p:cNvPr id="4" name="Slide Number Placeholder 3"/>
          <p:cNvSpPr>
            <a:spLocks noGrp="1"/>
          </p:cNvSpPr>
          <p:nvPr>
            <p:ph type="sldNum" sz="quarter" idx="5"/>
          </p:nvPr>
        </p:nvSpPr>
        <p:spPr/>
        <p:txBody>
          <a:bodyPr/>
          <a:lstStyle/>
          <a:p>
            <a:pPr>
              <a:defRPr/>
            </a:pPr>
            <a:fld id="{AAF6BFA6-E9B3-4EB9-8C29-75C0073DA572}" type="slidenum">
              <a:rPr lang="en-US" smtClean="0"/>
              <a:pPr>
                <a:defRPr/>
              </a:pPr>
              <a:t>13</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The acronym GLBT—which refers to gay, lesbian, bisexual, and transgender people— is used more frequently and relates to the diversity of sexual orientation and gender identity. There are an estimated 7 million GLBT employees in the U.S. private Sector. Sexual orientation has been called the “last acceptable bias.”  We want to emphasize that we’re not condoning this perspective, but what this comment refers to is that most people understand that racial and ethnic stereotypes are “off-limits,” but it’s not unusual to hear derogatory comments about gays or lesbians.</a:t>
            </a:r>
          </a:p>
          <a:p>
            <a:pPr eaLnBrk="1" hangingPunct="1"/>
            <a:endParaRPr lang="en-US">
              <a:cs typeface="Arial" charset="0"/>
            </a:endParaRPr>
          </a:p>
          <a:p>
            <a:pPr eaLnBrk="1" hangingPunct="1"/>
            <a:r>
              <a:rPr lang="en-US">
                <a:cs typeface="Arial" charset="0"/>
              </a:rPr>
              <a:t>Diversity refers to </a:t>
            </a:r>
            <a:r>
              <a:rPr lang="en-US" i="1">
                <a:cs typeface="Arial" charset="0"/>
              </a:rPr>
              <a:t>any </a:t>
            </a:r>
            <a:r>
              <a:rPr lang="en-US">
                <a:cs typeface="Arial" charset="0"/>
              </a:rPr>
              <a:t>dissimilarities or differences that might be present in a workplace. Other types of workplace diversity that managers might confront and have to deal with include socioeconomic background (social class and income-related factors), team members from different functional areas or organizational units, physical attractiveness, obesity/thinness, job seniority, or intellectual abilities.</a:t>
            </a:r>
          </a:p>
        </p:txBody>
      </p:sp>
      <p:sp>
        <p:nvSpPr>
          <p:cNvPr id="4" name="Slide Number Placeholder 3"/>
          <p:cNvSpPr>
            <a:spLocks noGrp="1"/>
          </p:cNvSpPr>
          <p:nvPr>
            <p:ph type="sldNum" sz="quarter" idx="5"/>
          </p:nvPr>
        </p:nvSpPr>
        <p:spPr/>
        <p:txBody>
          <a:bodyPr/>
          <a:lstStyle/>
          <a:p>
            <a:pPr>
              <a:defRPr/>
            </a:pPr>
            <a:fld id="{383BBB37-4BCD-4ACF-8027-69E02E185D62}" type="slidenum">
              <a:rPr lang="en-US" smtClean="0"/>
              <a:pPr>
                <a:defRPr/>
              </a:pPr>
              <a:t>119</a:t>
            </a:fld>
            <a:endParaRPr lang="en-US" dirty="0"/>
          </a:p>
        </p:txBody>
      </p:sp>
    </p:spTree>
    <p:extLst>
      <p:ext uri="{BB962C8B-B14F-4D97-AF65-F5344CB8AC3E}">
        <p14:creationId xmlns:p14="http://schemas.microsoft.com/office/powerpoint/2010/main" val="31109512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Despite the benefits that we know workforce diversity brings to organizations, managers still face challenges in creating accommodating and safe work environments for diverse employees. </a:t>
            </a:r>
          </a:p>
          <a:p>
            <a:pPr eaLnBrk="1" hangingPunct="1"/>
            <a:endParaRPr lang="en-US">
              <a:cs typeface="Arial" charset="0"/>
            </a:endParaRPr>
          </a:p>
          <a:p>
            <a:pPr eaLnBrk="1" hangingPunct="1"/>
            <a:r>
              <a:rPr lang="en-US" b="1">
                <a:cs typeface="Arial" charset="0"/>
              </a:rPr>
              <a:t>Bias </a:t>
            </a:r>
            <a:r>
              <a:rPr lang="en-US">
                <a:cs typeface="Arial" charset="0"/>
              </a:rPr>
              <a:t>is a term that describes a tendency or preference toward a particular perspective or ideology. It’s generally seen as a “one-sided” perspective. Our personal biases cause us to have preconceived opinions about people or things. Such preconceived opinions can create all kinds of inaccurate judgments and attitudes. One outcome of our personal biases can be </a:t>
            </a:r>
            <a:r>
              <a:rPr lang="en-US" b="1">
                <a:cs typeface="Arial" charset="0"/>
              </a:rPr>
              <a:t>prejudice</a:t>
            </a:r>
            <a:r>
              <a:rPr lang="en-US">
                <a:cs typeface="Arial" charset="0"/>
              </a:rPr>
              <a:t>, a preconceived belief, opinion, or judgment toward a person or a group of people. Our prejudice can be based on all the types of diversity we discussed: race, gender, ethnicity, age, disability, religion, sexual orientation, or even other personal characteristics</a:t>
            </a:r>
          </a:p>
        </p:txBody>
      </p:sp>
      <p:sp>
        <p:nvSpPr>
          <p:cNvPr id="4" name="Slide Number Placeholder 3"/>
          <p:cNvSpPr>
            <a:spLocks noGrp="1"/>
          </p:cNvSpPr>
          <p:nvPr>
            <p:ph type="sldNum" sz="quarter" idx="5"/>
          </p:nvPr>
        </p:nvSpPr>
        <p:spPr/>
        <p:txBody>
          <a:bodyPr/>
          <a:lstStyle/>
          <a:p>
            <a:pPr>
              <a:defRPr/>
            </a:pPr>
            <a:fld id="{49788E27-7E4D-4DD5-8226-A6CB37891D13}" type="slidenum">
              <a:rPr lang="en-US" smtClean="0"/>
              <a:pPr>
                <a:defRPr/>
              </a:pPr>
              <a:t>120</a:t>
            </a:fld>
            <a:endParaRPr lang="en-US" dirty="0"/>
          </a:p>
        </p:txBody>
      </p:sp>
    </p:spTree>
    <p:extLst>
      <p:ext uri="{BB962C8B-B14F-4D97-AF65-F5344CB8AC3E}">
        <p14:creationId xmlns:p14="http://schemas.microsoft.com/office/powerpoint/2010/main" val="29161462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A major factor in prejudice is </a:t>
            </a:r>
            <a:r>
              <a:rPr lang="en-US" b="1">
                <a:cs typeface="Arial" charset="0"/>
              </a:rPr>
              <a:t>stereotyping</a:t>
            </a:r>
            <a:r>
              <a:rPr lang="en-US">
                <a:cs typeface="Arial" charset="0"/>
              </a:rPr>
              <a:t>, which is judging a person on the basis of one’s perception of a group to which he or she belongs. For instance, “Married persons are more stable employees than single persons” is an example of stereotyping. Keep in mind, though, that not all stereotypes are inaccurate. However, many stereotypes aren’t factual and distort our judgment.</a:t>
            </a:r>
          </a:p>
          <a:p>
            <a:pPr eaLnBrk="1" hangingPunct="1"/>
            <a:endParaRPr lang="en-US">
              <a:cs typeface="Arial" charset="0"/>
            </a:endParaRPr>
          </a:p>
          <a:p>
            <a:pPr eaLnBrk="1" hangingPunct="1"/>
            <a:r>
              <a:rPr lang="en-US">
                <a:cs typeface="Arial" charset="0"/>
              </a:rPr>
              <a:t>Both prejudice and stereotyping can lead to someone treating others who are members of a particular group unequally. That’s </a:t>
            </a:r>
            <a:r>
              <a:rPr lang="en-US" b="1">
                <a:cs typeface="Arial" charset="0"/>
              </a:rPr>
              <a:t>discrimination</a:t>
            </a:r>
            <a:r>
              <a:rPr lang="en-US">
                <a:cs typeface="Arial" charset="0"/>
              </a:rPr>
              <a:t>, which is when someone acts out their prejudicial attitudes toward people who are the targets of their prejudice.</a:t>
            </a:r>
          </a:p>
          <a:p>
            <a:pPr eaLnBrk="1" hangingPunct="1"/>
            <a:endParaRPr lang="en-US">
              <a:cs typeface="Arial" charset="0"/>
            </a:endParaRPr>
          </a:p>
          <a:p>
            <a:pPr eaLnBrk="1" hangingPunct="1"/>
            <a:r>
              <a:rPr lang="en-US">
                <a:cs typeface="Arial" charset="0"/>
              </a:rPr>
              <a:t>In the 1980s, the term </a:t>
            </a:r>
            <a:r>
              <a:rPr lang="en-US" b="1">
                <a:cs typeface="Arial" charset="0"/>
              </a:rPr>
              <a:t>glass ceiling</a:t>
            </a:r>
            <a:r>
              <a:rPr lang="en-US">
                <a:cs typeface="Arial" charset="0"/>
              </a:rPr>
              <a:t>, first used in a </a:t>
            </a:r>
            <a:r>
              <a:rPr lang="en-US" i="1">
                <a:cs typeface="Arial" charset="0"/>
              </a:rPr>
              <a:t>Wall Street Journal </a:t>
            </a:r>
            <a:r>
              <a:rPr lang="en-US">
                <a:cs typeface="Arial" charset="0"/>
              </a:rPr>
              <a:t>article, refers to the invisible barrier that separates women and minorities from top management</a:t>
            </a:r>
          </a:p>
          <a:p>
            <a:pPr eaLnBrk="1" hangingPunct="1"/>
            <a:r>
              <a:rPr lang="en-US">
                <a:cs typeface="Arial" charset="0"/>
              </a:rPr>
              <a:t>positions.  The idea of a “ceiling” means something is blocking upward movement and the idea of “glass” is that whatever’s blocking the way isn’t immediately apparent.</a:t>
            </a:r>
          </a:p>
        </p:txBody>
      </p:sp>
      <p:sp>
        <p:nvSpPr>
          <p:cNvPr id="4" name="Slide Number Placeholder 3"/>
          <p:cNvSpPr>
            <a:spLocks noGrp="1"/>
          </p:cNvSpPr>
          <p:nvPr>
            <p:ph type="sldNum" sz="quarter" idx="5"/>
          </p:nvPr>
        </p:nvSpPr>
        <p:spPr/>
        <p:txBody>
          <a:bodyPr/>
          <a:lstStyle/>
          <a:p>
            <a:pPr>
              <a:defRPr/>
            </a:pPr>
            <a:fld id="{D3C2DF93-578E-4783-997E-FB972BCB5A02}" type="slidenum">
              <a:rPr lang="en-US" smtClean="0"/>
              <a:pPr>
                <a:defRPr/>
              </a:pPr>
              <a:t>121</a:t>
            </a:fld>
            <a:endParaRPr lang="en-US" dirty="0"/>
          </a:p>
        </p:txBody>
      </p:sp>
    </p:spTree>
    <p:extLst>
      <p:ext uri="{BB962C8B-B14F-4D97-AF65-F5344CB8AC3E}">
        <p14:creationId xmlns:p14="http://schemas.microsoft.com/office/powerpoint/2010/main" val="15113019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The fact is that federal laws have</a:t>
            </a:r>
            <a:r>
              <a:rPr lang="en-US" i="1">
                <a:cs typeface="Arial" charset="0"/>
              </a:rPr>
              <a:t> </a:t>
            </a:r>
            <a:r>
              <a:rPr lang="en-US">
                <a:cs typeface="Arial" charset="0"/>
              </a:rPr>
              <a:t>contributed to some of the social change we’ve seen over the last 50-plus years. Failure to comply with federal laws, can be costly and damaging to an organization’s bottom line and reputation. It’s important that managers know what they can and cannot do legally and ensure that all employees understand as well.</a:t>
            </a:r>
          </a:p>
          <a:p>
            <a:pPr eaLnBrk="1" hangingPunct="1"/>
            <a:endParaRPr lang="en-US">
              <a:cs typeface="Arial" charset="0"/>
            </a:endParaRPr>
          </a:p>
          <a:p>
            <a:pPr eaLnBrk="1" hangingPunct="1"/>
            <a:r>
              <a:rPr lang="en-US">
                <a:cs typeface="Arial" charset="0"/>
              </a:rPr>
              <a:t>However, effectively managing workplace diversity needs to be more than understanding and complying with federal laws. Organizations that are successful at managing diversity use additional diversity initiatives and programs.</a:t>
            </a:r>
          </a:p>
        </p:txBody>
      </p:sp>
      <p:sp>
        <p:nvSpPr>
          <p:cNvPr id="4" name="Slide Number Placeholder 3"/>
          <p:cNvSpPr>
            <a:spLocks noGrp="1"/>
          </p:cNvSpPr>
          <p:nvPr>
            <p:ph type="sldNum" sz="quarter" idx="5"/>
          </p:nvPr>
        </p:nvSpPr>
        <p:spPr/>
        <p:txBody>
          <a:bodyPr/>
          <a:lstStyle/>
          <a:p>
            <a:pPr>
              <a:defRPr/>
            </a:pPr>
            <a:fld id="{BA6106B1-CE61-4DE7-AD41-6495B9073EE8}" type="slidenum">
              <a:rPr lang="en-US" smtClean="0"/>
              <a:pPr>
                <a:defRPr/>
              </a:pPr>
              <a:t>122</a:t>
            </a:fld>
            <a:endParaRPr lang="en-US" dirty="0"/>
          </a:p>
        </p:txBody>
      </p:sp>
    </p:spTree>
    <p:extLst>
      <p:ext uri="{BB962C8B-B14F-4D97-AF65-F5344CB8AC3E}">
        <p14:creationId xmlns:p14="http://schemas.microsoft.com/office/powerpoint/2010/main" val="4542124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Exhibit 4-8 describes the major equal employment opportunity laws with which organizations must comply.</a:t>
            </a:r>
          </a:p>
        </p:txBody>
      </p:sp>
      <p:sp>
        <p:nvSpPr>
          <p:cNvPr id="4" name="Slide Number Placeholder 3"/>
          <p:cNvSpPr>
            <a:spLocks noGrp="1"/>
          </p:cNvSpPr>
          <p:nvPr>
            <p:ph type="sldNum" sz="quarter" idx="5"/>
          </p:nvPr>
        </p:nvSpPr>
        <p:spPr/>
        <p:txBody>
          <a:bodyPr/>
          <a:lstStyle/>
          <a:p>
            <a:pPr>
              <a:defRPr/>
            </a:pPr>
            <a:fld id="{FC05F429-504E-419A-853B-5D15B12DA54C}" type="slidenum">
              <a:rPr lang="en-US" smtClean="0"/>
              <a:pPr>
                <a:defRPr/>
              </a:pPr>
              <a:t>123</a:t>
            </a:fld>
            <a:endParaRPr lang="en-US" dirty="0"/>
          </a:p>
        </p:txBody>
      </p:sp>
    </p:spTree>
    <p:extLst>
      <p:ext uri="{BB962C8B-B14F-4D97-AF65-F5344CB8AC3E}">
        <p14:creationId xmlns:p14="http://schemas.microsoft.com/office/powerpoint/2010/main" val="37184224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DB6343F1-95DD-4BFB-AEB2-5FF9FF6507D4}" type="slidenum">
              <a:rPr lang="en-US" smtClean="0"/>
              <a:pPr>
                <a:defRPr/>
              </a:pPr>
              <a:t>124</a:t>
            </a:fld>
            <a:endParaRPr lang="en-US" dirty="0"/>
          </a:p>
        </p:txBody>
      </p:sp>
    </p:spTree>
    <p:extLst>
      <p:ext uri="{BB962C8B-B14F-4D97-AF65-F5344CB8AC3E}">
        <p14:creationId xmlns:p14="http://schemas.microsoft.com/office/powerpoint/2010/main" val="19666937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A sustainable diversity and inclusion strategy must play a central role in decision making at the highest leadership level and filter down to every level of the company</a:t>
            </a:r>
          </a:p>
          <a:p>
            <a:pPr eaLnBrk="1" hangingPunct="1"/>
            <a:endParaRPr lang="en-US">
              <a:cs typeface="Arial" charset="0"/>
            </a:endParaRPr>
          </a:p>
          <a:p>
            <a:pPr eaLnBrk="1" hangingPunct="1"/>
            <a:r>
              <a:rPr lang="en-US" b="1">
                <a:cs typeface="Arial" charset="0"/>
              </a:rPr>
              <a:t>Mentoring </a:t>
            </a:r>
            <a:r>
              <a:rPr lang="en-US">
                <a:cs typeface="Arial" charset="0"/>
              </a:rPr>
              <a:t>is a process whereby an experienced organizational member (a mentor) provides advice and guidance to a less-experienced member (a protégé). Mentors usually provide two unique forms of mentoring functions: career development and social support.</a:t>
            </a:r>
          </a:p>
          <a:p>
            <a:pPr eaLnBrk="1" hangingPunct="1"/>
            <a:endParaRPr lang="en-US">
              <a:cs typeface="Arial" charset="0"/>
            </a:endParaRPr>
          </a:p>
          <a:p>
            <a:pPr eaLnBrk="1" hangingPunct="1"/>
            <a:r>
              <a:rPr lang="en-US">
                <a:cs typeface="Arial" charset="0"/>
              </a:rPr>
              <a:t>The challenge for organizations is to find ways for employees to be effective in dealing with others who aren’t like them. </a:t>
            </a:r>
            <a:r>
              <a:rPr lang="en-US" b="1">
                <a:cs typeface="Arial" charset="0"/>
              </a:rPr>
              <a:t>Diversity skills training</a:t>
            </a:r>
            <a:r>
              <a:rPr lang="en-US">
                <a:cs typeface="Arial" charset="0"/>
              </a:rPr>
              <a:t> is  specialized training to educate employees about the importance of diversity and teach them skills for working in a diverse workplace</a:t>
            </a:r>
          </a:p>
        </p:txBody>
      </p:sp>
      <p:sp>
        <p:nvSpPr>
          <p:cNvPr id="4" name="Slide Number Placeholder 3"/>
          <p:cNvSpPr>
            <a:spLocks noGrp="1"/>
          </p:cNvSpPr>
          <p:nvPr>
            <p:ph type="sldNum" sz="quarter" idx="5"/>
          </p:nvPr>
        </p:nvSpPr>
        <p:spPr/>
        <p:txBody>
          <a:bodyPr/>
          <a:lstStyle/>
          <a:p>
            <a:pPr>
              <a:defRPr/>
            </a:pPr>
            <a:fld id="{49B5C553-2790-4E75-A55A-CDA708E18FB3}" type="slidenum">
              <a:rPr lang="en-US" smtClean="0"/>
              <a:pPr>
                <a:defRPr/>
              </a:pPr>
              <a:t>125</a:t>
            </a:fld>
            <a:endParaRPr lang="en-US" dirty="0"/>
          </a:p>
        </p:txBody>
      </p:sp>
    </p:spTree>
    <p:extLst>
      <p:ext uri="{BB962C8B-B14F-4D97-AF65-F5344CB8AC3E}">
        <p14:creationId xmlns:p14="http://schemas.microsoft.com/office/powerpoint/2010/main" val="22195930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b="1">
                <a:cs typeface="Arial" charset="0"/>
              </a:rPr>
              <a:t>Employee resource groups</a:t>
            </a:r>
            <a:r>
              <a:rPr lang="en-US">
                <a:cs typeface="Arial" charset="0"/>
              </a:rPr>
              <a:t> are made up of employees connected by some common dimension of diversity. Such groups typically are formed by the employees themselves, not the organizations. However, it’s important for organizations to recognize and support these groups.</a:t>
            </a:r>
          </a:p>
        </p:txBody>
      </p:sp>
      <p:sp>
        <p:nvSpPr>
          <p:cNvPr id="4" name="Slide Number Placeholder 3"/>
          <p:cNvSpPr>
            <a:spLocks noGrp="1"/>
          </p:cNvSpPr>
          <p:nvPr>
            <p:ph type="sldNum" sz="quarter" idx="5"/>
          </p:nvPr>
        </p:nvSpPr>
        <p:spPr/>
        <p:txBody>
          <a:bodyPr/>
          <a:lstStyle/>
          <a:p>
            <a:pPr>
              <a:defRPr/>
            </a:pPr>
            <a:fld id="{E8450AA4-F3E3-4700-B6D9-A7D9C8614026}" type="slidenum">
              <a:rPr lang="en-US" smtClean="0"/>
              <a:pPr>
                <a:defRPr/>
              </a:pPr>
              <a:t>126</a:t>
            </a:fld>
            <a:endParaRPr lang="en-US" dirty="0"/>
          </a:p>
        </p:txBody>
      </p:sp>
    </p:spTree>
    <p:extLst>
      <p:ext uri="{BB962C8B-B14F-4D97-AF65-F5344CB8AC3E}">
        <p14:creationId xmlns:p14="http://schemas.microsoft.com/office/powerpoint/2010/main" val="31653065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Workplace diversity is the ways in which people in an organization are different from and similar to one another. Managing workforce diversity is important for three reasons: </a:t>
            </a:r>
          </a:p>
          <a:p>
            <a:pPr eaLnBrk="1" hangingPunct="1"/>
            <a:endParaRPr lang="en-US">
              <a:cs typeface="Arial" charset="0"/>
            </a:endParaRPr>
          </a:p>
          <a:p>
            <a:pPr eaLnBrk="1" hangingPunct="1"/>
            <a:r>
              <a:rPr lang="en-US">
                <a:cs typeface="Arial" charset="0"/>
              </a:rPr>
              <a:t>(1) people management benefits—better use of employee talent, increased quality of team problem-solving efforts, and ability to attract and</a:t>
            </a:r>
          </a:p>
          <a:p>
            <a:pPr eaLnBrk="1" hangingPunct="1"/>
            <a:r>
              <a:rPr lang="en-US">
                <a:cs typeface="Arial" charset="0"/>
              </a:rPr>
              <a:t>retain diverse employees</a:t>
            </a:r>
          </a:p>
          <a:p>
            <a:pPr eaLnBrk="1" hangingPunct="1"/>
            <a:r>
              <a:rPr lang="en-US">
                <a:cs typeface="Arial" charset="0"/>
              </a:rPr>
              <a:t>(2) organizational performance benefits—reduced costs, enhanced problem-solving ability, and improved system flexibility</a:t>
            </a:r>
          </a:p>
          <a:p>
            <a:pPr eaLnBrk="1" hangingPunct="1"/>
            <a:r>
              <a:rPr lang="en-US">
                <a:cs typeface="Arial" charset="0"/>
              </a:rPr>
              <a:t>(3) strategic benefits—increased understanding of diverse marketplace, potential to improve sales and market share, competitive advantage because of improved innovation efforts, and viewed as moral and ethical.</a:t>
            </a:r>
          </a:p>
        </p:txBody>
      </p:sp>
      <p:sp>
        <p:nvSpPr>
          <p:cNvPr id="4" name="Slide Number Placeholder 3"/>
          <p:cNvSpPr>
            <a:spLocks noGrp="1"/>
          </p:cNvSpPr>
          <p:nvPr>
            <p:ph type="sldNum" sz="quarter" idx="5"/>
          </p:nvPr>
        </p:nvSpPr>
        <p:spPr/>
        <p:txBody>
          <a:bodyPr/>
          <a:lstStyle/>
          <a:p>
            <a:pPr>
              <a:defRPr/>
            </a:pPr>
            <a:fld id="{E7DD206B-9FA5-4CB2-8F40-C7666B437456}" type="slidenum">
              <a:rPr lang="en-US" smtClean="0"/>
              <a:pPr>
                <a:defRPr/>
              </a:pPr>
              <a:t>127</a:t>
            </a:fld>
            <a:endParaRPr lang="en-US" dirty="0"/>
          </a:p>
        </p:txBody>
      </p:sp>
    </p:spTree>
    <p:extLst>
      <p:ext uri="{BB962C8B-B14F-4D97-AF65-F5344CB8AC3E}">
        <p14:creationId xmlns:p14="http://schemas.microsoft.com/office/powerpoint/2010/main" val="30324766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The main changes in the workplace in the United States include the total increase in the population; the changing components of the population, especially in relation to racial/ethnic groups; and an aging population. The most important changes in the global population include the total world population and the aging of that population.</a:t>
            </a:r>
          </a:p>
        </p:txBody>
      </p:sp>
      <p:sp>
        <p:nvSpPr>
          <p:cNvPr id="4" name="Slide Number Placeholder 3"/>
          <p:cNvSpPr>
            <a:spLocks noGrp="1"/>
          </p:cNvSpPr>
          <p:nvPr>
            <p:ph type="sldNum" sz="quarter" idx="5"/>
          </p:nvPr>
        </p:nvSpPr>
        <p:spPr/>
        <p:txBody>
          <a:bodyPr/>
          <a:lstStyle/>
          <a:p>
            <a:pPr>
              <a:defRPr/>
            </a:pPr>
            <a:fld id="{6D2195FD-6EA0-461B-B4E5-E130ADE6B23F}" type="slidenum">
              <a:rPr lang="en-US" smtClean="0"/>
              <a:pPr>
                <a:defRPr/>
              </a:pPr>
              <a:t>128</a:t>
            </a:fld>
            <a:endParaRPr lang="en-US" dirty="0"/>
          </a:p>
        </p:txBody>
      </p:sp>
    </p:spTree>
    <p:extLst>
      <p:ext uri="{BB962C8B-B14F-4D97-AF65-F5344CB8AC3E}">
        <p14:creationId xmlns:p14="http://schemas.microsoft.com/office/powerpoint/2010/main" val="1399436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Henry Mintzberg, a well-known management researcher, studied actual managers at work. In his first comprehensive study, Mintzberg concluded that what managers do</a:t>
            </a:r>
          </a:p>
          <a:p>
            <a:pPr eaLnBrk="1" hangingPunct="1"/>
            <a:r>
              <a:rPr lang="en-US">
                <a:cs typeface="Arial" charset="0"/>
              </a:rPr>
              <a:t>can best be described by looking at the managerial roles they engage in at work. The term </a:t>
            </a:r>
            <a:r>
              <a:rPr lang="en-US" b="1">
                <a:cs typeface="Arial" charset="0"/>
              </a:rPr>
              <a:t>managerial roles </a:t>
            </a:r>
            <a:r>
              <a:rPr lang="en-US">
                <a:cs typeface="Arial" charset="0"/>
              </a:rPr>
              <a:t>refers to specific actions or behaviors expected of and exhibited</a:t>
            </a:r>
          </a:p>
          <a:p>
            <a:pPr eaLnBrk="1" hangingPunct="1"/>
            <a:r>
              <a:rPr lang="en-US">
                <a:cs typeface="Arial" charset="0"/>
              </a:rPr>
              <a:t>by a manager</a:t>
            </a:r>
          </a:p>
        </p:txBody>
      </p:sp>
      <p:sp>
        <p:nvSpPr>
          <p:cNvPr id="4" name="Slide Number Placeholder 3"/>
          <p:cNvSpPr>
            <a:spLocks noGrp="1"/>
          </p:cNvSpPr>
          <p:nvPr>
            <p:ph type="sldNum" sz="quarter" idx="5"/>
          </p:nvPr>
        </p:nvSpPr>
        <p:spPr/>
        <p:txBody>
          <a:bodyPr/>
          <a:lstStyle/>
          <a:p>
            <a:pPr>
              <a:defRPr/>
            </a:pPr>
            <a:fld id="{E17188D6-DDF5-4250-8288-BC0ADDDAF776}" type="slidenum">
              <a:rPr lang="en-US" smtClean="0"/>
              <a:pPr>
                <a:defRPr/>
              </a:pPr>
              <a:t>14</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The different types of diversity found in workplaces include age (older workers and younger workers), gender (male and female), race and ethnicity (racial and ethnic classifications), disability/abilities (people with a disability that limits major life activities), --continued on next slide…</a:t>
            </a:r>
          </a:p>
        </p:txBody>
      </p:sp>
      <p:sp>
        <p:nvSpPr>
          <p:cNvPr id="4" name="Slide Number Placeholder 3"/>
          <p:cNvSpPr>
            <a:spLocks noGrp="1"/>
          </p:cNvSpPr>
          <p:nvPr>
            <p:ph type="sldNum" sz="quarter" idx="5"/>
          </p:nvPr>
        </p:nvSpPr>
        <p:spPr/>
        <p:txBody>
          <a:bodyPr/>
          <a:lstStyle/>
          <a:p>
            <a:pPr>
              <a:defRPr/>
            </a:pPr>
            <a:fld id="{01E4AFDA-665E-4E91-88FE-0A8F82E69EB8}" type="slidenum">
              <a:rPr lang="en-US" smtClean="0"/>
              <a:pPr>
                <a:defRPr/>
              </a:pPr>
              <a:t>129</a:t>
            </a:fld>
            <a:endParaRPr lang="en-US" dirty="0"/>
          </a:p>
        </p:txBody>
      </p:sp>
    </p:spTree>
    <p:extLst>
      <p:ext uri="{BB962C8B-B14F-4D97-AF65-F5344CB8AC3E}">
        <p14:creationId xmlns:p14="http://schemas.microsoft.com/office/powerpoint/2010/main" val="1198156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Religion (religious beliefs and religious practices), sexual orientation and gender identity (gay, lesbian, bisexual, and transgender), and</a:t>
            </a:r>
          </a:p>
          <a:p>
            <a:pPr eaLnBrk="1" hangingPunct="1"/>
            <a:r>
              <a:rPr lang="en-US">
                <a:cs typeface="Arial" charset="0"/>
              </a:rPr>
              <a:t>other (for instance, socioeconomic background, team members from different functional areas, physical attractiveness, obesity, job seniority, and so forth).</a:t>
            </a:r>
          </a:p>
        </p:txBody>
      </p:sp>
      <p:sp>
        <p:nvSpPr>
          <p:cNvPr id="4" name="Slide Number Placeholder 3"/>
          <p:cNvSpPr>
            <a:spLocks noGrp="1"/>
          </p:cNvSpPr>
          <p:nvPr>
            <p:ph type="sldNum" sz="quarter" idx="5"/>
          </p:nvPr>
        </p:nvSpPr>
        <p:spPr/>
        <p:txBody>
          <a:bodyPr/>
          <a:lstStyle/>
          <a:p>
            <a:pPr>
              <a:defRPr/>
            </a:pPr>
            <a:fld id="{14027FC4-EE77-474F-B935-9FDFF60DD3E0}" type="slidenum">
              <a:rPr lang="en-US" smtClean="0"/>
              <a:pPr>
                <a:defRPr/>
              </a:pPr>
              <a:t>130</a:t>
            </a:fld>
            <a:endParaRPr lang="en-US" dirty="0"/>
          </a:p>
        </p:txBody>
      </p:sp>
    </p:spTree>
    <p:extLst>
      <p:ext uri="{BB962C8B-B14F-4D97-AF65-F5344CB8AC3E}">
        <p14:creationId xmlns:p14="http://schemas.microsoft.com/office/powerpoint/2010/main" val="408641415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The two main challenges managers face are personal bias and the glass ceiling.  Bias is a tendency or preference toward a particular perspective or ideology. Our biases can lead to prejudice, which is a preconceived belief, opinion, or judgment toward a person or a group of people; stereotyping, which is judging a person on the basis of one’s perception of a group to which he or she belongs; and discrimination, which is when someone acts out their prejudicial attitudes toward people who are the targets of their prejudice. </a:t>
            </a:r>
          </a:p>
          <a:p>
            <a:pPr eaLnBrk="1" hangingPunct="1"/>
            <a:endParaRPr lang="en-US">
              <a:cs typeface="Arial" charset="0"/>
            </a:endParaRPr>
          </a:p>
          <a:p>
            <a:pPr eaLnBrk="1" hangingPunct="1"/>
            <a:r>
              <a:rPr lang="en-US">
                <a:cs typeface="Arial" charset="0"/>
              </a:rPr>
              <a:t>The glass ceiling refers to the invisible barrier that separates women and minorities from top management positions.</a:t>
            </a:r>
          </a:p>
        </p:txBody>
      </p:sp>
      <p:sp>
        <p:nvSpPr>
          <p:cNvPr id="4" name="Slide Number Placeholder 3"/>
          <p:cNvSpPr>
            <a:spLocks noGrp="1"/>
          </p:cNvSpPr>
          <p:nvPr>
            <p:ph type="sldNum" sz="quarter" idx="5"/>
          </p:nvPr>
        </p:nvSpPr>
        <p:spPr/>
        <p:txBody>
          <a:bodyPr/>
          <a:lstStyle/>
          <a:p>
            <a:pPr>
              <a:defRPr/>
            </a:pPr>
            <a:fld id="{47944D07-18BA-4AA0-B4EA-AB84D9D56C9D}" type="slidenum">
              <a:rPr lang="en-US" smtClean="0"/>
              <a:pPr>
                <a:defRPr/>
              </a:pPr>
              <a:t>131</a:t>
            </a:fld>
            <a:endParaRPr lang="en-US" dirty="0"/>
          </a:p>
        </p:txBody>
      </p:sp>
    </p:spTree>
    <p:extLst>
      <p:ext uri="{BB962C8B-B14F-4D97-AF65-F5344CB8AC3E}">
        <p14:creationId xmlns:p14="http://schemas.microsoft.com/office/powerpoint/2010/main" val="17749358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It’s important to understand the role of federal laws in diversity. Some of these laws include Title VII of the Civil Rights Act, the Americans with Disabilities Act, and Age Discrimination in Employment Act. Workplace diversity management initiatives include top management commitment to diversity; mentoring, which is a process whereby an experienced organizational member provides advice and guidance to a less experienced member; diversity skills training; and employee resource groups, which are groups made up of employees connected by some common</a:t>
            </a:r>
          </a:p>
          <a:p>
            <a:pPr eaLnBrk="1" hangingPunct="1"/>
            <a:r>
              <a:rPr lang="en-US">
                <a:cs typeface="Arial" charset="0"/>
              </a:rPr>
              <a:t>dimension of diversity.</a:t>
            </a:r>
          </a:p>
        </p:txBody>
      </p:sp>
      <p:sp>
        <p:nvSpPr>
          <p:cNvPr id="4" name="Slide Number Placeholder 3"/>
          <p:cNvSpPr>
            <a:spLocks noGrp="1"/>
          </p:cNvSpPr>
          <p:nvPr>
            <p:ph type="sldNum" sz="quarter" idx="5"/>
          </p:nvPr>
        </p:nvSpPr>
        <p:spPr/>
        <p:txBody>
          <a:bodyPr/>
          <a:lstStyle/>
          <a:p>
            <a:pPr>
              <a:defRPr/>
            </a:pPr>
            <a:fld id="{F655537F-00A7-4D8D-B46B-9EFFABCEB4F5}" type="slidenum">
              <a:rPr lang="en-US" smtClean="0"/>
              <a:pPr>
                <a:defRPr/>
              </a:pPr>
              <a:t>132</a:t>
            </a:fld>
            <a:endParaRPr lang="en-US" dirty="0"/>
          </a:p>
        </p:txBody>
      </p:sp>
    </p:spTree>
    <p:extLst>
      <p:ext uri="{BB962C8B-B14F-4D97-AF65-F5344CB8AC3E}">
        <p14:creationId xmlns:p14="http://schemas.microsoft.com/office/powerpoint/2010/main" val="9655797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The concept of </a:t>
            </a:r>
            <a:r>
              <a:rPr lang="en-US" i="1">
                <a:cs typeface="Arial" charset="0"/>
              </a:rPr>
              <a:t>social responsibility </a:t>
            </a:r>
            <a:r>
              <a:rPr lang="en-US">
                <a:cs typeface="Arial" charset="0"/>
              </a:rPr>
              <a:t>has been described in different ways. For instance, it’s been called “profit making only,” “going beyond profit making,” “any discretionary corporate activity intended to further social welfare,” and “improving social or environmental conditions  We can understand it better if we first compare it to two similar concepts: social obligation and social responsiveness.  </a:t>
            </a:r>
            <a:r>
              <a:rPr lang="en-US" b="1">
                <a:cs typeface="Arial" charset="0"/>
              </a:rPr>
              <a:t>Social obligation </a:t>
            </a:r>
            <a:r>
              <a:rPr lang="en-US">
                <a:cs typeface="Arial" charset="0"/>
              </a:rPr>
              <a:t>is when a firm engages in social actions because of its obligation to meet certain economic and legal responsibilities. The organization does what it’s obligated</a:t>
            </a:r>
          </a:p>
          <a:p>
            <a:pPr eaLnBrk="1" hangingPunct="1"/>
            <a:r>
              <a:rPr lang="en-US">
                <a:cs typeface="Arial" charset="0"/>
              </a:rPr>
              <a:t>to do and nothing more. This idea reflects the </a:t>
            </a:r>
            <a:r>
              <a:rPr lang="en-US" b="1">
                <a:cs typeface="Arial" charset="0"/>
              </a:rPr>
              <a:t>classical view </a:t>
            </a:r>
            <a:r>
              <a:rPr lang="en-US">
                <a:cs typeface="Arial" charset="0"/>
              </a:rPr>
              <a:t>of social responsibility, which says that management’s only social responsibility is to maximize profits. The most outspoken advocate of this approach is economist and Nobel laureate Milton Friedman. He argued that managers’ primary responsibility is to operate the business in the best interests of the stockholders, whose primary concerns are financial</a:t>
            </a:r>
          </a:p>
        </p:txBody>
      </p:sp>
      <p:sp>
        <p:nvSpPr>
          <p:cNvPr id="4" name="Slide Number Placeholder 3"/>
          <p:cNvSpPr>
            <a:spLocks noGrp="1"/>
          </p:cNvSpPr>
          <p:nvPr>
            <p:ph type="sldNum" sz="quarter" idx="5"/>
          </p:nvPr>
        </p:nvSpPr>
        <p:spPr/>
        <p:txBody>
          <a:bodyPr/>
          <a:lstStyle/>
          <a:p>
            <a:pPr>
              <a:defRPr/>
            </a:pPr>
            <a:fld id="{19312624-AFDC-4400-A880-762822B2787B}" type="slidenum">
              <a:rPr lang="en-US" smtClean="0"/>
              <a:pPr>
                <a:defRPr/>
              </a:pPr>
              <a:t>135</a:t>
            </a:fld>
            <a:endParaRPr lang="en-US" dirty="0"/>
          </a:p>
        </p:txBody>
      </p:sp>
    </p:spTree>
    <p:extLst>
      <p:ext uri="{BB962C8B-B14F-4D97-AF65-F5344CB8AC3E}">
        <p14:creationId xmlns:p14="http://schemas.microsoft.com/office/powerpoint/2010/main" val="21768528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socioeconomic view</a:t>
            </a:r>
            <a:r>
              <a:rPr lang="en-US">
                <a:cs typeface="Arial" charset="0"/>
              </a:rPr>
              <a:t> says that managers’ social responsibilities go beyond making profits to include protecting and improving society’s welfare. This view is based on the belief that corporations are </a:t>
            </a:r>
            <a:r>
              <a:rPr lang="en-US" i="1">
                <a:cs typeface="Arial" charset="0"/>
              </a:rPr>
              <a:t>not </a:t>
            </a:r>
            <a:r>
              <a:rPr lang="en-US">
                <a:cs typeface="Arial" charset="0"/>
              </a:rPr>
              <a:t>independent entities responsible only to stockholders,</a:t>
            </a:r>
          </a:p>
          <a:p>
            <a:pPr eaLnBrk="1" hangingPunct="1"/>
            <a:r>
              <a:rPr lang="en-US">
                <a:cs typeface="Arial" charset="0"/>
              </a:rPr>
              <a:t>but have an obligation to the larger society. Organizations around the world have embraced this view as shown by a survey of global executives in which 84 percent said that companies must balance obligations to shareholders with obligations to the public good.</a:t>
            </a:r>
          </a:p>
          <a:p>
            <a:pPr eaLnBrk="1" hangingPunct="1"/>
            <a:endParaRPr lang="en-US">
              <a:cs typeface="Arial" charset="0"/>
            </a:endParaRPr>
          </a:p>
          <a:p>
            <a:pPr eaLnBrk="1" hangingPunct="1"/>
            <a:r>
              <a:rPr lang="en-US" b="1">
                <a:cs typeface="Arial" charset="0"/>
              </a:rPr>
              <a:t>Social responsiveness </a:t>
            </a:r>
            <a:r>
              <a:rPr lang="en-US">
                <a:cs typeface="Arial" charset="0"/>
              </a:rPr>
              <a:t>is when a company engages in social actions in response to some popular social need. Managers are guided by social norms and values and make practical, market-oriented decisions about their actions. For instance, Ford Motor Company became the first automaker to endorse a federal ban on sending text messages while driving</a:t>
            </a:r>
          </a:p>
        </p:txBody>
      </p:sp>
      <p:sp>
        <p:nvSpPr>
          <p:cNvPr id="4" name="Slide Number Placeholder 3"/>
          <p:cNvSpPr>
            <a:spLocks noGrp="1"/>
          </p:cNvSpPr>
          <p:nvPr>
            <p:ph type="sldNum" sz="quarter" idx="5"/>
          </p:nvPr>
        </p:nvSpPr>
        <p:spPr/>
        <p:txBody>
          <a:bodyPr/>
          <a:lstStyle/>
          <a:p>
            <a:pPr>
              <a:defRPr/>
            </a:pPr>
            <a:fld id="{B50B279C-7508-4A5B-B6D5-6EE3F10677C0}" type="slidenum">
              <a:rPr lang="en-US" smtClean="0"/>
              <a:pPr>
                <a:defRPr/>
              </a:pPr>
              <a:t>136</a:t>
            </a:fld>
            <a:endParaRPr lang="en-US" dirty="0"/>
          </a:p>
        </p:txBody>
      </p:sp>
    </p:spTree>
    <p:extLst>
      <p:ext uri="{BB962C8B-B14F-4D97-AF65-F5344CB8AC3E}">
        <p14:creationId xmlns:p14="http://schemas.microsoft.com/office/powerpoint/2010/main" val="39529256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A socially </a:t>
            </a:r>
            <a:r>
              <a:rPr lang="en-US" i="1">
                <a:cs typeface="Arial" charset="0"/>
              </a:rPr>
              <a:t>responsible </a:t>
            </a:r>
            <a:r>
              <a:rPr lang="en-US">
                <a:cs typeface="Arial" charset="0"/>
              </a:rPr>
              <a:t>organization goes beyond what it’s obligated to do or chooses to do because of some popular social need and does</a:t>
            </a:r>
          </a:p>
          <a:p>
            <a:pPr eaLnBrk="1" hangingPunct="1"/>
            <a:r>
              <a:rPr lang="en-US">
                <a:cs typeface="Arial" charset="0"/>
              </a:rPr>
              <a:t>what it can to help improve society because it’s the right thing to do. We define </a:t>
            </a:r>
            <a:r>
              <a:rPr lang="en-US" b="1">
                <a:cs typeface="Arial" charset="0"/>
              </a:rPr>
              <a:t>social responsibility </a:t>
            </a:r>
            <a:r>
              <a:rPr lang="en-US">
                <a:cs typeface="Arial" charset="0"/>
              </a:rPr>
              <a:t>as a business’s intention, beyond its legal and economic obligations, to do the right things and act in ways that are good for society. A socially responsible organization does what is right because it feels it has an ethical responsibility to do so.</a:t>
            </a:r>
          </a:p>
        </p:txBody>
      </p:sp>
      <p:sp>
        <p:nvSpPr>
          <p:cNvPr id="4" name="Slide Number Placeholder 3"/>
          <p:cNvSpPr>
            <a:spLocks noGrp="1"/>
          </p:cNvSpPr>
          <p:nvPr>
            <p:ph type="sldNum" sz="quarter" idx="5"/>
          </p:nvPr>
        </p:nvSpPr>
        <p:spPr/>
        <p:txBody>
          <a:bodyPr/>
          <a:lstStyle/>
          <a:p>
            <a:pPr>
              <a:defRPr/>
            </a:pPr>
            <a:fld id="{16EBF72C-2D11-421B-8038-1F7075C9937B}" type="slidenum">
              <a:rPr lang="en-US" smtClean="0"/>
              <a:pPr>
                <a:defRPr/>
              </a:pPr>
              <a:t>137</a:t>
            </a:fld>
            <a:endParaRPr lang="en-US" dirty="0"/>
          </a:p>
        </p:txBody>
      </p:sp>
    </p:spTree>
    <p:extLst>
      <p:ext uri="{BB962C8B-B14F-4D97-AF65-F5344CB8AC3E}">
        <p14:creationId xmlns:p14="http://schemas.microsoft.com/office/powerpoint/2010/main" val="74776202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Another way to view social involvement and economic performance is by looking at socially responsible investing (SRI) funds, which provide a way for individual investors to support socially responsible companies. (You can find a list of SRI funds at [www.socialfunds.com].) Typically, these funds use some type of </a:t>
            </a:r>
            <a:r>
              <a:rPr lang="en-US" b="1">
                <a:cs typeface="Arial" charset="0"/>
              </a:rPr>
              <a:t>social screening</a:t>
            </a:r>
            <a:r>
              <a:rPr lang="en-US">
                <a:cs typeface="Arial" charset="0"/>
              </a:rPr>
              <a:t>; that is, they apply social and environmental criteria to investment decisions</a:t>
            </a:r>
          </a:p>
        </p:txBody>
      </p:sp>
      <p:sp>
        <p:nvSpPr>
          <p:cNvPr id="4" name="Slide Number Placeholder 3"/>
          <p:cNvSpPr>
            <a:spLocks noGrp="1"/>
          </p:cNvSpPr>
          <p:nvPr>
            <p:ph type="sldNum" sz="quarter" idx="5"/>
          </p:nvPr>
        </p:nvSpPr>
        <p:spPr/>
        <p:txBody>
          <a:bodyPr/>
          <a:lstStyle/>
          <a:p>
            <a:pPr>
              <a:defRPr/>
            </a:pPr>
            <a:fld id="{27E76775-46CF-4928-80E1-308B49F89CA5}" type="slidenum">
              <a:rPr lang="en-US" smtClean="0"/>
              <a:pPr>
                <a:defRPr/>
              </a:pPr>
              <a:t>138</a:t>
            </a:fld>
            <a:endParaRPr lang="en-US" dirty="0"/>
          </a:p>
        </p:txBody>
      </p:sp>
    </p:spTree>
    <p:extLst>
      <p:ext uri="{BB962C8B-B14F-4D97-AF65-F5344CB8AC3E}">
        <p14:creationId xmlns:p14="http://schemas.microsoft.com/office/powerpoint/2010/main" val="8777213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Other than meeting their social obligations (which they </a:t>
            </a:r>
            <a:r>
              <a:rPr lang="en-US" i="1">
                <a:cs typeface="Arial" charset="0"/>
              </a:rPr>
              <a:t>must </a:t>
            </a:r>
            <a:r>
              <a:rPr lang="en-US">
                <a:cs typeface="Arial" charset="0"/>
              </a:rPr>
              <a:t>do), should organizations be socially involved? One way to look at this question is by examining arguments for and against social involvement. Several points are outlined in Exhibit 5-1</a:t>
            </a:r>
          </a:p>
        </p:txBody>
      </p:sp>
      <p:sp>
        <p:nvSpPr>
          <p:cNvPr id="4" name="Slide Number Placeholder 3"/>
          <p:cNvSpPr>
            <a:spLocks noGrp="1"/>
          </p:cNvSpPr>
          <p:nvPr>
            <p:ph type="sldNum" sz="quarter" idx="5"/>
          </p:nvPr>
        </p:nvSpPr>
        <p:spPr/>
        <p:txBody>
          <a:bodyPr/>
          <a:lstStyle/>
          <a:p>
            <a:pPr>
              <a:defRPr/>
            </a:pPr>
            <a:fld id="{1C52154C-CBDA-4E44-8797-DADFC553A38F}" type="slidenum">
              <a:rPr lang="en-US" smtClean="0"/>
              <a:pPr>
                <a:defRPr/>
              </a:pPr>
              <a:t>139</a:t>
            </a:fld>
            <a:endParaRPr lang="en-US" dirty="0"/>
          </a:p>
        </p:txBody>
      </p:sp>
    </p:spTree>
    <p:extLst>
      <p:ext uri="{BB962C8B-B14F-4D97-AF65-F5344CB8AC3E}">
        <p14:creationId xmlns:p14="http://schemas.microsoft.com/office/powerpoint/2010/main" val="387005446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Until the late 1960s, few people (and organizations) paid attention to the environmental consequences of their decisions and actions. However,</a:t>
            </a:r>
          </a:p>
          <a:p>
            <a:pPr eaLnBrk="1" hangingPunct="1"/>
            <a:r>
              <a:rPr lang="en-US">
                <a:cs typeface="Arial" charset="0"/>
              </a:rPr>
              <a:t>a number of environmental disasters brought a new spirit of environmentalism to individuals, groups, and organizations. Increasingly, managers have begun to consider the impact of their organization on the natural environment, which we call </a:t>
            </a:r>
            <a:r>
              <a:rPr lang="en-US" b="1">
                <a:cs typeface="Arial" charset="0"/>
              </a:rPr>
              <a:t>green</a:t>
            </a:r>
          </a:p>
          <a:p>
            <a:pPr eaLnBrk="1" hangingPunct="1"/>
            <a:r>
              <a:rPr lang="en-US" b="1">
                <a:cs typeface="Arial" charset="0"/>
              </a:rPr>
              <a:t>management</a:t>
            </a:r>
            <a:endParaRPr lang="en-US">
              <a:cs typeface="Arial" charset="0"/>
            </a:endParaRPr>
          </a:p>
        </p:txBody>
      </p:sp>
      <p:sp>
        <p:nvSpPr>
          <p:cNvPr id="4" name="Slide Number Placeholder 3"/>
          <p:cNvSpPr>
            <a:spLocks noGrp="1"/>
          </p:cNvSpPr>
          <p:nvPr>
            <p:ph type="sldNum" sz="quarter" idx="5"/>
          </p:nvPr>
        </p:nvSpPr>
        <p:spPr/>
        <p:txBody>
          <a:bodyPr/>
          <a:lstStyle/>
          <a:p>
            <a:pPr>
              <a:defRPr/>
            </a:pPr>
            <a:fld id="{A9604A08-CD41-4056-A76C-961E10504242}" type="slidenum">
              <a:rPr lang="en-US" smtClean="0"/>
              <a:pPr>
                <a:defRPr/>
              </a:pPr>
              <a:t>140</a:t>
            </a:fld>
            <a:endParaRPr lang="en-US" dirty="0"/>
          </a:p>
        </p:txBody>
      </p:sp>
    </p:spTree>
    <p:extLst>
      <p:ext uri="{BB962C8B-B14F-4D97-AF65-F5344CB8AC3E}">
        <p14:creationId xmlns:p14="http://schemas.microsoft.com/office/powerpoint/2010/main" val="1832050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As shown in Exhibit 1-5, these 10 roles are grouped around interpersonal relationships, the transfer of information, and decision making.</a:t>
            </a:r>
          </a:p>
          <a:p>
            <a:pPr eaLnBrk="1" hangingPunct="1"/>
            <a:endParaRPr lang="en-US">
              <a:cs typeface="Arial" charset="0"/>
            </a:endParaRPr>
          </a:p>
          <a:p>
            <a:pPr eaLnBrk="1" hangingPunct="1"/>
            <a:r>
              <a:rPr lang="en-US">
                <a:cs typeface="Arial" charset="0"/>
              </a:rPr>
              <a:t>The </a:t>
            </a:r>
            <a:r>
              <a:rPr lang="en-US" b="1">
                <a:cs typeface="Arial" charset="0"/>
              </a:rPr>
              <a:t>interpersonal roles </a:t>
            </a:r>
            <a:r>
              <a:rPr lang="en-US">
                <a:cs typeface="Arial" charset="0"/>
              </a:rPr>
              <a:t>involve people (subordinates and persons outside the organization) and other ceremonial and symbolic duties. The three interpersonal</a:t>
            </a:r>
          </a:p>
          <a:p>
            <a:pPr eaLnBrk="1" hangingPunct="1"/>
            <a:r>
              <a:rPr lang="en-US">
                <a:cs typeface="Arial" charset="0"/>
              </a:rPr>
              <a:t>roles include figurehead, leader, and liaison. The </a:t>
            </a:r>
            <a:r>
              <a:rPr lang="en-US" b="1">
                <a:cs typeface="Arial" charset="0"/>
              </a:rPr>
              <a:t>informational roles </a:t>
            </a:r>
            <a:r>
              <a:rPr lang="en-US">
                <a:cs typeface="Arial" charset="0"/>
              </a:rPr>
              <a:t>involve collecting, receiving, and disseminating information. The three informational roles include  monitor, disseminator, and spokesperson. Finally, the </a:t>
            </a:r>
            <a:r>
              <a:rPr lang="en-US" b="1">
                <a:cs typeface="Arial" charset="0"/>
              </a:rPr>
              <a:t>decisional roles </a:t>
            </a:r>
            <a:r>
              <a:rPr lang="en-US">
                <a:cs typeface="Arial" charset="0"/>
              </a:rPr>
              <a:t>entail making decisions or choices and include entrepreneur, disturbance handler, resource allocator,</a:t>
            </a:r>
          </a:p>
          <a:p>
            <a:pPr eaLnBrk="1" hangingPunct="1"/>
            <a:r>
              <a:rPr lang="en-US">
                <a:cs typeface="Arial" charset="0"/>
              </a:rPr>
              <a:t>and negotiator.   </a:t>
            </a:r>
          </a:p>
        </p:txBody>
      </p:sp>
      <p:sp>
        <p:nvSpPr>
          <p:cNvPr id="4" name="Slide Number Placeholder 3"/>
          <p:cNvSpPr>
            <a:spLocks noGrp="1"/>
          </p:cNvSpPr>
          <p:nvPr>
            <p:ph type="sldNum" sz="quarter" idx="5"/>
          </p:nvPr>
        </p:nvSpPr>
        <p:spPr/>
        <p:txBody>
          <a:bodyPr/>
          <a:lstStyle/>
          <a:p>
            <a:pPr>
              <a:defRPr/>
            </a:pPr>
            <a:fld id="{167F5ABC-B215-43D5-A734-6B199B987648}" type="slidenum">
              <a:rPr lang="en-US" smtClean="0"/>
              <a:pPr>
                <a:defRPr/>
              </a:pPr>
              <a:t>15</a:t>
            </a:fld>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Managers and organizations can do many things to protect and preserve the natural environment. Some do no more than what is required by law; that is, they fulfill their social obligation. The first approach, the </a:t>
            </a:r>
            <a:r>
              <a:rPr lang="en-US" i="1">
                <a:cs typeface="Arial" charset="0"/>
              </a:rPr>
              <a:t>legal (or light green) approach, </a:t>
            </a:r>
            <a:r>
              <a:rPr lang="en-US">
                <a:cs typeface="Arial" charset="0"/>
              </a:rPr>
              <a:t>is simply doing what is required legally. In this approach, which illustrates social obligation, organizations exhibit little environmental sensitivity. They obey laws, rules, and regulations without legal challenge and that’s the extent of their being green.</a:t>
            </a:r>
          </a:p>
          <a:p>
            <a:pPr eaLnBrk="1" hangingPunct="1"/>
            <a:endParaRPr lang="en-US">
              <a:cs typeface="Arial" charset="0"/>
            </a:endParaRPr>
          </a:p>
          <a:p>
            <a:pPr eaLnBrk="1" hangingPunct="1"/>
            <a:r>
              <a:rPr lang="en-US">
                <a:cs typeface="Arial" charset="0"/>
              </a:rPr>
              <a:t>As an organization becomes more sensitive to environmental issues, it may adopt the </a:t>
            </a:r>
            <a:r>
              <a:rPr lang="en-US" i="1">
                <a:cs typeface="Arial" charset="0"/>
              </a:rPr>
              <a:t>market approach </a:t>
            </a:r>
            <a:r>
              <a:rPr lang="en-US">
                <a:cs typeface="Arial" charset="0"/>
              </a:rPr>
              <a:t>and respond to environmental</a:t>
            </a:r>
          </a:p>
          <a:p>
            <a:pPr eaLnBrk="1" hangingPunct="1"/>
            <a:r>
              <a:rPr lang="en-US">
                <a:cs typeface="Arial" charset="0"/>
              </a:rPr>
              <a:t>preferences of customers. Whatever customers demand in terms of environmentally friendly products will be what the organization</a:t>
            </a:r>
          </a:p>
          <a:p>
            <a:pPr eaLnBrk="1" hangingPunct="1"/>
            <a:r>
              <a:rPr lang="en-US">
                <a:cs typeface="Arial" charset="0"/>
              </a:rPr>
              <a:t>provides.</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0D3070BD-AF9F-4E40-A17B-16AE6A5D17C8}" type="slidenum">
              <a:rPr lang="en-US" smtClean="0"/>
              <a:pPr>
                <a:defRPr/>
              </a:pPr>
              <a:t>141</a:t>
            </a:fld>
            <a:endParaRPr lang="en-US" dirty="0"/>
          </a:p>
        </p:txBody>
      </p:sp>
    </p:spTree>
    <p:extLst>
      <p:ext uri="{BB962C8B-B14F-4D97-AF65-F5344CB8AC3E}">
        <p14:creationId xmlns:p14="http://schemas.microsoft.com/office/powerpoint/2010/main" val="25425366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In the </a:t>
            </a:r>
            <a:r>
              <a:rPr lang="en-US" i="1">
                <a:cs typeface="Arial" charset="0"/>
              </a:rPr>
              <a:t>stakeholder approach</a:t>
            </a:r>
            <a:r>
              <a:rPr lang="en-US">
                <a:cs typeface="Arial" charset="0"/>
              </a:rPr>
              <a:t>, an organization works to meet the environmental demands of multiple stakeholders such as employees, suppliers, or community. </a:t>
            </a:r>
          </a:p>
          <a:p>
            <a:pPr eaLnBrk="1" hangingPunct="1"/>
            <a:endParaRPr lang="en-US">
              <a:cs typeface="Arial" charset="0"/>
            </a:endParaRPr>
          </a:p>
          <a:p>
            <a:pPr eaLnBrk="1" hangingPunct="1"/>
            <a:r>
              <a:rPr lang="en-US">
                <a:cs typeface="Arial" charset="0"/>
              </a:rPr>
              <a:t>Finally, if an organization pursues an </a:t>
            </a:r>
            <a:r>
              <a:rPr lang="en-US" i="1">
                <a:cs typeface="Arial" charset="0"/>
              </a:rPr>
              <a:t>activist </a:t>
            </a:r>
            <a:r>
              <a:rPr lang="en-US">
                <a:cs typeface="Arial" charset="0"/>
              </a:rPr>
              <a:t>(</a:t>
            </a:r>
            <a:r>
              <a:rPr lang="en-US" i="1">
                <a:cs typeface="Arial" charset="0"/>
              </a:rPr>
              <a:t>or dark green</a:t>
            </a:r>
            <a:r>
              <a:rPr lang="en-US">
                <a:cs typeface="Arial" charset="0"/>
              </a:rPr>
              <a:t>) </a:t>
            </a:r>
            <a:r>
              <a:rPr lang="en-US" i="1">
                <a:cs typeface="Arial" charset="0"/>
              </a:rPr>
              <a:t>approach</a:t>
            </a:r>
            <a:r>
              <a:rPr lang="en-US">
                <a:cs typeface="Arial" charset="0"/>
              </a:rPr>
              <a:t>, it looks for ways to protect the earth’s natural resources. The activist approach reflects the highest degree of environmental sensitivity and illustrates social responsibility.</a:t>
            </a:r>
          </a:p>
        </p:txBody>
      </p:sp>
      <p:sp>
        <p:nvSpPr>
          <p:cNvPr id="4" name="Slide Number Placeholder 3"/>
          <p:cNvSpPr>
            <a:spLocks noGrp="1"/>
          </p:cNvSpPr>
          <p:nvPr>
            <p:ph type="sldNum" sz="quarter" idx="5"/>
          </p:nvPr>
        </p:nvSpPr>
        <p:spPr/>
        <p:txBody>
          <a:bodyPr/>
          <a:lstStyle/>
          <a:p>
            <a:pPr>
              <a:defRPr/>
            </a:pPr>
            <a:fld id="{0CC07DB6-7250-43E8-B55C-F8F25A86A625}" type="slidenum">
              <a:rPr lang="en-US" smtClean="0"/>
              <a:pPr>
                <a:defRPr/>
              </a:pPr>
              <a:t>142</a:t>
            </a:fld>
            <a:endParaRPr lang="en-US" dirty="0"/>
          </a:p>
        </p:txBody>
      </p:sp>
    </p:spTree>
    <p:extLst>
      <p:ext uri="{BB962C8B-B14F-4D97-AF65-F5344CB8AC3E}">
        <p14:creationId xmlns:p14="http://schemas.microsoft.com/office/powerpoint/2010/main" val="31509749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Exhibit 5-2 illustrates the </a:t>
            </a:r>
            <a:r>
              <a:rPr lang="en-US" i="1">
                <a:cs typeface="Arial" charset="0"/>
              </a:rPr>
              <a:t>shades of green model </a:t>
            </a:r>
            <a:r>
              <a:rPr lang="en-US">
                <a:cs typeface="Arial" charset="0"/>
              </a:rPr>
              <a:t>to describe the different environmental approaches that organizations may take.</a:t>
            </a:r>
          </a:p>
        </p:txBody>
      </p:sp>
      <p:sp>
        <p:nvSpPr>
          <p:cNvPr id="4" name="Slide Number Placeholder 3"/>
          <p:cNvSpPr>
            <a:spLocks noGrp="1"/>
          </p:cNvSpPr>
          <p:nvPr>
            <p:ph type="sldNum" sz="quarter" idx="5"/>
          </p:nvPr>
        </p:nvSpPr>
        <p:spPr/>
        <p:txBody>
          <a:bodyPr/>
          <a:lstStyle/>
          <a:p>
            <a:pPr>
              <a:defRPr/>
            </a:pPr>
            <a:fld id="{E838667E-7DF4-4566-8723-89B5281883F6}" type="slidenum">
              <a:rPr lang="en-US" smtClean="0"/>
              <a:pPr>
                <a:defRPr/>
              </a:pPr>
              <a:t>143</a:t>
            </a:fld>
            <a:endParaRPr lang="en-US" dirty="0"/>
          </a:p>
        </p:txBody>
      </p:sp>
    </p:spTree>
    <p:extLst>
      <p:ext uri="{BB962C8B-B14F-4D97-AF65-F5344CB8AC3E}">
        <p14:creationId xmlns:p14="http://schemas.microsoft.com/office/powerpoint/2010/main" val="8556007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What do we mean by </a:t>
            </a:r>
            <a:r>
              <a:rPr lang="en-US" b="1">
                <a:cs typeface="Arial" charset="0"/>
              </a:rPr>
              <a:t>ethics</a:t>
            </a:r>
            <a:r>
              <a:rPr lang="en-US">
                <a:cs typeface="Arial" charset="0"/>
              </a:rPr>
              <a:t>? We’re defining it as the principles, values, and beliefs that define right and wrong decisions and behavior.31 Many decisions managers make require them to consider both the process and who’s affected by the result. To better understand the ethical issues involved in such decisions, let’s look at the factors that determine whether a person acts ethically or unethically.</a:t>
            </a:r>
          </a:p>
        </p:txBody>
      </p:sp>
      <p:sp>
        <p:nvSpPr>
          <p:cNvPr id="4" name="Slide Number Placeholder 3"/>
          <p:cNvSpPr>
            <a:spLocks noGrp="1"/>
          </p:cNvSpPr>
          <p:nvPr>
            <p:ph type="sldNum" sz="quarter" idx="5"/>
          </p:nvPr>
        </p:nvSpPr>
        <p:spPr/>
        <p:txBody>
          <a:bodyPr/>
          <a:lstStyle/>
          <a:p>
            <a:pPr>
              <a:defRPr/>
            </a:pPr>
            <a:fld id="{1417D90E-F610-448D-9CB4-9D3519800735}" type="slidenum">
              <a:rPr lang="en-US" smtClean="0"/>
              <a:pPr>
                <a:defRPr/>
              </a:pPr>
              <a:t>144</a:t>
            </a:fld>
            <a:endParaRPr lang="en-US" dirty="0"/>
          </a:p>
        </p:txBody>
      </p:sp>
    </p:spTree>
    <p:extLst>
      <p:ext uri="{BB962C8B-B14F-4D97-AF65-F5344CB8AC3E}">
        <p14:creationId xmlns:p14="http://schemas.microsoft.com/office/powerpoint/2010/main" val="10159353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Exhibit 5-3 shows several factors that influence whether someone behaves ethically or unethically when faced with an ethical dilemma.</a:t>
            </a:r>
          </a:p>
        </p:txBody>
      </p:sp>
      <p:sp>
        <p:nvSpPr>
          <p:cNvPr id="4" name="Slide Number Placeholder 3"/>
          <p:cNvSpPr>
            <a:spLocks noGrp="1"/>
          </p:cNvSpPr>
          <p:nvPr>
            <p:ph type="sldNum" sz="quarter" idx="5"/>
          </p:nvPr>
        </p:nvSpPr>
        <p:spPr/>
        <p:txBody>
          <a:bodyPr/>
          <a:lstStyle/>
          <a:p>
            <a:pPr>
              <a:defRPr/>
            </a:pPr>
            <a:fld id="{DD4B6C24-51E4-47D3-9B27-1FEBEDDFC789}" type="slidenum">
              <a:rPr lang="en-US" smtClean="0"/>
              <a:pPr>
                <a:defRPr/>
              </a:pPr>
              <a:t>145</a:t>
            </a:fld>
            <a:endParaRPr lang="en-US" dirty="0"/>
          </a:p>
        </p:txBody>
      </p:sp>
    </p:spTree>
    <p:extLst>
      <p:ext uri="{BB962C8B-B14F-4D97-AF65-F5344CB8AC3E}">
        <p14:creationId xmlns:p14="http://schemas.microsoft.com/office/powerpoint/2010/main" val="14135621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Research divides moral development into three levels, each having two stages.  At each successive stage, an individual’s moral</a:t>
            </a:r>
          </a:p>
          <a:p>
            <a:pPr eaLnBrk="1" hangingPunct="1"/>
            <a:r>
              <a:rPr lang="en-US">
                <a:cs typeface="Arial" charset="0"/>
              </a:rPr>
              <a:t>judgment becomes less dependent on outside influences and more internalized. </a:t>
            </a:r>
          </a:p>
          <a:p>
            <a:pPr eaLnBrk="1" hangingPunct="1"/>
            <a:endParaRPr lang="en-US">
              <a:cs typeface="Arial" charset="0"/>
            </a:endParaRPr>
          </a:p>
          <a:p>
            <a:pPr eaLnBrk="1" hangingPunct="1"/>
            <a:r>
              <a:rPr lang="en-US">
                <a:cs typeface="Arial" charset="0"/>
              </a:rPr>
              <a:t>At the first level, the </a:t>
            </a:r>
            <a:r>
              <a:rPr lang="en-US" i="1">
                <a:cs typeface="Arial" charset="0"/>
              </a:rPr>
              <a:t>preconventional </a:t>
            </a:r>
            <a:r>
              <a:rPr lang="en-US">
                <a:cs typeface="Arial" charset="0"/>
              </a:rPr>
              <a:t>level, a person’s choice between right or wrong is based on personal consequences from outside sources, such as physical punishment, reward, or exchange of favors. </a:t>
            </a:r>
          </a:p>
          <a:p>
            <a:pPr eaLnBrk="1" hangingPunct="1"/>
            <a:endParaRPr lang="en-US">
              <a:cs typeface="Arial" charset="0"/>
            </a:endParaRPr>
          </a:p>
          <a:p>
            <a:pPr eaLnBrk="1" hangingPunct="1"/>
            <a:r>
              <a:rPr lang="en-US">
                <a:cs typeface="Arial" charset="0"/>
              </a:rPr>
              <a:t>At the second level, the </a:t>
            </a:r>
            <a:r>
              <a:rPr lang="en-US" i="1">
                <a:cs typeface="Arial" charset="0"/>
              </a:rPr>
              <a:t>conventional </a:t>
            </a:r>
            <a:r>
              <a:rPr lang="en-US">
                <a:cs typeface="Arial" charset="0"/>
              </a:rPr>
              <a:t>level, ethical decisions rely on maintaining expected standards and living up to the expectations</a:t>
            </a:r>
          </a:p>
          <a:p>
            <a:pPr eaLnBrk="1" hangingPunct="1"/>
            <a:r>
              <a:rPr lang="en-US">
                <a:cs typeface="Arial" charset="0"/>
              </a:rPr>
              <a:t>of others.</a:t>
            </a:r>
          </a:p>
          <a:p>
            <a:pPr eaLnBrk="1" hangingPunct="1"/>
            <a:endParaRPr lang="en-US">
              <a:cs typeface="Arial" charset="0"/>
            </a:endParaRPr>
          </a:p>
          <a:p>
            <a:pPr eaLnBrk="1" hangingPunct="1"/>
            <a:r>
              <a:rPr lang="en-US">
                <a:cs typeface="Arial" charset="0"/>
              </a:rPr>
              <a:t>At the </a:t>
            </a:r>
            <a:r>
              <a:rPr lang="en-US" i="1">
                <a:cs typeface="Arial" charset="0"/>
              </a:rPr>
              <a:t>principled </a:t>
            </a:r>
            <a:r>
              <a:rPr lang="en-US">
                <a:cs typeface="Arial" charset="0"/>
              </a:rPr>
              <a:t>level, individuals define moral values apart from the authority of the groups to which they belong or society in general.</a:t>
            </a:r>
          </a:p>
        </p:txBody>
      </p:sp>
      <p:sp>
        <p:nvSpPr>
          <p:cNvPr id="4" name="Slide Number Placeholder 3"/>
          <p:cNvSpPr>
            <a:spLocks noGrp="1"/>
          </p:cNvSpPr>
          <p:nvPr>
            <p:ph type="sldNum" sz="quarter" idx="5"/>
          </p:nvPr>
        </p:nvSpPr>
        <p:spPr/>
        <p:txBody>
          <a:bodyPr/>
          <a:lstStyle/>
          <a:p>
            <a:pPr>
              <a:defRPr/>
            </a:pPr>
            <a:fld id="{C223A91A-B4BA-4300-9868-F712ACB890BC}" type="slidenum">
              <a:rPr lang="en-US" smtClean="0"/>
              <a:pPr>
                <a:defRPr/>
              </a:pPr>
              <a:t>146</a:t>
            </a:fld>
            <a:endParaRPr lang="en-US" dirty="0"/>
          </a:p>
        </p:txBody>
      </p:sp>
    </p:spTree>
    <p:extLst>
      <p:ext uri="{BB962C8B-B14F-4D97-AF65-F5344CB8AC3E}">
        <p14:creationId xmlns:p14="http://schemas.microsoft.com/office/powerpoint/2010/main" val="26523225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The three levels and six stages are described in Exhibit 5-4</a:t>
            </a:r>
          </a:p>
        </p:txBody>
      </p:sp>
      <p:sp>
        <p:nvSpPr>
          <p:cNvPr id="4" name="Slide Number Placeholder 3"/>
          <p:cNvSpPr>
            <a:spLocks noGrp="1"/>
          </p:cNvSpPr>
          <p:nvPr>
            <p:ph type="sldNum" sz="quarter" idx="5"/>
          </p:nvPr>
        </p:nvSpPr>
        <p:spPr/>
        <p:txBody>
          <a:bodyPr/>
          <a:lstStyle/>
          <a:p>
            <a:pPr>
              <a:defRPr/>
            </a:pPr>
            <a:fld id="{DF33621C-5D07-4069-AE64-8400BA7C7AF3}" type="slidenum">
              <a:rPr lang="en-US" smtClean="0"/>
              <a:pPr>
                <a:defRPr/>
              </a:pPr>
              <a:t>147</a:t>
            </a:fld>
            <a:endParaRPr lang="en-US" dirty="0"/>
          </a:p>
        </p:txBody>
      </p:sp>
    </p:spTree>
    <p:extLst>
      <p:ext uri="{BB962C8B-B14F-4D97-AF65-F5344CB8AC3E}">
        <p14:creationId xmlns:p14="http://schemas.microsoft.com/office/powerpoint/2010/main" val="15493315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Two individual characteristics—values and personality— play a role in determining whether a person behaves ethically. Each person comes to an organization with a relatively entrenched set of personal </a:t>
            </a:r>
            <a:r>
              <a:rPr lang="en-US" b="1">
                <a:cs typeface="Arial" charset="0"/>
              </a:rPr>
              <a:t>values</a:t>
            </a:r>
            <a:r>
              <a:rPr lang="en-US">
                <a:cs typeface="Arial" charset="0"/>
              </a:rPr>
              <a:t>, which represent basic convictions about what is right and wrong. Our values develop from a young age based on what we see and hear from parents, teachers, friends, and others.</a:t>
            </a:r>
          </a:p>
          <a:p>
            <a:pPr eaLnBrk="1" hangingPunct="1"/>
            <a:endParaRPr lang="en-US">
              <a:cs typeface="Arial" charset="0"/>
            </a:endParaRPr>
          </a:p>
          <a:p>
            <a:pPr eaLnBrk="1" hangingPunct="1"/>
            <a:r>
              <a:rPr lang="en-US">
                <a:cs typeface="Arial" charset="0"/>
              </a:rPr>
              <a:t>Two personality variables have been found to influence an individual’s actions according to his or her beliefs about what is right or wrong: ego strength and locus of control. </a:t>
            </a:r>
            <a:r>
              <a:rPr lang="en-US" b="1">
                <a:cs typeface="Arial" charset="0"/>
              </a:rPr>
              <a:t>Ego strength </a:t>
            </a:r>
            <a:r>
              <a:rPr lang="en-US">
                <a:cs typeface="Arial" charset="0"/>
              </a:rPr>
              <a:t>measures the strength of a person’s convictions. People with high ego strength are likely to resist impulses to act unethically and instead follow their convictions. </a:t>
            </a:r>
            <a:r>
              <a:rPr lang="en-US" b="1">
                <a:cs typeface="Arial" charset="0"/>
              </a:rPr>
              <a:t>Locus of control </a:t>
            </a:r>
            <a:r>
              <a:rPr lang="en-US">
                <a:cs typeface="Arial" charset="0"/>
              </a:rPr>
              <a:t>is the degree to which people believe they control their own</a:t>
            </a:r>
          </a:p>
          <a:p>
            <a:pPr eaLnBrk="1" hangingPunct="1"/>
            <a:r>
              <a:rPr lang="en-US">
                <a:cs typeface="Arial" charset="0"/>
              </a:rPr>
              <a:t>fate. People with an </a:t>
            </a:r>
            <a:r>
              <a:rPr lang="en-US" i="1">
                <a:cs typeface="Arial" charset="0"/>
              </a:rPr>
              <a:t>internal </a:t>
            </a:r>
            <a:r>
              <a:rPr lang="en-US">
                <a:cs typeface="Arial" charset="0"/>
              </a:rPr>
              <a:t>locus of control believe they control their own destinies. They’re more likely to take responsibility for consequences and rely on their own internal standards of right and wrong to guide their behavior</a:t>
            </a:r>
          </a:p>
        </p:txBody>
      </p:sp>
      <p:sp>
        <p:nvSpPr>
          <p:cNvPr id="4" name="Slide Number Placeholder 3"/>
          <p:cNvSpPr>
            <a:spLocks noGrp="1"/>
          </p:cNvSpPr>
          <p:nvPr>
            <p:ph type="sldNum" sz="quarter" idx="5"/>
          </p:nvPr>
        </p:nvSpPr>
        <p:spPr/>
        <p:txBody>
          <a:bodyPr/>
          <a:lstStyle/>
          <a:p>
            <a:pPr>
              <a:defRPr/>
            </a:pPr>
            <a:fld id="{8F23E195-C0E9-448C-97D1-0BC7D9C4CC5C}" type="slidenum">
              <a:rPr lang="en-US" smtClean="0"/>
              <a:pPr>
                <a:defRPr/>
              </a:pPr>
              <a:t>148</a:t>
            </a:fld>
            <a:endParaRPr lang="en-US" dirty="0"/>
          </a:p>
        </p:txBody>
      </p:sp>
    </p:spTree>
    <p:extLst>
      <p:ext uri="{BB962C8B-B14F-4D97-AF65-F5344CB8AC3E}">
        <p14:creationId xmlns:p14="http://schemas.microsoft.com/office/powerpoint/2010/main" val="264297741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An organization’s culture consists of the shared organizational values. These values reflect what the organization stands for and what it believes in as well as create an environment that influences employee behavior ethically or unethically. When it comes to ethical behavior, a culture most likely to encourage high ethical standards is one that’s high in risk tolerance, control, and conflict tolerance. Employees in such a</a:t>
            </a:r>
          </a:p>
          <a:p>
            <a:pPr eaLnBrk="1" hangingPunct="1"/>
            <a:r>
              <a:rPr lang="en-US">
                <a:cs typeface="Arial" charset="0"/>
              </a:rPr>
              <a:t>culture are encouraged to be aggressive and innovative, are aware that unethical practices will be discovered, and feel free to openly challenge expectations they consider to be unrealistic or personally undesirable..</a:t>
            </a:r>
          </a:p>
          <a:p>
            <a:pPr eaLnBrk="1" hangingPunct="1"/>
            <a:endParaRPr lang="en-US">
              <a:cs typeface="Arial" charset="0"/>
            </a:endParaRPr>
          </a:p>
          <a:p>
            <a:pPr eaLnBrk="1" hangingPunct="1"/>
            <a:r>
              <a:rPr lang="en-US">
                <a:cs typeface="Arial" charset="0"/>
              </a:rPr>
              <a:t>Because shared values can be powerful influences, many organizations are using </a:t>
            </a:r>
            <a:r>
              <a:rPr lang="en-US" b="1">
                <a:cs typeface="Arial" charset="0"/>
              </a:rPr>
              <a:t>values-based management</a:t>
            </a:r>
            <a:r>
              <a:rPr lang="en-US">
                <a:cs typeface="Arial" charset="0"/>
              </a:rPr>
              <a:t>, in which the organization’s values guide employees in the way they do their jobs. For instance, Timberland is an example of a company using values-based management. With a simple statement, “Make It Better,” employees at Timberland know what’s expected and valued; that is, they find ways to “make it</a:t>
            </a:r>
          </a:p>
          <a:p>
            <a:pPr eaLnBrk="1" hangingPunct="1"/>
            <a:r>
              <a:rPr lang="en-US">
                <a:cs typeface="Arial" charset="0"/>
              </a:rPr>
              <a:t>better”—whether it’s creating quality products for customers, performing community service activities, designing employee training programs, or figuring out ways to make the company’s packaging more environmentally friendly</a:t>
            </a:r>
          </a:p>
        </p:txBody>
      </p:sp>
      <p:sp>
        <p:nvSpPr>
          <p:cNvPr id="4" name="Slide Number Placeholder 3"/>
          <p:cNvSpPr>
            <a:spLocks noGrp="1"/>
          </p:cNvSpPr>
          <p:nvPr>
            <p:ph type="sldNum" sz="quarter" idx="5"/>
          </p:nvPr>
        </p:nvSpPr>
        <p:spPr/>
        <p:txBody>
          <a:bodyPr/>
          <a:lstStyle/>
          <a:p>
            <a:pPr>
              <a:defRPr/>
            </a:pPr>
            <a:fld id="{AE35541F-4822-4D24-9790-B8BDE5E2D197}" type="slidenum">
              <a:rPr lang="en-US" smtClean="0"/>
              <a:pPr>
                <a:defRPr/>
              </a:pPr>
              <a:t>149</a:t>
            </a:fld>
            <a:endParaRPr lang="en-US" dirty="0"/>
          </a:p>
        </p:txBody>
      </p:sp>
    </p:spTree>
    <p:extLst>
      <p:ext uri="{BB962C8B-B14F-4D97-AF65-F5344CB8AC3E}">
        <p14:creationId xmlns:p14="http://schemas.microsoft.com/office/powerpoint/2010/main" val="391159257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Six characteristics determine issue intensity or how important an ethical issue is to an individual: greatness of harm, consensus of wrong, probability of harm, immediacy of consequences, proximity to victim(s), and concentration of effect. These factors suggest that (a) the larger the number of people harmed, the more agreement that the action is wrong; (b) the greater the likelihood that the action will cause harm, the more immediately the consequences of the action will be felt; and (c) the closer the person feels to the victim(s) and the more concentrated the effect of the action on the victim(s), the greater the issue intensity or importance. When an ethical issue is important, employees are more likely to behave ethically.</a:t>
            </a:r>
          </a:p>
        </p:txBody>
      </p:sp>
      <p:sp>
        <p:nvSpPr>
          <p:cNvPr id="4" name="Slide Number Placeholder 3"/>
          <p:cNvSpPr>
            <a:spLocks noGrp="1"/>
          </p:cNvSpPr>
          <p:nvPr>
            <p:ph type="sldNum" sz="quarter" idx="5"/>
          </p:nvPr>
        </p:nvSpPr>
        <p:spPr/>
        <p:txBody>
          <a:bodyPr/>
          <a:lstStyle/>
          <a:p>
            <a:pPr>
              <a:defRPr/>
            </a:pPr>
            <a:fld id="{9DFF7F3C-47F7-40BB-95B9-95D43387E260}" type="slidenum">
              <a:rPr lang="en-US" smtClean="0"/>
              <a:pPr>
                <a:defRPr/>
              </a:pPr>
              <a:t>150</a:t>
            </a:fld>
            <a:endParaRPr lang="en-US" dirty="0"/>
          </a:p>
        </p:txBody>
      </p:sp>
    </p:spTree>
    <p:extLst>
      <p:ext uri="{BB962C8B-B14F-4D97-AF65-F5344CB8AC3E}">
        <p14:creationId xmlns:p14="http://schemas.microsoft.com/office/powerpoint/2010/main" val="1635342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4BF3DC17-D903-404E-AEBF-0FB760AE470C}" type="slidenum">
              <a:rPr lang="en-US" smtClean="0"/>
              <a:pPr>
                <a:defRPr/>
              </a:pPr>
              <a:t>16</a:t>
            </a:fld>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As Exhibit 5-5 shows the six characteristics determine issue intensity or how important an ethical issue is to an individual.</a:t>
            </a:r>
          </a:p>
        </p:txBody>
      </p:sp>
      <p:sp>
        <p:nvSpPr>
          <p:cNvPr id="4" name="Slide Number Placeholder 3"/>
          <p:cNvSpPr>
            <a:spLocks noGrp="1"/>
          </p:cNvSpPr>
          <p:nvPr>
            <p:ph type="sldNum" sz="quarter" idx="5"/>
          </p:nvPr>
        </p:nvSpPr>
        <p:spPr/>
        <p:txBody>
          <a:bodyPr/>
          <a:lstStyle/>
          <a:p>
            <a:pPr>
              <a:defRPr/>
            </a:pPr>
            <a:fld id="{F1145AD1-3F42-44C2-8047-BA328080D2A3}" type="slidenum">
              <a:rPr lang="en-US" smtClean="0"/>
              <a:pPr>
                <a:defRPr/>
              </a:pPr>
              <a:t>151</a:t>
            </a:fld>
            <a:endParaRPr lang="en-US" dirty="0"/>
          </a:p>
        </p:txBody>
      </p:sp>
    </p:spTree>
    <p:extLst>
      <p:ext uri="{BB962C8B-B14F-4D97-AF65-F5344CB8AC3E}">
        <p14:creationId xmlns:p14="http://schemas.microsoft.com/office/powerpoint/2010/main" val="21782303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Are ethical standards universal? Although some common moral beliefs exist, social and cultural differences between countries are important factors that determine ethical and unethical behavior. In the case of payments to influence foreign officials or politicians, U.S. managers</a:t>
            </a:r>
          </a:p>
          <a:p>
            <a:pPr eaLnBrk="1" hangingPunct="1"/>
            <a:r>
              <a:rPr lang="en-US">
                <a:cs typeface="Arial" charset="0"/>
              </a:rPr>
              <a:t>are guided by the Foreign Corrupt Practices Act (FCPA), which makes it illegal to knowingly corrupt a foreign official. However, even this law doesn’t always reduce ethical dilemmas to black and white. In some countries, government bureaucrat salaries are low because custom dictates that they receive small payments from those they serve. Payoffs to these bureaucrats “grease the machinery” and ensure that things get</a:t>
            </a:r>
          </a:p>
          <a:p>
            <a:pPr eaLnBrk="1" hangingPunct="1"/>
            <a:r>
              <a:rPr lang="en-US">
                <a:cs typeface="Arial" charset="0"/>
              </a:rPr>
              <a:t>done.</a:t>
            </a:r>
          </a:p>
        </p:txBody>
      </p:sp>
      <p:sp>
        <p:nvSpPr>
          <p:cNvPr id="4" name="Slide Number Placeholder 3"/>
          <p:cNvSpPr>
            <a:spLocks noGrp="1"/>
          </p:cNvSpPr>
          <p:nvPr>
            <p:ph type="sldNum" sz="quarter" idx="5"/>
          </p:nvPr>
        </p:nvSpPr>
        <p:spPr/>
        <p:txBody>
          <a:bodyPr/>
          <a:lstStyle/>
          <a:p>
            <a:pPr>
              <a:defRPr/>
            </a:pPr>
            <a:fld id="{4966C65D-B804-4D24-8FBE-CB49E450DBAD}" type="slidenum">
              <a:rPr lang="en-US" smtClean="0"/>
              <a:pPr>
                <a:defRPr/>
              </a:pPr>
              <a:t>152</a:t>
            </a:fld>
            <a:endParaRPr lang="en-US" dirty="0"/>
          </a:p>
        </p:txBody>
      </p:sp>
    </p:spTree>
    <p:extLst>
      <p:ext uri="{BB962C8B-B14F-4D97-AF65-F5344CB8AC3E}">
        <p14:creationId xmlns:p14="http://schemas.microsoft.com/office/powerpoint/2010/main" val="12410674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Exhibit 5-6 provides a guide to being ethical in international business according to the United Nations Global Compact, which is an initiative created by the United Nations outlining principles for doing business globally in the areas of human rights, labor, the environment,</a:t>
            </a:r>
          </a:p>
          <a:p>
            <a:pPr eaLnBrk="1" hangingPunct="1"/>
            <a:r>
              <a:rPr lang="en-US">
                <a:cs typeface="Arial" charset="0"/>
              </a:rPr>
              <a:t>and anti-corruption.</a:t>
            </a:r>
          </a:p>
        </p:txBody>
      </p:sp>
      <p:sp>
        <p:nvSpPr>
          <p:cNvPr id="4" name="Slide Number Placeholder 3"/>
          <p:cNvSpPr>
            <a:spLocks noGrp="1"/>
          </p:cNvSpPr>
          <p:nvPr>
            <p:ph type="sldNum" sz="quarter" idx="5"/>
          </p:nvPr>
        </p:nvSpPr>
        <p:spPr/>
        <p:txBody>
          <a:bodyPr/>
          <a:lstStyle/>
          <a:p>
            <a:pPr>
              <a:defRPr/>
            </a:pPr>
            <a:fld id="{6F914505-7279-4277-8461-658A3BC3570C}" type="slidenum">
              <a:rPr lang="en-US" smtClean="0"/>
              <a:pPr>
                <a:defRPr/>
              </a:pPr>
              <a:t>153</a:t>
            </a:fld>
            <a:endParaRPr lang="en-US" dirty="0"/>
          </a:p>
        </p:txBody>
      </p:sp>
    </p:spTree>
    <p:extLst>
      <p:ext uri="{BB962C8B-B14F-4D97-AF65-F5344CB8AC3E}">
        <p14:creationId xmlns:p14="http://schemas.microsoft.com/office/powerpoint/2010/main" val="386365473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The selection process (interviews, tests, background checks, and so forth) should be viewed as an opportunity to learn about an individual’s level of moral development, personal values, ego strength, and locus of control. However, a carefully designed selection process isn’t foolproof and, even under the best circumstances, individuals with questionable standards of right and wrong may be hired.</a:t>
            </a:r>
          </a:p>
          <a:p>
            <a:pPr eaLnBrk="1" hangingPunct="1"/>
            <a:endParaRPr lang="en-US">
              <a:cs typeface="Arial" charset="0"/>
            </a:endParaRPr>
          </a:p>
          <a:p>
            <a:pPr eaLnBrk="1" hangingPunct="1"/>
            <a:r>
              <a:rPr lang="en-US">
                <a:cs typeface="Arial" charset="0"/>
              </a:rPr>
              <a:t>A </a:t>
            </a:r>
            <a:r>
              <a:rPr lang="en-US" b="1">
                <a:cs typeface="Arial" charset="0"/>
              </a:rPr>
              <a:t>code of ethics</a:t>
            </a:r>
            <a:r>
              <a:rPr lang="en-US">
                <a:cs typeface="Arial" charset="0"/>
              </a:rPr>
              <a:t>, a formal statement of an organization’s values and the ethical rules it expects employees to follow, is a popular choice for reducing that ambiguity. Research shows that 97 percent of organizations with more than 10,000 employees have a written code of ethics. Even in smaller organizations, nearly 93 percent have one.</a:t>
            </a:r>
          </a:p>
        </p:txBody>
      </p:sp>
      <p:sp>
        <p:nvSpPr>
          <p:cNvPr id="4" name="Slide Number Placeholder 3"/>
          <p:cNvSpPr>
            <a:spLocks noGrp="1"/>
          </p:cNvSpPr>
          <p:nvPr>
            <p:ph type="sldNum" sz="quarter" idx="5"/>
          </p:nvPr>
        </p:nvSpPr>
        <p:spPr/>
        <p:txBody>
          <a:bodyPr/>
          <a:lstStyle/>
          <a:p>
            <a:pPr>
              <a:defRPr/>
            </a:pPr>
            <a:fld id="{1489F043-37B4-4CB8-9FE4-DDEEA6868560}" type="slidenum">
              <a:rPr lang="en-US" smtClean="0"/>
              <a:pPr>
                <a:defRPr/>
              </a:pPr>
              <a:t>154</a:t>
            </a:fld>
            <a:endParaRPr lang="en-US" dirty="0"/>
          </a:p>
        </p:txBody>
      </p:sp>
    </p:spTree>
    <p:extLst>
      <p:ext uri="{BB962C8B-B14F-4D97-AF65-F5344CB8AC3E}">
        <p14:creationId xmlns:p14="http://schemas.microsoft.com/office/powerpoint/2010/main" val="41144966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A survey of companies’ codes of ethics found their content tended to fall into three categories as shown in Exhibit 5-7.</a:t>
            </a:r>
          </a:p>
        </p:txBody>
      </p:sp>
      <p:sp>
        <p:nvSpPr>
          <p:cNvPr id="4" name="Slide Number Placeholder 3"/>
          <p:cNvSpPr>
            <a:spLocks noGrp="1"/>
          </p:cNvSpPr>
          <p:nvPr>
            <p:ph type="sldNum" sz="quarter" idx="5"/>
          </p:nvPr>
        </p:nvSpPr>
        <p:spPr/>
        <p:txBody>
          <a:bodyPr/>
          <a:lstStyle/>
          <a:p>
            <a:pPr>
              <a:defRPr/>
            </a:pPr>
            <a:fld id="{E5F5C071-E38F-4B48-99CA-3FE55E2975F3}" type="slidenum">
              <a:rPr lang="en-US" smtClean="0"/>
              <a:pPr>
                <a:defRPr/>
              </a:pPr>
              <a:t>155</a:t>
            </a:fld>
            <a:endParaRPr lang="en-US" dirty="0"/>
          </a:p>
        </p:txBody>
      </p:sp>
    </p:spTree>
    <p:extLst>
      <p:ext uri="{BB962C8B-B14F-4D97-AF65-F5344CB8AC3E}">
        <p14:creationId xmlns:p14="http://schemas.microsoft.com/office/powerpoint/2010/main" val="227071736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DA065631-4FF1-4C31-947A-3BC17B1003AC}" type="slidenum">
              <a:rPr lang="en-US" smtClean="0"/>
              <a:pPr>
                <a:defRPr/>
              </a:pPr>
              <a:t>156</a:t>
            </a:fld>
            <a:endParaRPr lang="en-US" dirty="0"/>
          </a:p>
        </p:txBody>
      </p:sp>
    </p:spTree>
    <p:extLst>
      <p:ext uri="{BB962C8B-B14F-4D97-AF65-F5344CB8AC3E}">
        <p14:creationId xmlns:p14="http://schemas.microsoft.com/office/powerpoint/2010/main" val="18210452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Managers should use the five-step process presented in  Exhibit 5-8 to guide employees when faced with ethical dilemmas.</a:t>
            </a:r>
          </a:p>
        </p:txBody>
      </p:sp>
      <p:sp>
        <p:nvSpPr>
          <p:cNvPr id="4" name="Slide Number Placeholder 3"/>
          <p:cNvSpPr>
            <a:spLocks noGrp="1"/>
          </p:cNvSpPr>
          <p:nvPr>
            <p:ph type="sldNum" sz="quarter" idx="5"/>
          </p:nvPr>
        </p:nvSpPr>
        <p:spPr/>
        <p:txBody>
          <a:bodyPr/>
          <a:lstStyle/>
          <a:p>
            <a:pPr>
              <a:defRPr/>
            </a:pPr>
            <a:fld id="{325B2CAA-0B22-4C9C-B9A7-E1E528C3B069}" type="slidenum">
              <a:rPr lang="en-US" smtClean="0"/>
              <a:pPr>
                <a:defRPr/>
              </a:pPr>
              <a:t>157</a:t>
            </a:fld>
            <a:endParaRPr lang="en-US" dirty="0"/>
          </a:p>
        </p:txBody>
      </p:sp>
    </p:spTree>
    <p:extLst>
      <p:ext uri="{BB962C8B-B14F-4D97-AF65-F5344CB8AC3E}">
        <p14:creationId xmlns:p14="http://schemas.microsoft.com/office/powerpoint/2010/main" val="20942878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Doing business ethically requires a commitment from top managers. Why? Because they’re the ones who uphold the shared values and set the cultural tone. They’re role models in terms of both words and actions, though what they </a:t>
            </a:r>
            <a:r>
              <a:rPr lang="en-US" i="1">
                <a:cs typeface="Arial" charset="0"/>
              </a:rPr>
              <a:t>do </a:t>
            </a:r>
            <a:r>
              <a:rPr lang="en-US">
                <a:cs typeface="Arial" charset="0"/>
              </a:rPr>
              <a:t>is far more important than what they </a:t>
            </a:r>
            <a:r>
              <a:rPr lang="en-US" i="1">
                <a:cs typeface="Arial" charset="0"/>
              </a:rPr>
              <a:t>say. </a:t>
            </a:r>
            <a:r>
              <a:rPr lang="en-US">
                <a:cs typeface="Arial" charset="0"/>
              </a:rPr>
              <a:t>Top managers also set the tone by their reward and punishment practices. The choices of whom and what are rewarded with pay increases and promotions send a strong signal to employees.</a:t>
            </a:r>
            <a:endParaRPr lang="en-US" i="1">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E6D0CF9C-6FA7-4B22-85F4-61B2EA03CBE4}" type="slidenum">
              <a:rPr lang="en-US" smtClean="0"/>
              <a:pPr>
                <a:defRPr/>
              </a:pPr>
              <a:t>158</a:t>
            </a:fld>
            <a:endParaRPr lang="en-US" dirty="0"/>
          </a:p>
        </p:txBody>
      </p:sp>
    </p:spTree>
    <p:extLst>
      <p:ext uri="{BB962C8B-B14F-4D97-AF65-F5344CB8AC3E}">
        <p14:creationId xmlns:p14="http://schemas.microsoft.com/office/powerpoint/2010/main" val="396406264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Under the stress of unrealistic goals, otherwise ethical employees may feel they have no choice but to do whatever is necessary to meet those goals. Also, goal achievement is usually a key issue in performance appraisal. If performance appraisals focus only on economic goals, ends will begin to justify means. To encourage ethical behavior, both ends </a:t>
            </a:r>
            <a:r>
              <a:rPr lang="en-US" i="1">
                <a:cs typeface="Arial" charset="0"/>
              </a:rPr>
              <a:t>and </a:t>
            </a:r>
            <a:r>
              <a:rPr lang="en-US">
                <a:cs typeface="Arial" charset="0"/>
              </a:rPr>
              <a:t>means should be evaluated. For example, a manager’s annual review of employees might include a point-by-point evaluation of how their decisions measured up against the company’s code of</a:t>
            </a:r>
          </a:p>
          <a:p>
            <a:pPr eaLnBrk="1" hangingPunct="1"/>
            <a:r>
              <a:rPr lang="en-US">
                <a:cs typeface="Arial" charset="0"/>
              </a:rPr>
              <a:t>ethics as well as how well goals were met.</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77436777-BF1C-448E-AE27-D0AC102CA848}" type="slidenum">
              <a:rPr lang="en-US" smtClean="0"/>
              <a:pPr>
                <a:defRPr/>
              </a:pPr>
              <a:t>159</a:t>
            </a:fld>
            <a:endParaRPr lang="en-US" dirty="0"/>
          </a:p>
        </p:txBody>
      </p:sp>
    </p:spTree>
    <p:extLst>
      <p:ext uri="{BB962C8B-B14F-4D97-AF65-F5344CB8AC3E}">
        <p14:creationId xmlns:p14="http://schemas.microsoft.com/office/powerpoint/2010/main" val="24872666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normAutofit lnSpcReduction="10000"/>
          </a:bodyPr>
          <a:lstStyle/>
          <a:p>
            <a:pPr eaLnBrk="1" hangingPunct="1"/>
            <a:r>
              <a:rPr lang="en-US">
                <a:cs typeface="Arial" charset="0"/>
              </a:rPr>
              <a:t>More organizations are setting up seminars, workshops, and similar ethics training programs to encourage ethical behavior.</a:t>
            </a:r>
          </a:p>
          <a:p>
            <a:pPr eaLnBrk="1" hangingPunct="1"/>
            <a:r>
              <a:rPr lang="en-US">
                <a:cs typeface="Arial" charset="0"/>
              </a:rPr>
              <a:t>Such training programs aren’t without controversy as the primary concern is whether ethics can be taught. Critics stress that the effort is pointless because people establish their individual value systems when they’re young. Proponents note, however, several studies have shown that values can be learned after early childhood. In addition, they cite evidence that shows that teaching ethical problem solving can make an actual difference in ethical behaviors;  that training has increased individuals’ level of moral development; and that, if nothing else, ethics training increases awareness of ethical issues in business.</a:t>
            </a:r>
          </a:p>
          <a:p>
            <a:pPr eaLnBrk="1" hangingPunct="1"/>
            <a:endParaRPr lang="en-US">
              <a:cs typeface="Arial" charset="0"/>
            </a:endParaRPr>
          </a:p>
          <a:p>
            <a:pPr eaLnBrk="1" hangingPunct="1"/>
            <a:r>
              <a:rPr lang="en-US">
                <a:cs typeface="Arial" charset="0"/>
              </a:rPr>
              <a:t>The fear of being caught can be an important deterrent to unethical behavior. Independent social audits, which evaluate decisions and management practices in terms of the organization’s code of ethics, increase that likelihood. Such audits can be regular evaluations or they can occur randomly with no prior announcement.</a:t>
            </a:r>
          </a:p>
          <a:p>
            <a:pPr eaLnBrk="1" hangingPunct="1"/>
            <a:endParaRPr lang="en-US">
              <a:cs typeface="Arial" charset="0"/>
            </a:endParaRPr>
          </a:p>
          <a:p>
            <a:pPr eaLnBrk="1" hangingPunct="1"/>
            <a:r>
              <a:rPr lang="en-US">
                <a:cs typeface="Arial" charset="0"/>
              </a:rPr>
              <a:t>Employees who face ethical dilemmas need protective mechanisms so they can do what’s right without fear of reprimand. An organization might designate ethical counselors for employees facing an ethics dilemma. These advisors also might advocate the ethically “right” .alternatives. Other organizations have appointed ethics officers who design, direct, and modify the organization’s ethics programs as needed</a:t>
            </a:r>
          </a:p>
        </p:txBody>
      </p:sp>
      <p:sp>
        <p:nvSpPr>
          <p:cNvPr id="4" name="Slide Number Placeholder 3"/>
          <p:cNvSpPr>
            <a:spLocks noGrp="1"/>
          </p:cNvSpPr>
          <p:nvPr>
            <p:ph type="sldNum" sz="quarter" idx="5"/>
          </p:nvPr>
        </p:nvSpPr>
        <p:spPr/>
        <p:txBody>
          <a:bodyPr/>
          <a:lstStyle/>
          <a:p>
            <a:pPr>
              <a:defRPr/>
            </a:pPr>
            <a:fld id="{C9C25DEA-CAEB-4B08-8CD9-B1C283A8E121}" type="slidenum">
              <a:rPr lang="en-US" smtClean="0"/>
              <a:pPr>
                <a:defRPr/>
              </a:pPr>
              <a:t>160</a:t>
            </a:fld>
            <a:endParaRPr lang="en-US" dirty="0"/>
          </a:p>
        </p:txBody>
      </p:sp>
    </p:spTree>
    <p:extLst>
      <p:ext uri="{BB962C8B-B14F-4D97-AF65-F5344CB8AC3E}">
        <p14:creationId xmlns:p14="http://schemas.microsoft.com/office/powerpoint/2010/main" val="3161496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normAutofit lnSpcReduction="10000"/>
          </a:bodyPr>
          <a:lstStyle/>
          <a:p>
            <a:pPr eaLnBrk="1" hangingPunct="1"/>
            <a:r>
              <a:rPr lang="en-US">
                <a:cs typeface="Arial" charset="0"/>
              </a:rPr>
              <a:t>What types of skills do managers need? Robert L. Katz proposed that managers need three critical skills in managing: technical, human, and conceptual.  </a:t>
            </a:r>
          </a:p>
          <a:p>
            <a:pPr eaLnBrk="1" hangingPunct="1"/>
            <a:endParaRPr lang="en-US">
              <a:cs typeface="Arial" charset="0"/>
            </a:endParaRPr>
          </a:p>
          <a:p>
            <a:pPr eaLnBrk="1" hangingPunct="1"/>
            <a:r>
              <a:rPr lang="en-US" b="1">
                <a:cs typeface="Arial" charset="0"/>
              </a:rPr>
              <a:t>Technical skills </a:t>
            </a:r>
            <a:r>
              <a:rPr lang="en-US">
                <a:cs typeface="Arial" charset="0"/>
              </a:rPr>
              <a:t>are the job-specific knowledge and techniques needed to proficiently perform work tasks. These skills tend to be more important for first-line managers because</a:t>
            </a:r>
          </a:p>
          <a:p>
            <a:pPr eaLnBrk="1" hangingPunct="1"/>
            <a:r>
              <a:rPr lang="en-US">
                <a:cs typeface="Arial" charset="0"/>
              </a:rPr>
              <a:t>they typically manage employees who use tools and techniques to produce the organization’s products or service the organization’s customers</a:t>
            </a:r>
          </a:p>
          <a:p>
            <a:pPr eaLnBrk="1" hangingPunct="1"/>
            <a:endParaRPr lang="en-US">
              <a:cs typeface="Arial" charset="0"/>
            </a:endParaRPr>
          </a:p>
          <a:p>
            <a:pPr eaLnBrk="1" hangingPunct="1"/>
            <a:r>
              <a:rPr lang="en-US" b="1">
                <a:cs typeface="Arial" charset="0"/>
              </a:rPr>
              <a:t>Human skills</a:t>
            </a:r>
            <a:r>
              <a:rPr lang="en-US">
                <a:cs typeface="Arial" charset="0"/>
              </a:rPr>
              <a:t> involve the ability to work well with other people both individually and in a group. Because all managers deal with people, these skills are equally important to all levels</a:t>
            </a:r>
          </a:p>
          <a:p>
            <a:pPr eaLnBrk="1" hangingPunct="1"/>
            <a:r>
              <a:rPr lang="en-US">
                <a:cs typeface="Arial" charset="0"/>
              </a:rPr>
              <a:t>of management.</a:t>
            </a:r>
          </a:p>
          <a:p>
            <a:pPr eaLnBrk="1" hangingPunct="1"/>
            <a:endParaRPr lang="en-US">
              <a:cs typeface="Arial" charset="0"/>
            </a:endParaRPr>
          </a:p>
          <a:p>
            <a:pPr eaLnBrk="1" hangingPunct="1"/>
            <a:r>
              <a:rPr lang="en-US">
                <a:cs typeface="Arial" charset="0"/>
              </a:rPr>
              <a:t>Finally, </a:t>
            </a:r>
            <a:r>
              <a:rPr lang="en-US" b="1">
                <a:cs typeface="Arial" charset="0"/>
              </a:rPr>
              <a:t>conceptual skills </a:t>
            </a:r>
            <a:r>
              <a:rPr lang="en-US">
                <a:cs typeface="Arial" charset="0"/>
              </a:rPr>
              <a:t>are the skills managers use to think and to conceptualize about abstract and complex situations. Using these skills, managers see the organization</a:t>
            </a:r>
          </a:p>
          <a:p>
            <a:pPr eaLnBrk="1" hangingPunct="1"/>
            <a:r>
              <a:rPr lang="en-US">
                <a:cs typeface="Arial" charset="0"/>
              </a:rPr>
              <a:t>as a whole, understand the relationships among various subunits, and visualize how the organization fits into its broader environment. These skills are most important</a:t>
            </a:r>
          </a:p>
          <a:p>
            <a:pPr eaLnBrk="1" hangingPunct="1"/>
            <a:r>
              <a:rPr lang="en-US">
                <a:cs typeface="Arial" charset="0"/>
              </a:rPr>
              <a:t>to top managers.</a:t>
            </a:r>
          </a:p>
          <a:p>
            <a:pPr eaLnBrk="1" hangingPunct="1"/>
            <a:endParaRPr lang="en-US">
              <a:cs typeface="Arial" charset="0"/>
            </a:endParaRPr>
          </a:p>
          <a:p>
            <a:pPr eaLnBrk="1" hangingPunct="1"/>
            <a:endParaRPr lang="en-US">
              <a:cs typeface="Arial" charset="0"/>
            </a:endParaRP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1CB3C537-E079-4748-95AA-2C1D6E0E1452}" type="slidenum">
              <a:rPr lang="en-US" smtClean="0"/>
              <a:pPr>
                <a:defRPr/>
              </a:pPr>
              <a:t>17</a:t>
            </a:fld>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Even after public outrage over the Enron-era misdeeds, irresponsible and unethical practices by managers in all kinds of organizations haven’t gone away.  One survey reported that among 5,000 employees: 45 percent admitted falling asleep at work; 22 percent said they spread a rumor about a coworker; 18 percent said they snooped after hours; and 2 percent said they took credit for someone else’s work</a:t>
            </a:r>
          </a:p>
          <a:p>
            <a:pPr eaLnBrk="1" hangingPunct="1"/>
            <a:endParaRPr lang="en-US">
              <a:cs typeface="Arial" charset="0"/>
            </a:endParaRPr>
          </a:p>
          <a:p>
            <a:pPr eaLnBrk="1" hangingPunct="1"/>
            <a:r>
              <a:rPr lang="en-US">
                <a:cs typeface="Arial" charset="0"/>
              </a:rPr>
              <a:t>Unfortunately, it’s not just at work that we see such behaviors  Studies conducted by the Center for Academic Integrity showed</a:t>
            </a:r>
          </a:p>
          <a:p>
            <a:pPr eaLnBrk="1" hangingPunct="1"/>
            <a:r>
              <a:rPr lang="en-US">
                <a:cs typeface="Arial" charset="0"/>
              </a:rPr>
              <a:t>that 26 percent of college and university business majors admitted to “serious cheating” on exams and 54 percent admitted to cheating on written assignments. But business students weren’t the worst cheaters—that distinction belonged to journalism majors, of whom 27 percent said they had cheated</a:t>
            </a:r>
          </a:p>
        </p:txBody>
      </p:sp>
      <p:sp>
        <p:nvSpPr>
          <p:cNvPr id="4" name="Slide Number Placeholder 3"/>
          <p:cNvSpPr>
            <a:spLocks noGrp="1"/>
          </p:cNvSpPr>
          <p:nvPr>
            <p:ph type="sldNum" sz="quarter" idx="5"/>
          </p:nvPr>
        </p:nvSpPr>
        <p:spPr/>
        <p:txBody>
          <a:bodyPr/>
          <a:lstStyle/>
          <a:p>
            <a:pPr>
              <a:defRPr/>
            </a:pPr>
            <a:fld id="{3122E7B1-BCA0-4BC5-8F9D-87CDAF36DFD2}" type="slidenum">
              <a:rPr lang="en-US" smtClean="0"/>
              <a:pPr>
                <a:defRPr/>
              </a:pPr>
              <a:t>161</a:t>
            </a:fld>
            <a:endParaRPr lang="en-US" dirty="0"/>
          </a:p>
        </p:txBody>
      </p:sp>
    </p:spTree>
    <p:extLst>
      <p:ext uri="{BB962C8B-B14F-4D97-AF65-F5344CB8AC3E}">
        <p14:creationId xmlns:p14="http://schemas.microsoft.com/office/powerpoint/2010/main" val="11560791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What managers </a:t>
            </a:r>
            <a:r>
              <a:rPr lang="en-US" i="1">
                <a:cs typeface="Arial" charset="0"/>
              </a:rPr>
              <a:t>do </a:t>
            </a:r>
            <a:r>
              <a:rPr lang="en-US">
                <a:cs typeface="Arial" charset="0"/>
              </a:rPr>
              <a:t>has a strong influence on employees’ decisions whether to behave ethically.  When managers cheat, lie, steal, manipulate, take advantage of situations or people, or treat others unfairly, what kind of signal are they sending to employees (or other stakeholders)? Probably not the one they want to send.</a:t>
            </a:r>
          </a:p>
          <a:p>
            <a:pPr eaLnBrk="1" hangingPunct="1"/>
            <a:endParaRPr lang="en-US">
              <a:cs typeface="Arial" charset="0"/>
            </a:endParaRPr>
          </a:p>
          <a:p>
            <a:pPr eaLnBrk="1" hangingPunct="1"/>
            <a:r>
              <a:rPr lang="en-US">
                <a:cs typeface="Arial" charset="0"/>
              </a:rPr>
              <a:t>It’s important for managers to assure employees who raise ethical concerns or issues that they will face no personal or career risks. These individuals, often called </a:t>
            </a:r>
            <a:r>
              <a:rPr lang="en-US" b="1">
                <a:cs typeface="Arial" charset="0"/>
              </a:rPr>
              <a:t>whistleblowers</a:t>
            </a:r>
            <a:r>
              <a:rPr lang="en-US">
                <a:cs typeface="Arial" charset="0"/>
              </a:rPr>
              <a:t>, can be a key part of any company’s ethics program. For example, Sherron Watkins, who was a vice president at Enron, clearly outlined her concerns about the company’s accounting practices in a letter to chairman Ken Lay</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5B342E51-F078-4ECE-8C2A-4FD9016477B7}" type="slidenum">
              <a:rPr lang="en-US" smtClean="0"/>
              <a:pPr>
                <a:defRPr/>
              </a:pPr>
              <a:t>162</a:t>
            </a:fld>
            <a:endParaRPr lang="en-US" dirty="0"/>
          </a:p>
        </p:txBody>
      </p:sp>
    </p:spTree>
    <p:extLst>
      <p:ext uri="{BB962C8B-B14F-4D97-AF65-F5344CB8AC3E}">
        <p14:creationId xmlns:p14="http://schemas.microsoft.com/office/powerpoint/2010/main" val="224108342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83A511C0-4866-4046-BC1D-B0290B6F76D5}" type="slidenum">
              <a:rPr lang="en-US" smtClean="0"/>
              <a:pPr>
                <a:defRPr/>
              </a:pPr>
              <a:t>163</a:t>
            </a:fld>
            <a:endParaRPr lang="en-US" dirty="0"/>
          </a:p>
        </p:txBody>
      </p:sp>
    </p:spTree>
    <p:extLst>
      <p:ext uri="{BB962C8B-B14F-4D97-AF65-F5344CB8AC3E}">
        <p14:creationId xmlns:p14="http://schemas.microsoft.com/office/powerpoint/2010/main" val="414237668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social entrepreneur</a:t>
            </a:r>
            <a:r>
              <a:rPr lang="en-US">
                <a:cs typeface="Arial" charset="0"/>
              </a:rPr>
              <a:t>, an individual or organization who seeks out opportunities to improve society by using practical, innovative, and sustainable approaches. What business entrepreneurs are to the economy, social entrepreneurs are to social change. Social entrepreneurs want to make the world a better place and have a driving passion to make that happen.</a:t>
            </a:r>
          </a:p>
          <a:p>
            <a:pPr eaLnBrk="1" hangingPunct="1"/>
            <a:endParaRPr lang="en-US">
              <a:cs typeface="Arial" charset="0"/>
            </a:endParaRPr>
          </a:p>
          <a:p>
            <a:pPr eaLnBrk="1" hangingPunct="1"/>
            <a:r>
              <a:rPr lang="en-US">
                <a:cs typeface="Arial" charset="0"/>
              </a:rPr>
              <a:t>Corporate philanthropy can be an effective way for companies to address societal problems. For instance, the breast cancer “pink” campaign and the global AIDS Red campaign (started by Bono) are ways that companies support social causes.</a:t>
            </a:r>
          </a:p>
          <a:p>
            <a:pPr eaLnBrk="1" hangingPunct="1"/>
            <a:endParaRPr lang="en-US">
              <a:cs typeface="Arial" charset="0"/>
            </a:endParaRPr>
          </a:p>
          <a:p>
            <a:pPr eaLnBrk="1" hangingPunct="1"/>
            <a:r>
              <a:rPr lang="en-US">
                <a:cs typeface="Arial" charset="0"/>
              </a:rPr>
              <a:t>Employee volunteering is another popular way for businesses to be involved in promoting social change. For instance, Dow Corning sent a small team of employees to rural India helping women “examine stitchery and figure out prices for garments to be sold in local markets. Molson-Coors’ eleven-member executive team spent a full day at their annual team-building retreat building a house in Las Vegas with Habitat for Humanity. PricewaterhouseCoopers employees renovated an abandoned school in Newark, New Jersey. Every Wachovia employee is given six paid days off from work each year to volunteer in his or her community</a:t>
            </a:r>
          </a:p>
        </p:txBody>
      </p:sp>
      <p:sp>
        <p:nvSpPr>
          <p:cNvPr id="4" name="Slide Number Placeholder 3"/>
          <p:cNvSpPr>
            <a:spLocks noGrp="1"/>
          </p:cNvSpPr>
          <p:nvPr>
            <p:ph type="sldNum" sz="quarter" idx="5"/>
          </p:nvPr>
        </p:nvSpPr>
        <p:spPr/>
        <p:txBody>
          <a:bodyPr/>
          <a:lstStyle/>
          <a:p>
            <a:pPr>
              <a:defRPr/>
            </a:pPr>
            <a:fld id="{92A172C8-20D4-4965-B9A6-C266D1DCE660}" type="slidenum">
              <a:rPr lang="en-US" smtClean="0"/>
              <a:pPr>
                <a:defRPr/>
              </a:pPr>
              <a:t>164</a:t>
            </a:fld>
            <a:endParaRPr lang="en-US" dirty="0"/>
          </a:p>
        </p:txBody>
      </p:sp>
    </p:spTree>
    <p:extLst>
      <p:ext uri="{BB962C8B-B14F-4D97-AF65-F5344CB8AC3E}">
        <p14:creationId xmlns:p14="http://schemas.microsoft.com/office/powerpoint/2010/main" val="14031880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Social obligation, which reflects the classical view of social responsibility, is when a firm engages in social actions because of its obligation to meet certain economic and legal responsibilities. </a:t>
            </a:r>
          </a:p>
          <a:p>
            <a:pPr eaLnBrk="1" hangingPunct="1"/>
            <a:endParaRPr lang="en-US">
              <a:cs typeface="Arial" charset="0"/>
            </a:endParaRPr>
          </a:p>
          <a:p>
            <a:pPr eaLnBrk="1" hangingPunct="1"/>
            <a:r>
              <a:rPr lang="en-US">
                <a:cs typeface="Arial" charset="0"/>
              </a:rPr>
              <a:t>Social responsiveness is when a firm engages in social actions in response to some popular social need. Social responsibility is a business’s intention, beyond its economic and legal obligations, to pursue long-term goals that are good for society. Both of these reflect the</a:t>
            </a:r>
          </a:p>
          <a:p>
            <a:pPr eaLnBrk="1" hangingPunct="1"/>
            <a:r>
              <a:rPr lang="en-US">
                <a:cs typeface="Arial" charset="0"/>
              </a:rPr>
              <a:t>socioeconomic view of social responsibility. Determining whether organizations should be socially involved can be done by looking at arguments for and against it. Other ways are to assess the impact of social involvement on a company’s economic performance and evaluate the performance of SRI funds versus non-SRI funds. We can conclude that a company’s social responsibility doesn’t appear to hurt its economic performance</a:t>
            </a:r>
          </a:p>
        </p:txBody>
      </p:sp>
      <p:sp>
        <p:nvSpPr>
          <p:cNvPr id="4" name="Slide Number Placeholder 3"/>
          <p:cNvSpPr>
            <a:spLocks noGrp="1"/>
          </p:cNvSpPr>
          <p:nvPr>
            <p:ph type="sldNum" sz="quarter" idx="5"/>
          </p:nvPr>
        </p:nvSpPr>
        <p:spPr/>
        <p:txBody>
          <a:bodyPr/>
          <a:lstStyle/>
          <a:p>
            <a:pPr>
              <a:defRPr/>
            </a:pPr>
            <a:fld id="{2BAB8043-0113-4515-9756-4F65E5535EB3}" type="slidenum">
              <a:rPr lang="en-US" smtClean="0"/>
              <a:pPr>
                <a:defRPr/>
              </a:pPr>
              <a:t>165</a:t>
            </a:fld>
            <a:endParaRPr lang="en-US" dirty="0"/>
          </a:p>
        </p:txBody>
      </p:sp>
    </p:spTree>
    <p:extLst>
      <p:ext uri="{BB962C8B-B14F-4D97-AF65-F5344CB8AC3E}">
        <p14:creationId xmlns:p14="http://schemas.microsoft.com/office/powerpoint/2010/main" val="50751400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Green management is when managers consider the impact of their organization on the natural environment. Organizations can “go green” in different ways. </a:t>
            </a:r>
          </a:p>
          <a:p>
            <a:pPr eaLnBrk="1" hangingPunct="1"/>
            <a:endParaRPr lang="en-US">
              <a:cs typeface="Arial" charset="0"/>
            </a:endParaRPr>
          </a:p>
          <a:p>
            <a:pPr eaLnBrk="1" hangingPunct="1"/>
            <a:r>
              <a:rPr lang="en-US">
                <a:cs typeface="Arial" charset="0"/>
              </a:rPr>
              <a:t>The light green approach is doing what is required legally, which is social obligation. Using the market approach, organizations respond to the environmental preferences of their customers. </a:t>
            </a:r>
          </a:p>
          <a:p>
            <a:pPr eaLnBrk="1" hangingPunct="1"/>
            <a:endParaRPr lang="en-US">
              <a:cs typeface="Arial" charset="0"/>
            </a:endParaRPr>
          </a:p>
          <a:p>
            <a:pPr eaLnBrk="1" hangingPunct="1"/>
            <a:r>
              <a:rPr lang="en-US">
                <a:cs typeface="Arial" charset="0"/>
              </a:rPr>
              <a:t>Using the stakeholder approach, organizations respond to the environmental demands of multiple stakeholders. Both the market and stakeholder approaches can be viewed as social responsiveness. </a:t>
            </a:r>
          </a:p>
          <a:p>
            <a:pPr eaLnBrk="1" hangingPunct="1"/>
            <a:endParaRPr lang="en-US">
              <a:cs typeface="Arial" charset="0"/>
            </a:endParaRPr>
          </a:p>
          <a:p>
            <a:pPr eaLnBrk="1" hangingPunct="1"/>
            <a:r>
              <a:rPr lang="en-US">
                <a:cs typeface="Arial" charset="0"/>
              </a:rPr>
              <a:t>With an activist or dark green approach, an organization looks for ways to respect and preserve the earth and its natural resources, which can be viewed as social responsibility. </a:t>
            </a:r>
          </a:p>
          <a:p>
            <a:pPr eaLnBrk="1" hangingPunct="1"/>
            <a:endParaRPr lang="en-US">
              <a:cs typeface="Arial" charset="0"/>
            </a:endParaRPr>
          </a:p>
          <a:p>
            <a:pPr eaLnBrk="1" hangingPunct="1"/>
            <a:r>
              <a:rPr lang="en-US">
                <a:cs typeface="Arial" charset="0"/>
              </a:rPr>
              <a:t>Green actions can be evaluated by examining reports that companies compile about their environmental performance, by looking for compliance with global standards for environmental management (ISO 14000), and by using the Global 100 list of the most sustainable corporations in the world.</a:t>
            </a:r>
          </a:p>
        </p:txBody>
      </p:sp>
      <p:sp>
        <p:nvSpPr>
          <p:cNvPr id="4" name="Slide Number Placeholder 3"/>
          <p:cNvSpPr>
            <a:spLocks noGrp="1"/>
          </p:cNvSpPr>
          <p:nvPr>
            <p:ph type="sldNum" sz="quarter" idx="5"/>
          </p:nvPr>
        </p:nvSpPr>
        <p:spPr/>
        <p:txBody>
          <a:bodyPr/>
          <a:lstStyle/>
          <a:p>
            <a:pPr>
              <a:defRPr/>
            </a:pPr>
            <a:fld id="{05840AB3-3997-4848-96F2-687D6510B219}" type="slidenum">
              <a:rPr lang="en-US" smtClean="0"/>
              <a:pPr>
                <a:defRPr/>
              </a:pPr>
              <a:t>166</a:t>
            </a:fld>
            <a:endParaRPr lang="en-US" dirty="0"/>
          </a:p>
        </p:txBody>
      </p:sp>
    </p:spTree>
    <p:extLst>
      <p:ext uri="{BB962C8B-B14F-4D97-AF65-F5344CB8AC3E}">
        <p14:creationId xmlns:p14="http://schemas.microsoft.com/office/powerpoint/2010/main" val="301361854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Ethics refers to the principles, values, and beliefs that define right and wrong decisions and behavior. The factors that affect ethical and unethical behavior include an individual’s level of moral development (preconventional, conventional, or principled), individual characteristics (values and personality variables—ego strength and locus of control), structural variables (structural design, use of goals, performance appraisal systems, and reward allocation procedures), organizational culture (shared values and cultural strength), and issue intensity (greatness of harm, consensus of wrong, probability of harm, immediacy of consequences, proximity to victims, and concentration of effect). Since ethical standards aren’t universal, managers should know what they can and cannot do legally as defined by the Foreign Corrupt Practices Act. It’s also important to recognize any cultural differences and to clarify ethical guidelines for employees working in different global locations. Finally, managers</a:t>
            </a:r>
          </a:p>
          <a:p>
            <a:pPr eaLnBrk="1" hangingPunct="1"/>
            <a:r>
              <a:rPr lang="en-US">
                <a:cs typeface="Arial" charset="0"/>
              </a:rPr>
              <a:t>should know about the principles of the Global Compact and the Anti- Bribery Convention</a:t>
            </a:r>
          </a:p>
        </p:txBody>
      </p:sp>
      <p:sp>
        <p:nvSpPr>
          <p:cNvPr id="4" name="Slide Number Placeholder 3"/>
          <p:cNvSpPr>
            <a:spLocks noGrp="1"/>
          </p:cNvSpPr>
          <p:nvPr>
            <p:ph type="sldNum" sz="quarter" idx="5"/>
          </p:nvPr>
        </p:nvSpPr>
        <p:spPr/>
        <p:txBody>
          <a:bodyPr/>
          <a:lstStyle/>
          <a:p>
            <a:pPr>
              <a:defRPr/>
            </a:pPr>
            <a:fld id="{261A9F0A-76C5-40EE-B6CF-6C56F2EB0F9D}" type="slidenum">
              <a:rPr lang="en-US" smtClean="0"/>
              <a:pPr>
                <a:defRPr/>
              </a:pPr>
              <a:t>167</a:t>
            </a:fld>
            <a:endParaRPr lang="en-US" dirty="0"/>
          </a:p>
        </p:txBody>
      </p:sp>
    </p:spTree>
    <p:extLst>
      <p:ext uri="{BB962C8B-B14F-4D97-AF65-F5344CB8AC3E}">
        <p14:creationId xmlns:p14="http://schemas.microsoft.com/office/powerpoint/2010/main" val="177383854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The behavior of managers is the single most important influence on an individual’s decision to act ethically or unethically. Some specific ways managers can encourage ethical behavior include paying attention to employee selection, having and using a code of ethics, recognizing the important ethical leadership role they play and how what they do is far more important than what they say, making sure that goals and</a:t>
            </a:r>
          </a:p>
          <a:p>
            <a:pPr eaLnBrk="1" hangingPunct="1"/>
            <a:r>
              <a:rPr lang="en-US">
                <a:cs typeface="Arial" charset="0"/>
              </a:rPr>
              <a:t>the performance appraisal process don’t reward goal achievement without taking into account how those goals were achieved, using ethics training and independent social audits, and establishing protective mechanisms.</a:t>
            </a:r>
          </a:p>
        </p:txBody>
      </p:sp>
      <p:sp>
        <p:nvSpPr>
          <p:cNvPr id="4" name="Slide Number Placeholder 3"/>
          <p:cNvSpPr>
            <a:spLocks noGrp="1"/>
          </p:cNvSpPr>
          <p:nvPr>
            <p:ph type="sldNum" sz="quarter" idx="5"/>
          </p:nvPr>
        </p:nvSpPr>
        <p:spPr/>
        <p:txBody>
          <a:bodyPr/>
          <a:lstStyle/>
          <a:p>
            <a:pPr>
              <a:defRPr/>
            </a:pPr>
            <a:fld id="{7C676285-35A7-4B29-ACE4-830FFD7CB608}" type="slidenum">
              <a:rPr lang="en-US" smtClean="0"/>
              <a:pPr>
                <a:defRPr/>
              </a:pPr>
              <a:t>168</a:t>
            </a:fld>
            <a:endParaRPr lang="en-US" dirty="0"/>
          </a:p>
        </p:txBody>
      </p:sp>
    </p:spTree>
    <p:extLst>
      <p:ext uri="{BB962C8B-B14F-4D97-AF65-F5344CB8AC3E}">
        <p14:creationId xmlns:p14="http://schemas.microsoft.com/office/powerpoint/2010/main" val="2089096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lstStyle/>
          <a:p>
            <a:pPr eaLnBrk="1" hangingPunct="1"/>
            <a:r>
              <a:rPr lang="en-US">
                <a:cs typeface="Arial" charset="0"/>
              </a:rPr>
              <a:t>Managers can manage ethical lapses and social irresponsibility by being strong ethical leaders and by protecting employees who raise ethical issues. The example set by managers has a strong influence on whether employees behave ethically. Ethical leaders also are honest, share their values, stress important shared values, and use the reward system appropriately. Managers can protect whistle-blowers (employees who raise</a:t>
            </a:r>
          </a:p>
          <a:p>
            <a:pPr eaLnBrk="1" hangingPunct="1"/>
            <a:r>
              <a:rPr lang="en-US">
                <a:cs typeface="Arial" charset="0"/>
              </a:rPr>
              <a:t>ethical issues or concerns) by encouraging them to come forward, by setting up toll-free ethics hotlines, and by establishing a culture in which employees can complain and be heard without fear of reprisal. Social entrepreneurs play an important role in solving social problems by seeking out opportunities to improve society by using practical, innovative, and sustainable approaches. Social entrepreneurs want to make the world a better place and have a driving passion to make that happen. Businesses can promote positive social change through corporate philanthropy and employee volunteering efforts.</a:t>
            </a:r>
          </a:p>
        </p:txBody>
      </p:sp>
      <p:sp>
        <p:nvSpPr>
          <p:cNvPr id="4" name="Slide Number Placeholder 3"/>
          <p:cNvSpPr>
            <a:spLocks noGrp="1"/>
          </p:cNvSpPr>
          <p:nvPr>
            <p:ph type="sldNum" sz="quarter" idx="5"/>
          </p:nvPr>
        </p:nvSpPr>
        <p:spPr/>
        <p:txBody>
          <a:bodyPr/>
          <a:lstStyle/>
          <a:p>
            <a:pPr>
              <a:defRPr/>
            </a:pPr>
            <a:fld id="{05D9D2B6-4246-4EB8-8459-B9DA748708BD}" type="slidenum">
              <a:rPr lang="en-US" smtClean="0"/>
              <a:pPr>
                <a:defRPr/>
              </a:pPr>
              <a:t>169</a:t>
            </a:fld>
            <a:endParaRPr lang="en-US" dirty="0"/>
          </a:p>
        </p:txBody>
      </p:sp>
    </p:spTree>
    <p:extLst>
      <p:ext uri="{BB962C8B-B14F-4D97-AF65-F5344CB8AC3E}">
        <p14:creationId xmlns:p14="http://schemas.microsoft.com/office/powerpoint/2010/main" val="236726623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Managers at all levels and in all areas of organizations make </a:t>
            </a:r>
            <a:r>
              <a:rPr lang="en-US" b="1">
                <a:cs typeface="Arial" charset="0"/>
              </a:rPr>
              <a:t>decisions</a:t>
            </a:r>
            <a:r>
              <a:rPr lang="en-US">
                <a:cs typeface="Arial" charset="0"/>
              </a:rPr>
              <a:t>. That is, they make choices. Although decision making is typically described as choosing among alternatives, this view is too simplistic. Why? Because decision making is (and should be) a process,</a:t>
            </a:r>
          </a:p>
          <a:p>
            <a:pPr eaLnBrk="1" hangingPunct="1"/>
            <a:r>
              <a:rPr lang="en-US">
                <a:cs typeface="Arial" charset="0"/>
              </a:rPr>
              <a:t>not just a simple act of choosing among alternatives.</a:t>
            </a:r>
          </a:p>
        </p:txBody>
      </p:sp>
      <p:sp>
        <p:nvSpPr>
          <p:cNvPr id="4" name="Slide Number Placeholder 3"/>
          <p:cNvSpPr>
            <a:spLocks noGrp="1"/>
          </p:cNvSpPr>
          <p:nvPr>
            <p:ph type="sldNum" sz="quarter" idx="5"/>
          </p:nvPr>
        </p:nvSpPr>
        <p:spPr/>
        <p:txBody>
          <a:bodyPr/>
          <a:lstStyle/>
          <a:p>
            <a:pPr>
              <a:defRPr/>
            </a:pPr>
            <a:fld id="{1EE8863B-5E34-4B92-89C2-EB83028219EC}" type="slidenum">
              <a:rPr lang="en-US" smtClean="0"/>
              <a:pPr>
                <a:defRPr/>
              </a:pPr>
              <a:t>172</a:t>
            </a:fld>
            <a:endParaRPr lang="en-US" dirty="0"/>
          </a:p>
        </p:txBody>
      </p:sp>
    </p:spTree>
    <p:extLst>
      <p:ext uri="{BB962C8B-B14F-4D97-AF65-F5344CB8AC3E}">
        <p14:creationId xmlns:p14="http://schemas.microsoft.com/office/powerpoint/2010/main" val="1663676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6EC479B5-6783-4BE0-96ED-A0271CA1F461}" type="slidenum">
              <a:rPr lang="en-US" smtClean="0"/>
              <a:pPr>
                <a:defRPr/>
              </a:pPr>
              <a:t>18</a:t>
            </a:fld>
            <a:endParaRPr 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4DC54452-D59A-41DD-8D18-C3C0A0E08EDE}" type="slidenum">
              <a:rPr lang="en-US" smtClean="0"/>
              <a:pPr>
                <a:defRPr/>
              </a:pPr>
              <a:t>173</a:t>
            </a:fld>
            <a:endParaRPr lang="en-US" dirty="0"/>
          </a:p>
        </p:txBody>
      </p:sp>
    </p:spTree>
    <p:extLst>
      <p:ext uri="{BB962C8B-B14F-4D97-AF65-F5344CB8AC3E}">
        <p14:creationId xmlns:p14="http://schemas.microsoft.com/office/powerpoint/2010/main" val="225368013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Every decision starts with a </a:t>
            </a:r>
            <a:r>
              <a:rPr lang="en-US" b="1">
                <a:cs typeface="Arial" charset="0"/>
              </a:rPr>
              <a:t>problem</a:t>
            </a:r>
            <a:r>
              <a:rPr lang="en-US">
                <a:cs typeface="Arial" charset="0"/>
              </a:rPr>
              <a:t>, a discrepancy between an existing and a desired condition. For our example,  Amanda is a sales manager whose reps need new laptops because their old ones are outdated and inadequate for doing their job. To make it simple, assume it’s not economical to add memory to the old computers and it’s the company’s policy to purchase, not lease. Now we have a problem—a disparity between the sales reps’ current computers (existing condition) and their need to have more efficient ones (desired condition). Amanda has a decision to make.</a:t>
            </a:r>
          </a:p>
        </p:txBody>
      </p:sp>
      <p:sp>
        <p:nvSpPr>
          <p:cNvPr id="4" name="Slide Number Placeholder 3"/>
          <p:cNvSpPr>
            <a:spLocks noGrp="1"/>
          </p:cNvSpPr>
          <p:nvPr>
            <p:ph type="sldNum" sz="quarter" idx="5"/>
          </p:nvPr>
        </p:nvSpPr>
        <p:spPr/>
        <p:txBody>
          <a:bodyPr/>
          <a:lstStyle/>
          <a:p>
            <a:pPr>
              <a:defRPr/>
            </a:pPr>
            <a:fld id="{BCD5D92C-E48F-46AF-BCA9-1D8633FB79AD}" type="slidenum">
              <a:rPr lang="en-US" smtClean="0"/>
              <a:pPr>
                <a:defRPr/>
              </a:pPr>
              <a:t>174</a:t>
            </a:fld>
            <a:endParaRPr lang="en-US" dirty="0"/>
          </a:p>
        </p:txBody>
      </p:sp>
    </p:spTree>
    <p:extLst>
      <p:ext uri="{BB962C8B-B14F-4D97-AF65-F5344CB8AC3E}">
        <p14:creationId xmlns:p14="http://schemas.microsoft.com/office/powerpoint/2010/main" val="34519716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Once a manager has identified a problem, he or she must identify the </a:t>
            </a:r>
            <a:r>
              <a:rPr lang="en-US" b="1">
                <a:cs typeface="Arial" charset="0"/>
              </a:rPr>
              <a:t>decision criteria </a:t>
            </a:r>
            <a:r>
              <a:rPr lang="en-US">
                <a:cs typeface="Arial" charset="0"/>
              </a:rPr>
              <a:t>important or relevant to resolving</a:t>
            </a:r>
          </a:p>
          <a:p>
            <a:pPr eaLnBrk="1" hangingPunct="1"/>
            <a:r>
              <a:rPr lang="en-US">
                <a:cs typeface="Arial" charset="0"/>
              </a:rPr>
              <a:t>the problem. Every decision maker has criteria guiding his or her decisions even if they’re not explicitly stated. In our example,</a:t>
            </a:r>
          </a:p>
          <a:p>
            <a:pPr eaLnBrk="1" hangingPunct="1"/>
            <a:r>
              <a:rPr lang="en-US">
                <a:cs typeface="Arial" charset="0"/>
              </a:rPr>
              <a:t>Amanda decides after careful consideration that memory and storage capabilities, display quality, battery life, warranty, and carrying weight are the relevant criteria in her decision.</a:t>
            </a:r>
          </a:p>
        </p:txBody>
      </p:sp>
      <p:sp>
        <p:nvSpPr>
          <p:cNvPr id="4" name="Slide Number Placeholder 3"/>
          <p:cNvSpPr>
            <a:spLocks noGrp="1"/>
          </p:cNvSpPr>
          <p:nvPr>
            <p:ph type="sldNum" sz="quarter" idx="5"/>
          </p:nvPr>
        </p:nvSpPr>
        <p:spPr/>
        <p:txBody>
          <a:bodyPr/>
          <a:lstStyle/>
          <a:p>
            <a:pPr>
              <a:defRPr/>
            </a:pPr>
            <a:fld id="{C4BCF698-D28E-4F9D-84C7-C6A8ACBC5182}" type="slidenum">
              <a:rPr lang="en-US" smtClean="0"/>
              <a:pPr>
                <a:defRPr/>
              </a:pPr>
              <a:t>175</a:t>
            </a:fld>
            <a:endParaRPr lang="en-US" dirty="0"/>
          </a:p>
        </p:txBody>
      </p:sp>
    </p:spTree>
    <p:extLst>
      <p:ext uri="{BB962C8B-B14F-4D97-AF65-F5344CB8AC3E}">
        <p14:creationId xmlns:p14="http://schemas.microsoft.com/office/powerpoint/2010/main" val="407609301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If the relevant criteria aren’t equally important, the decision maker must weight the items in order to give them the correct</a:t>
            </a:r>
          </a:p>
          <a:p>
            <a:pPr eaLnBrk="1" hangingPunct="1"/>
            <a:r>
              <a:rPr lang="en-US">
                <a:cs typeface="Arial" charset="0"/>
              </a:rPr>
              <a:t>priority in the decision. How? A simple way is to give the most important criterion a weight of 10 and then assign weights to the rest using that standard. Of course, you could use any number as the highest weight. The weighted criteria for our example are shown in Exhibit 6-2.</a:t>
            </a:r>
          </a:p>
        </p:txBody>
      </p:sp>
      <p:sp>
        <p:nvSpPr>
          <p:cNvPr id="4" name="Slide Number Placeholder 3"/>
          <p:cNvSpPr>
            <a:spLocks noGrp="1"/>
          </p:cNvSpPr>
          <p:nvPr>
            <p:ph type="sldNum" sz="quarter" idx="5"/>
          </p:nvPr>
        </p:nvSpPr>
        <p:spPr/>
        <p:txBody>
          <a:bodyPr/>
          <a:lstStyle/>
          <a:p>
            <a:pPr>
              <a:defRPr/>
            </a:pPr>
            <a:fld id="{6F787810-D93A-4C41-B549-C14789E05CDF}" type="slidenum">
              <a:rPr lang="en-US" smtClean="0"/>
              <a:pPr>
                <a:defRPr/>
              </a:pPr>
              <a:t>176</a:t>
            </a:fld>
            <a:endParaRPr lang="en-US" dirty="0"/>
          </a:p>
        </p:txBody>
      </p:sp>
    </p:spTree>
    <p:extLst>
      <p:ext uri="{BB962C8B-B14F-4D97-AF65-F5344CB8AC3E}">
        <p14:creationId xmlns:p14="http://schemas.microsoft.com/office/powerpoint/2010/main" val="77760666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D715CEAE-B6E0-4F42-8DA4-8F12A2956FE9}" type="slidenum">
              <a:rPr lang="en-US" smtClean="0"/>
              <a:pPr>
                <a:defRPr/>
              </a:pPr>
              <a:t>177</a:t>
            </a:fld>
            <a:endParaRPr lang="en-US" dirty="0"/>
          </a:p>
        </p:txBody>
      </p:sp>
    </p:spTree>
    <p:extLst>
      <p:ext uri="{BB962C8B-B14F-4D97-AF65-F5344CB8AC3E}">
        <p14:creationId xmlns:p14="http://schemas.microsoft.com/office/powerpoint/2010/main" val="273461383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The fourth step in the decision-making process requires the decision maker to list viable alternatives that could resolve the problem. In this step, a decision maker needs to be creative, and the alternatives are only listed—not evaluated—just yet. Our sales manager, Amanda, identifies eight laptops as possible choices. (See Exhibit 6-3.)</a:t>
            </a:r>
          </a:p>
        </p:txBody>
      </p:sp>
      <p:sp>
        <p:nvSpPr>
          <p:cNvPr id="4" name="Slide Number Placeholder 3"/>
          <p:cNvSpPr>
            <a:spLocks noGrp="1"/>
          </p:cNvSpPr>
          <p:nvPr>
            <p:ph type="sldNum" sz="quarter" idx="5"/>
          </p:nvPr>
        </p:nvSpPr>
        <p:spPr/>
        <p:txBody>
          <a:bodyPr/>
          <a:lstStyle/>
          <a:p>
            <a:pPr>
              <a:defRPr/>
            </a:pPr>
            <a:fld id="{03976251-BBE2-4DB6-ADA8-CABDAB8580E0}" type="slidenum">
              <a:rPr lang="en-US" smtClean="0"/>
              <a:pPr>
                <a:defRPr/>
              </a:pPr>
              <a:t>178</a:t>
            </a:fld>
            <a:endParaRPr lang="en-US" dirty="0"/>
          </a:p>
        </p:txBody>
      </p:sp>
    </p:spTree>
    <p:extLst>
      <p:ext uri="{BB962C8B-B14F-4D97-AF65-F5344CB8AC3E}">
        <p14:creationId xmlns:p14="http://schemas.microsoft.com/office/powerpoint/2010/main" val="49003294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7DAF2B1D-EA2E-4E13-AB5E-A24B22EEF33E}" type="slidenum">
              <a:rPr lang="en-US" smtClean="0"/>
              <a:pPr>
                <a:defRPr/>
              </a:pPr>
              <a:t>179</a:t>
            </a:fld>
            <a:endParaRPr lang="en-US" dirty="0"/>
          </a:p>
        </p:txBody>
      </p:sp>
    </p:spTree>
    <p:extLst>
      <p:ext uri="{BB962C8B-B14F-4D97-AF65-F5344CB8AC3E}">
        <p14:creationId xmlns:p14="http://schemas.microsoft.com/office/powerpoint/2010/main" val="369860645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Once alternatives have been identified, a decision maker must evaluate each one. How? By using the criteria established in Step 2. Exhibit 6-3 shows the assessed values that Amanda gave each alternative after doing some research on them. Keep in mind that these data represent an assessment of the eight alternatives using the decision criteria, but </a:t>
            </a:r>
            <a:r>
              <a:rPr lang="en-US" i="1">
                <a:cs typeface="Arial" charset="0"/>
              </a:rPr>
              <a:t>not </a:t>
            </a:r>
            <a:r>
              <a:rPr lang="en-US">
                <a:cs typeface="Arial" charset="0"/>
              </a:rPr>
              <a:t>the weighting. When you multiply each alternative by the assigned</a:t>
            </a:r>
          </a:p>
          <a:p>
            <a:pPr eaLnBrk="1" hangingPunct="1"/>
            <a:r>
              <a:rPr lang="en-US">
                <a:cs typeface="Arial" charset="0"/>
              </a:rPr>
              <a:t>weight, you get the weighted alternatives as shown in Exhibit 6-4. The total score for each alternative, then, is the sum of its weighted criteria. </a:t>
            </a:r>
          </a:p>
          <a:p>
            <a:pPr eaLnBrk="1" hangingPunct="1"/>
            <a:endParaRPr lang="en-US">
              <a:cs typeface="Arial" charset="0"/>
            </a:endParaRPr>
          </a:p>
          <a:p>
            <a:pPr eaLnBrk="1" hangingPunct="1"/>
            <a:r>
              <a:rPr lang="en-US">
                <a:cs typeface="Arial" charset="0"/>
              </a:rPr>
              <a:t>Sometimes a decision maker might be able to skip this step. If one alternative scores highest on every criterion, you wouldn’t need to consider the weights because that alternative would already be the top choice. Or if the weights were all equal, you could evaluate an alternative merely by summing up the assessed values for each one. (Look again at Exhibit 6-3.) For example, the score for the HP ProBook would be 36, and the score for the Sony NW would be 35.</a:t>
            </a:r>
          </a:p>
        </p:txBody>
      </p:sp>
      <p:sp>
        <p:nvSpPr>
          <p:cNvPr id="4" name="Slide Number Placeholder 3"/>
          <p:cNvSpPr>
            <a:spLocks noGrp="1"/>
          </p:cNvSpPr>
          <p:nvPr>
            <p:ph type="sldNum" sz="quarter" idx="5"/>
          </p:nvPr>
        </p:nvSpPr>
        <p:spPr/>
        <p:txBody>
          <a:bodyPr/>
          <a:lstStyle/>
          <a:p>
            <a:pPr>
              <a:defRPr/>
            </a:pPr>
            <a:fld id="{0570DFF6-C4F9-4F85-90BA-3763534C1F76}" type="slidenum">
              <a:rPr lang="en-US" smtClean="0"/>
              <a:pPr>
                <a:defRPr/>
              </a:pPr>
              <a:t>180</a:t>
            </a:fld>
            <a:endParaRPr lang="en-US" dirty="0"/>
          </a:p>
        </p:txBody>
      </p:sp>
    </p:spTree>
    <p:extLst>
      <p:ext uri="{BB962C8B-B14F-4D97-AF65-F5344CB8AC3E}">
        <p14:creationId xmlns:p14="http://schemas.microsoft.com/office/powerpoint/2010/main" val="291766949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The sixth step in the decision-making process is choosing the best alternative or the one that generated the highest total in Step 5. In our example (Exhibit 6-4), Amanda would choose the Dell Inspiron because it scored higher than all other alternatives (249 total).</a:t>
            </a:r>
          </a:p>
        </p:txBody>
      </p:sp>
      <p:sp>
        <p:nvSpPr>
          <p:cNvPr id="4" name="Slide Number Placeholder 3"/>
          <p:cNvSpPr>
            <a:spLocks noGrp="1"/>
          </p:cNvSpPr>
          <p:nvPr>
            <p:ph type="sldNum" sz="quarter" idx="5"/>
          </p:nvPr>
        </p:nvSpPr>
        <p:spPr/>
        <p:txBody>
          <a:bodyPr/>
          <a:lstStyle/>
          <a:p>
            <a:pPr>
              <a:defRPr/>
            </a:pPr>
            <a:fld id="{93928C61-BFCC-4E94-86C2-6686BFD59553}" type="slidenum">
              <a:rPr lang="en-US" smtClean="0"/>
              <a:pPr>
                <a:defRPr/>
              </a:pPr>
              <a:t>181</a:t>
            </a:fld>
            <a:endParaRPr lang="en-US" dirty="0"/>
          </a:p>
        </p:txBody>
      </p:sp>
    </p:spTree>
    <p:extLst>
      <p:ext uri="{BB962C8B-B14F-4D97-AF65-F5344CB8AC3E}">
        <p14:creationId xmlns:p14="http://schemas.microsoft.com/office/powerpoint/2010/main" val="7877088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27FCB53E-59FB-403D-8438-BD1EBACBD0F5}" type="slidenum">
              <a:rPr lang="en-US" smtClean="0"/>
              <a:pPr>
                <a:defRPr/>
              </a:pPr>
              <a:t>182</a:t>
            </a:fld>
            <a:endParaRPr lang="en-US" dirty="0"/>
          </a:p>
        </p:txBody>
      </p:sp>
    </p:spTree>
    <p:extLst>
      <p:ext uri="{BB962C8B-B14F-4D97-AF65-F5344CB8AC3E}">
        <p14:creationId xmlns:p14="http://schemas.microsoft.com/office/powerpoint/2010/main" val="271821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Other important managerial skills that have been identified are listed in Exhibit 1-7. In today’s demanding and dynamic workplace, employees who want to be valuable assets</a:t>
            </a:r>
          </a:p>
          <a:p>
            <a:pPr eaLnBrk="1" hangingPunct="1"/>
            <a:r>
              <a:rPr lang="en-US">
                <a:cs typeface="Arial" charset="0"/>
              </a:rPr>
              <a:t>must constantly upgrade their skills, and developing management skills can be particularly beneficial in today’s workplace. </a:t>
            </a:r>
          </a:p>
        </p:txBody>
      </p:sp>
      <p:sp>
        <p:nvSpPr>
          <p:cNvPr id="4" name="Slide Number Placeholder 3"/>
          <p:cNvSpPr>
            <a:spLocks noGrp="1"/>
          </p:cNvSpPr>
          <p:nvPr>
            <p:ph type="sldNum" sz="quarter" idx="5"/>
          </p:nvPr>
        </p:nvSpPr>
        <p:spPr/>
        <p:txBody>
          <a:bodyPr/>
          <a:lstStyle/>
          <a:p>
            <a:pPr>
              <a:defRPr/>
            </a:pPr>
            <a:fld id="{F42E6FA1-FEA4-45F8-A861-65DB81522550}" type="slidenum">
              <a:rPr lang="en-US" smtClean="0"/>
              <a:pPr>
                <a:defRPr/>
              </a:pPr>
              <a:t>19</a:t>
            </a:fld>
            <a:endParaRPr 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In Step 7 in the decision-making process, you put the decision into action by conveying it to those affected and getting their commitment to it. We know that if the people who must implement a decision participate in the process, they’re more likely to support it than if you just tell them what to do. Another thing managers may need to do during implementation is reassess the environment for any changes, especially if it’s a long-term decision. Are the criteria, alternatives, and choice still the best ones, or has the environment changed in such a way that we need to reevaluate?</a:t>
            </a:r>
          </a:p>
        </p:txBody>
      </p:sp>
      <p:sp>
        <p:nvSpPr>
          <p:cNvPr id="4" name="Slide Number Placeholder 3"/>
          <p:cNvSpPr>
            <a:spLocks noGrp="1"/>
          </p:cNvSpPr>
          <p:nvPr>
            <p:ph type="sldNum" sz="quarter" idx="5"/>
          </p:nvPr>
        </p:nvSpPr>
        <p:spPr/>
        <p:txBody>
          <a:bodyPr/>
          <a:lstStyle/>
          <a:p>
            <a:pPr>
              <a:defRPr/>
            </a:pPr>
            <a:fld id="{12D6B583-23E4-4A2E-A476-ED0C10EA26B6}" type="slidenum">
              <a:rPr lang="en-US" smtClean="0"/>
              <a:pPr>
                <a:defRPr/>
              </a:pPr>
              <a:t>183</a:t>
            </a:fld>
            <a:endParaRPr lang="en-US" dirty="0"/>
          </a:p>
        </p:txBody>
      </p:sp>
    </p:spTree>
    <p:extLst>
      <p:ext uri="{BB962C8B-B14F-4D97-AF65-F5344CB8AC3E}">
        <p14:creationId xmlns:p14="http://schemas.microsoft.com/office/powerpoint/2010/main" val="189336474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The last step in the decision-making process involves evaluating the outcome or result of the decision to see whether the problem was resolved. If the evaluation shows that the problem still exists, then the manager needs to assess what went wrong. Was the problem incorrectly defined? Were errors made when evaluating alternatives? Was the right alternative selected but poorly implemented? The answers might lead you to redo an earlier step or might even require starting the whole process over.</a:t>
            </a:r>
          </a:p>
        </p:txBody>
      </p:sp>
      <p:sp>
        <p:nvSpPr>
          <p:cNvPr id="4" name="Slide Number Placeholder 3"/>
          <p:cNvSpPr>
            <a:spLocks noGrp="1"/>
          </p:cNvSpPr>
          <p:nvPr>
            <p:ph type="sldNum" sz="quarter" idx="5"/>
          </p:nvPr>
        </p:nvSpPr>
        <p:spPr/>
        <p:txBody>
          <a:bodyPr/>
          <a:lstStyle/>
          <a:p>
            <a:pPr>
              <a:defRPr/>
            </a:pPr>
            <a:fld id="{6CD05E8F-7BF6-473C-B1B1-7D6127DED5BB}" type="slidenum">
              <a:rPr lang="en-US" smtClean="0"/>
              <a:pPr>
                <a:defRPr/>
              </a:pPr>
              <a:t>184</a:t>
            </a:fld>
            <a:endParaRPr lang="en-US" dirty="0"/>
          </a:p>
        </p:txBody>
      </p:sp>
    </p:spTree>
    <p:extLst>
      <p:ext uri="{BB962C8B-B14F-4D97-AF65-F5344CB8AC3E}">
        <p14:creationId xmlns:p14="http://schemas.microsoft.com/office/powerpoint/2010/main" val="25179238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Although everyone in an organization makes decisions, decision making is particularly important to managers. As Exhibit 6-5 shows, it’s part of all four managerial functions. In fact, that’s why we say that decision making is the essence of management.  And that’s why managers—when they plan, organize, lead, and control—are called </a:t>
            </a:r>
            <a:r>
              <a:rPr lang="en-US" i="1">
                <a:cs typeface="Arial" charset="0"/>
              </a:rPr>
              <a:t>decision makers</a:t>
            </a:r>
            <a:r>
              <a:rPr lang="en-US">
                <a:cs typeface="Arial" charset="0"/>
              </a:rPr>
              <a:t>.</a:t>
            </a:r>
          </a:p>
        </p:txBody>
      </p:sp>
      <p:sp>
        <p:nvSpPr>
          <p:cNvPr id="4" name="Slide Number Placeholder 3"/>
          <p:cNvSpPr>
            <a:spLocks noGrp="1"/>
          </p:cNvSpPr>
          <p:nvPr>
            <p:ph type="sldNum" sz="quarter" idx="5"/>
          </p:nvPr>
        </p:nvSpPr>
        <p:spPr/>
        <p:txBody>
          <a:bodyPr/>
          <a:lstStyle/>
          <a:p>
            <a:pPr>
              <a:defRPr/>
            </a:pPr>
            <a:fld id="{E6DAF048-2FFD-4956-AB79-CCDA317AE39A}" type="slidenum">
              <a:rPr lang="en-US" smtClean="0"/>
              <a:pPr>
                <a:defRPr/>
              </a:pPr>
              <a:t>185</a:t>
            </a:fld>
            <a:endParaRPr lang="en-US" dirty="0"/>
          </a:p>
        </p:txBody>
      </p:sp>
    </p:spTree>
    <p:extLst>
      <p:ext uri="{BB962C8B-B14F-4D97-AF65-F5344CB8AC3E}">
        <p14:creationId xmlns:p14="http://schemas.microsoft.com/office/powerpoint/2010/main" val="32724907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D1D2E279-7B24-4296-890A-32D4C9167E9E}" type="slidenum">
              <a:rPr lang="en-US" smtClean="0"/>
              <a:pPr>
                <a:defRPr/>
              </a:pPr>
              <a:t>186</a:t>
            </a:fld>
            <a:endParaRPr lang="en-US" dirty="0"/>
          </a:p>
        </p:txBody>
      </p:sp>
    </p:spTree>
    <p:extLst>
      <p:ext uri="{BB962C8B-B14F-4D97-AF65-F5344CB8AC3E}">
        <p14:creationId xmlns:p14="http://schemas.microsoft.com/office/powerpoint/2010/main" val="89813722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We assume that managers will use </a:t>
            </a:r>
            <a:r>
              <a:rPr lang="en-US" b="1">
                <a:cs typeface="Arial" charset="0"/>
              </a:rPr>
              <a:t>rational decision making</a:t>
            </a:r>
            <a:r>
              <a:rPr lang="en-US">
                <a:cs typeface="Arial" charset="0"/>
              </a:rPr>
              <a:t>; that is, they’ll make logical and consistent choices to maximize value.  After all, managers have all sorts of tools and techniques to help them be rational decision makers.  Managers aren’t always rational. What does it mean to be a “rational” decision maker? A rational decision maker would be fully objective and logical. The problem faced would be clear and unambiguous, and the decision maker would have a clear and specific goal and know all possible alternatives and consequences. Finally, making decisions rationally would consistently lead to selecting the alternative that maximizes the likelihood of achieving that goal.</a:t>
            </a:r>
          </a:p>
        </p:txBody>
      </p:sp>
      <p:sp>
        <p:nvSpPr>
          <p:cNvPr id="4" name="Slide Number Placeholder 3"/>
          <p:cNvSpPr>
            <a:spLocks noGrp="1"/>
          </p:cNvSpPr>
          <p:nvPr>
            <p:ph type="sldNum" sz="quarter" idx="5"/>
          </p:nvPr>
        </p:nvSpPr>
        <p:spPr/>
        <p:txBody>
          <a:bodyPr/>
          <a:lstStyle/>
          <a:p>
            <a:pPr>
              <a:defRPr/>
            </a:pPr>
            <a:fld id="{81975E83-5CC4-4B3A-B370-29BB979E0191}" type="slidenum">
              <a:rPr lang="en-US" smtClean="0"/>
              <a:pPr>
                <a:defRPr/>
              </a:pPr>
              <a:t>187</a:t>
            </a:fld>
            <a:endParaRPr lang="en-US" dirty="0"/>
          </a:p>
        </p:txBody>
      </p:sp>
    </p:spTree>
    <p:extLst>
      <p:ext uri="{BB962C8B-B14F-4D97-AF65-F5344CB8AC3E}">
        <p14:creationId xmlns:p14="http://schemas.microsoft.com/office/powerpoint/2010/main" val="390406018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A more realistic approach to describing how managers make decisions is the concept of </a:t>
            </a:r>
            <a:r>
              <a:rPr lang="en-US" b="1">
                <a:cs typeface="Arial" charset="0"/>
              </a:rPr>
              <a:t>bounded rationality</a:t>
            </a:r>
            <a:r>
              <a:rPr lang="en-US">
                <a:cs typeface="Arial" charset="0"/>
              </a:rPr>
              <a:t>, which says that managers make decisions rationally, but are limited (bounded) by their ability to process information. Because they can’t possibly analyze all  information on all alternatives, managers </a:t>
            </a:r>
            <a:r>
              <a:rPr lang="en-US" b="1">
                <a:cs typeface="Arial" charset="0"/>
              </a:rPr>
              <a:t>satisfice</a:t>
            </a:r>
            <a:r>
              <a:rPr lang="en-US">
                <a:cs typeface="Arial" charset="0"/>
              </a:rPr>
              <a:t>, rather than maximize. That is, they accept solutions that are “good enough.” They’re being rational within the limits (bounds) of their ability to process information.</a:t>
            </a:r>
          </a:p>
          <a:p>
            <a:pPr eaLnBrk="1" hangingPunct="1"/>
            <a:endParaRPr lang="en-US">
              <a:cs typeface="Arial" charset="0"/>
            </a:endParaRPr>
          </a:p>
          <a:p>
            <a:pPr eaLnBrk="1" hangingPunct="1"/>
            <a:r>
              <a:rPr lang="en-US">
                <a:cs typeface="Arial" charset="0"/>
              </a:rPr>
              <a:t>However, keep in mind that their decision making is also likely influenced by the organization’s culture, internal politics, power considerations, and by a phenomenon called </a:t>
            </a:r>
            <a:r>
              <a:rPr lang="en-US" b="1">
                <a:cs typeface="Arial" charset="0"/>
              </a:rPr>
              <a:t>escalation of commitment</a:t>
            </a:r>
            <a:r>
              <a:rPr lang="en-US">
                <a:cs typeface="Arial" charset="0"/>
              </a:rPr>
              <a:t>, an increased commitment to a previous decision despite evidence that it may  have been wrong.</a:t>
            </a:r>
          </a:p>
        </p:txBody>
      </p:sp>
      <p:sp>
        <p:nvSpPr>
          <p:cNvPr id="4" name="Slide Number Placeholder 3"/>
          <p:cNvSpPr>
            <a:spLocks noGrp="1"/>
          </p:cNvSpPr>
          <p:nvPr>
            <p:ph type="sldNum" sz="quarter" idx="5"/>
          </p:nvPr>
        </p:nvSpPr>
        <p:spPr/>
        <p:txBody>
          <a:bodyPr/>
          <a:lstStyle/>
          <a:p>
            <a:pPr>
              <a:defRPr/>
            </a:pPr>
            <a:fld id="{7268F20D-FCAB-4599-AC7A-104F8108DA97}" type="slidenum">
              <a:rPr lang="en-US" smtClean="0"/>
              <a:pPr>
                <a:defRPr/>
              </a:pPr>
              <a:t>188</a:t>
            </a:fld>
            <a:endParaRPr lang="en-US" dirty="0"/>
          </a:p>
        </p:txBody>
      </p:sp>
    </p:spTree>
    <p:extLst>
      <p:ext uri="{BB962C8B-B14F-4D97-AF65-F5344CB8AC3E}">
        <p14:creationId xmlns:p14="http://schemas.microsoft.com/office/powerpoint/2010/main" val="21528181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What is </a:t>
            </a:r>
            <a:r>
              <a:rPr lang="en-US" b="1">
                <a:cs typeface="Arial" charset="0"/>
              </a:rPr>
              <a:t>intuitive decision making</a:t>
            </a:r>
            <a:r>
              <a:rPr lang="en-US">
                <a:cs typeface="Arial" charset="0"/>
              </a:rPr>
              <a:t>? It’s making decisions on the basis of experience, feelings, and accumulated judgment. Researchers studying managers’ use of intuitive decision making have identified five different aspects of intuition, which are described in Exhibit 6-6.</a:t>
            </a:r>
          </a:p>
        </p:txBody>
      </p:sp>
      <p:sp>
        <p:nvSpPr>
          <p:cNvPr id="4" name="Slide Number Placeholder 3"/>
          <p:cNvSpPr>
            <a:spLocks noGrp="1"/>
          </p:cNvSpPr>
          <p:nvPr>
            <p:ph type="sldNum" sz="quarter" idx="5"/>
          </p:nvPr>
        </p:nvSpPr>
        <p:spPr/>
        <p:txBody>
          <a:bodyPr/>
          <a:lstStyle/>
          <a:p>
            <a:pPr>
              <a:defRPr/>
            </a:pPr>
            <a:fld id="{25576B9B-01EE-479C-9359-573AEE21C567}" type="slidenum">
              <a:rPr lang="en-US" smtClean="0"/>
              <a:pPr>
                <a:defRPr/>
              </a:pPr>
              <a:t>189</a:t>
            </a:fld>
            <a:endParaRPr lang="en-US" dirty="0"/>
          </a:p>
        </p:txBody>
      </p:sp>
    </p:spTree>
    <p:extLst>
      <p:ext uri="{BB962C8B-B14F-4D97-AF65-F5344CB8AC3E}">
        <p14:creationId xmlns:p14="http://schemas.microsoft.com/office/powerpoint/2010/main" val="41369335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645AD57F-F896-4C9D-B377-138E992C93E3}" type="slidenum">
              <a:rPr lang="en-US" smtClean="0"/>
              <a:pPr>
                <a:defRPr/>
              </a:pPr>
              <a:t>190</a:t>
            </a:fld>
            <a:endParaRPr lang="en-US" dirty="0"/>
          </a:p>
        </p:txBody>
      </p:sp>
    </p:spTree>
    <p:extLst>
      <p:ext uri="{BB962C8B-B14F-4D97-AF65-F5344CB8AC3E}">
        <p14:creationId xmlns:p14="http://schemas.microsoft.com/office/powerpoint/2010/main" val="13113087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“Any decision-making process is likely to be enhanced through the use of relevant and reliable evidence, whether it’s buying someone a birthday present or wondering which new washing machine to buy.” That’s the premise behind </a:t>
            </a:r>
            <a:r>
              <a:rPr lang="en-US" b="1">
                <a:cs typeface="Arial" charset="0"/>
              </a:rPr>
              <a:t>evidence-based management (EBMgt)</a:t>
            </a:r>
            <a:r>
              <a:rPr lang="en-US">
                <a:cs typeface="Arial" charset="0"/>
              </a:rPr>
              <a:t>, the “systematic use of the best available evidence to improve management practice.</a:t>
            </a:r>
          </a:p>
          <a:p>
            <a:pPr eaLnBrk="1" hangingPunct="1"/>
            <a:endParaRPr lang="en-US">
              <a:cs typeface="Arial" charset="0"/>
            </a:endParaRPr>
          </a:p>
          <a:p>
            <a:pPr eaLnBrk="1" hangingPunct="1"/>
            <a:r>
              <a:rPr lang="en-US">
                <a:cs typeface="Arial" charset="0"/>
              </a:rPr>
              <a:t>EBMgt is quite relevant to managerial decision making. The four essential elements of EBMgt are the decision maker’s expertise and  judgment; external evidence that’s been evaluated by the decision maker; opinions, preferences, and values of those who have a stake in the decision; and relevant organizational (internal) factors such as context, circumstances, and organizational members.</a:t>
            </a:r>
          </a:p>
        </p:txBody>
      </p:sp>
      <p:sp>
        <p:nvSpPr>
          <p:cNvPr id="4" name="Slide Number Placeholder 3"/>
          <p:cNvSpPr>
            <a:spLocks noGrp="1"/>
          </p:cNvSpPr>
          <p:nvPr>
            <p:ph type="sldNum" sz="quarter" idx="5"/>
          </p:nvPr>
        </p:nvSpPr>
        <p:spPr/>
        <p:txBody>
          <a:bodyPr/>
          <a:lstStyle/>
          <a:p>
            <a:pPr>
              <a:defRPr/>
            </a:pPr>
            <a:fld id="{8E0B8ABF-2083-4051-8467-53E10A45EE55}" type="slidenum">
              <a:rPr lang="en-US" smtClean="0"/>
              <a:pPr>
                <a:defRPr/>
              </a:pPr>
              <a:t>191</a:t>
            </a:fld>
            <a:endParaRPr lang="en-US" dirty="0"/>
          </a:p>
        </p:txBody>
      </p:sp>
    </p:spTree>
    <p:extLst>
      <p:ext uri="{BB962C8B-B14F-4D97-AF65-F5344CB8AC3E}">
        <p14:creationId xmlns:p14="http://schemas.microsoft.com/office/powerpoint/2010/main" val="405759411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Some problems are straightforward. The decision maker’s goal is clear, the problem is familiar, and information about the problem is easily defined and complete. Such situations are called </a:t>
            </a:r>
            <a:r>
              <a:rPr lang="en-US" b="1">
                <a:cs typeface="Arial" charset="0"/>
              </a:rPr>
              <a:t>structured problems </a:t>
            </a:r>
            <a:r>
              <a:rPr lang="en-US">
                <a:cs typeface="Arial" charset="0"/>
              </a:rPr>
              <a:t>because they’re straightforward, familiar, and easily defined. Because it’s not an unusual occurrence, there’s probably some standardized routine for handling it. This is what we call a </a:t>
            </a:r>
            <a:r>
              <a:rPr lang="en-US" b="1">
                <a:cs typeface="Arial" charset="0"/>
              </a:rPr>
              <a:t>programmed decision</a:t>
            </a:r>
            <a:r>
              <a:rPr lang="en-US">
                <a:cs typeface="Arial" charset="0"/>
              </a:rPr>
              <a:t>, a</a:t>
            </a:r>
          </a:p>
          <a:p>
            <a:pPr eaLnBrk="1" hangingPunct="1"/>
            <a:r>
              <a:rPr lang="en-US">
                <a:cs typeface="Arial" charset="0"/>
              </a:rPr>
              <a:t>repetitive decision that can be handled by a routine approach. Because the problem is structured, the manager doesn’t have to go to the trouble and expense of going through an involved decision process. The “develop-the-alternatives” stage of the decision-making process either doesn’t exist or is given little attention. Why? Because once the structured problem is defined, the solution is usually self-evident or at least reduced to a few alternatives that are familiar and have proved successful in the past.</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2D5EF820-A8F5-421F-91C0-EB1194161BAA}" type="slidenum">
              <a:rPr lang="en-US" smtClean="0"/>
              <a:pPr>
                <a:defRPr/>
              </a:pPr>
              <a:t>192</a:t>
            </a:fld>
            <a:endParaRPr lang="en-US" dirty="0"/>
          </a:p>
        </p:txBody>
      </p:sp>
    </p:spTree>
    <p:extLst>
      <p:ext uri="{BB962C8B-B14F-4D97-AF65-F5344CB8AC3E}">
        <p14:creationId xmlns:p14="http://schemas.microsoft.com/office/powerpoint/2010/main" val="162129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In today’s world, managers are dealing with global economic and political uncertainties, changing workplaces, ethical issues, security threats, and changing technology.  It’s likely that</a:t>
            </a:r>
          </a:p>
          <a:p>
            <a:pPr eaLnBrk="1" hangingPunct="1"/>
            <a:r>
              <a:rPr lang="en-US">
                <a:cs typeface="Arial" charset="0"/>
              </a:rPr>
              <a:t>more managers </a:t>
            </a:r>
            <a:r>
              <a:rPr lang="en-US" i="1">
                <a:cs typeface="Arial" charset="0"/>
              </a:rPr>
              <a:t>will </a:t>
            </a:r>
            <a:r>
              <a:rPr lang="en-US">
                <a:cs typeface="Arial" charset="0"/>
              </a:rPr>
              <a:t>have to manage under such demanding circumstances, and the fact is that </a:t>
            </a:r>
            <a:r>
              <a:rPr lang="en-US" i="1">
                <a:cs typeface="Arial" charset="0"/>
              </a:rPr>
              <a:t>how </a:t>
            </a:r>
            <a:r>
              <a:rPr lang="en-US">
                <a:cs typeface="Arial" charset="0"/>
              </a:rPr>
              <a:t>managers manage is changing. Exhibit 1-8 shows some of the most important changes facing managers.</a:t>
            </a:r>
          </a:p>
        </p:txBody>
      </p:sp>
      <p:sp>
        <p:nvSpPr>
          <p:cNvPr id="4" name="Slide Number Placeholder 3"/>
          <p:cNvSpPr>
            <a:spLocks noGrp="1"/>
          </p:cNvSpPr>
          <p:nvPr>
            <p:ph type="sldNum" sz="quarter" idx="5"/>
          </p:nvPr>
        </p:nvSpPr>
        <p:spPr/>
        <p:txBody>
          <a:bodyPr/>
          <a:lstStyle/>
          <a:p>
            <a:pPr>
              <a:defRPr/>
            </a:pPr>
            <a:fld id="{043787C2-B8D4-4B35-8592-655C730157F1}" type="slidenum">
              <a:rPr lang="en-US" smtClean="0"/>
              <a:pPr>
                <a:defRPr/>
              </a:pPr>
              <a:t>20</a:t>
            </a:fld>
            <a:endParaRPr lang="en-US"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procedure </a:t>
            </a:r>
            <a:r>
              <a:rPr lang="en-US">
                <a:cs typeface="Arial" charset="0"/>
              </a:rPr>
              <a:t>is a series of sequential steps a manager uses to respond to a structured problem. The only difficulty is identifying the problem. Once it’s clear, so is the procedure. For instance, a purchasing manager receives a request from a warehouse manager for 15 tablets for the inventory clerks.</a:t>
            </a:r>
          </a:p>
          <a:p>
            <a:pPr eaLnBrk="1" hangingPunct="1"/>
            <a:endParaRPr lang="en-US">
              <a:cs typeface="Arial" charset="0"/>
            </a:endParaRPr>
          </a:p>
          <a:p>
            <a:pPr eaLnBrk="1" hangingPunct="1"/>
            <a:r>
              <a:rPr lang="en-US">
                <a:cs typeface="Arial" charset="0"/>
              </a:rPr>
              <a:t>A </a:t>
            </a:r>
            <a:r>
              <a:rPr lang="en-US" b="1">
                <a:cs typeface="Arial" charset="0"/>
              </a:rPr>
              <a:t>rule </a:t>
            </a:r>
            <a:r>
              <a:rPr lang="en-US">
                <a:cs typeface="Arial" charset="0"/>
              </a:rPr>
              <a:t>is an explicit statement that tells a manager what can or cannot be done. Rules are frequently used because they’re simple to follow and ensure consistency. For example, rules about lateness and absenteeism permit supervisors to make disciplinary decisions rapidly and fairly.</a:t>
            </a:r>
          </a:p>
          <a:p>
            <a:pPr eaLnBrk="1" hangingPunct="1"/>
            <a:endParaRPr lang="en-US">
              <a:cs typeface="Arial" charset="0"/>
            </a:endParaRPr>
          </a:p>
          <a:p>
            <a:pPr eaLnBrk="1" hangingPunct="1"/>
            <a:r>
              <a:rPr lang="en-US">
                <a:cs typeface="Arial" charset="0"/>
              </a:rPr>
              <a:t>The third type of programmed decisions is a </a:t>
            </a:r>
            <a:r>
              <a:rPr lang="en-US" b="1">
                <a:cs typeface="Arial" charset="0"/>
              </a:rPr>
              <a:t>policy</a:t>
            </a:r>
            <a:r>
              <a:rPr lang="en-US">
                <a:cs typeface="Arial" charset="0"/>
              </a:rPr>
              <a:t>, a guideline for making a decision. In contrast to a rule, a policy establishes general parameters for the decision maker rather than specifically stating what should or should not be done. Policies typically contain an ambiguous term that leaves interpretation up to the decision maker.</a:t>
            </a:r>
          </a:p>
        </p:txBody>
      </p:sp>
      <p:sp>
        <p:nvSpPr>
          <p:cNvPr id="4" name="Slide Number Placeholder 3"/>
          <p:cNvSpPr>
            <a:spLocks noGrp="1"/>
          </p:cNvSpPr>
          <p:nvPr>
            <p:ph type="sldNum" sz="quarter" idx="5"/>
          </p:nvPr>
        </p:nvSpPr>
        <p:spPr/>
        <p:txBody>
          <a:bodyPr/>
          <a:lstStyle/>
          <a:p>
            <a:pPr>
              <a:defRPr/>
            </a:pPr>
            <a:fld id="{939B8253-4550-4090-ADCA-377B897D2AC2}" type="slidenum">
              <a:rPr lang="en-US" smtClean="0"/>
              <a:pPr>
                <a:defRPr/>
              </a:pPr>
              <a:t>193</a:t>
            </a:fld>
            <a:endParaRPr lang="en-US" dirty="0"/>
          </a:p>
        </p:txBody>
      </p:sp>
    </p:spTree>
    <p:extLst>
      <p:ext uri="{BB962C8B-B14F-4D97-AF65-F5344CB8AC3E}">
        <p14:creationId xmlns:p14="http://schemas.microsoft.com/office/powerpoint/2010/main" val="94418830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Not all the problems managers face can be solved using programmed decisions. Many organizational situations involve </a:t>
            </a:r>
            <a:r>
              <a:rPr lang="en-US" b="1">
                <a:cs typeface="Arial" charset="0"/>
              </a:rPr>
              <a:t>unstructured problems</a:t>
            </a:r>
            <a:r>
              <a:rPr lang="en-US">
                <a:cs typeface="Arial" charset="0"/>
              </a:rPr>
              <a:t>, new or unusual problems for which information is ambiguous or incomplete. Whether to build a new manufacturing facility in China is an example of an unstructured problem.</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8F98AE96-81FA-4782-830C-4E27655B4FCD}" type="slidenum">
              <a:rPr lang="en-US" smtClean="0"/>
              <a:pPr>
                <a:defRPr/>
              </a:pPr>
              <a:t>194</a:t>
            </a:fld>
            <a:endParaRPr lang="en-US" dirty="0"/>
          </a:p>
        </p:txBody>
      </p:sp>
    </p:spTree>
    <p:extLst>
      <p:ext uri="{BB962C8B-B14F-4D97-AF65-F5344CB8AC3E}">
        <p14:creationId xmlns:p14="http://schemas.microsoft.com/office/powerpoint/2010/main" val="28490719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Exhibit 6-7 describes the differences between programmed and nonprogrammed decisions. Lower-level managers mostly rely on programmed decisions (procedures, rules, and policies) because they confront familiar and repetitive problems. As managers move up the organizational hierarchy, the problems they confront become more unstructured.</a:t>
            </a:r>
          </a:p>
        </p:txBody>
      </p:sp>
      <p:sp>
        <p:nvSpPr>
          <p:cNvPr id="4" name="Slide Number Placeholder 3"/>
          <p:cNvSpPr>
            <a:spLocks noGrp="1"/>
          </p:cNvSpPr>
          <p:nvPr>
            <p:ph type="sldNum" sz="quarter" idx="5"/>
          </p:nvPr>
        </p:nvSpPr>
        <p:spPr/>
        <p:txBody>
          <a:bodyPr/>
          <a:lstStyle/>
          <a:p>
            <a:pPr>
              <a:defRPr/>
            </a:pPr>
            <a:fld id="{E4BFE308-68E8-42C0-B6DB-B4D456A6E323}" type="slidenum">
              <a:rPr lang="en-US" smtClean="0"/>
              <a:pPr>
                <a:defRPr/>
              </a:pPr>
              <a:t>195</a:t>
            </a:fld>
            <a:endParaRPr lang="en-US" dirty="0"/>
          </a:p>
        </p:txBody>
      </p:sp>
    </p:spTree>
    <p:extLst>
      <p:ext uri="{BB962C8B-B14F-4D97-AF65-F5344CB8AC3E}">
        <p14:creationId xmlns:p14="http://schemas.microsoft.com/office/powerpoint/2010/main" val="38902628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The ideal situation for making decisions is one of </a:t>
            </a:r>
            <a:r>
              <a:rPr lang="en-US" b="1">
                <a:cs typeface="Arial" charset="0"/>
              </a:rPr>
              <a:t>certainty</a:t>
            </a:r>
            <a:r>
              <a:rPr lang="en-US">
                <a:cs typeface="Arial" charset="0"/>
              </a:rPr>
              <a:t>, a situation where a manager can make accurate decisions because the outcome of every alternative is known. For example, when Wyoming’s state treasurer decides where to deposit excess state funds, he knows exactly the interest rate offered by each bank and the amount that will be earned on the funds. He is certain about the outcomes of each alternative. As you might expect, most managerial decisions aren’t like this.</a:t>
            </a:r>
          </a:p>
          <a:p>
            <a:pPr eaLnBrk="1" hangingPunct="1"/>
            <a:endParaRPr lang="en-US">
              <a:cs typeface="Arial" charset="0"/>
            </a:endParaRPr>
          </a:p>
          <a:p>
            <a:pPr eaLnBrk="1" hangingPunct="1"/>
            <a:r>
              <a:rPr lang="en-US">
                <a:cs typeface="Arial" charset="0"/>
              </a:rPr>
              <a:t>Far more common situation is one of </a:t>
            </a:r>
            <a:r>
              <a:rPr lang="en-US" b="1">
                <a:cs typeface="Arial" charset="0"/>
              </a:rPr>
              <a:t>risk</a:t>
            </a:r>
            <a:r>
              <a:rPr lang="en-US">
                <a:cs typeface="Arial" charset="0"/>
              </a:rPr>
              <a:t>, conditions in which the decision maker is able to estimate the likelihood of certain outcomes. Under risk, managers have historical data from past personal experiences or secondary information that lets them assign probabilities to different alternatives.</a:t>
            </a:r>
          </a:p>
          <a:p>
            <a:pPr eaLnBrk="1" hangingPunct="1"/>
            <a:endParaRPr lang="en-US">
              <a:cs typeface="Arial" charset="0"/>
            </a:endParaRPr>
          </a:p>
          <a:p>
            <a:pPr eaLnBrk="1" hangingPunct="1"/>
            <a:r>
              <a:rPr lang="en-US">
                <a:cs typeface="Arial" charset="0"/>
              </a:rPr>
              <a:t>What happens if you face a decision where you’re not certain about the outcomes and can’t even make reasonable probability estimates? We call this condition </a:t>
            </a:r>
            <a:r>
              <a:rPr lang="en-US" b="1">
                <a:cs typeface="Arial" charset="0"/>
              </a:rPr>
              <a:t>uncertainty</a:t>
            </a:r>
            <a:r>
              <a:rPr lang="en-US">
                <a:cs typeface="Arial" charset="0"/>
              </a:rPr>
              <a:t>. Managers face decision-making situations of uncertainty. Under these conditions, the choice of alternative is influenced by the limited amount of available information and by the psychological orientation of the decision maker.</a:t>
            </a:r>
          </a:p>
        </p:txBody>
      </p:sp>
      <p:sp>
        <p:nvSpPr>
          <p:cNvPr id="4" name="Slide Number Placeholder 3"/>
          <p:cNvSpPr>
            <a:spLocks noGrp="1"/>
          </p:cNvSpPr>
          <p:nvPr>
            <p:ph type="sldNum" sz="quarter" idx="5"/>
          </p:nvPr>
        </p:nvSpPr>
        <p:spPr/>
        <p:txBody>
          <a:bodyPr/>
          <a:lstStyle/>
          <a:p>
            <a:pPr>
              <a:defRPr/>
            </a:pPr>
            <a:fld id="{DED24C6E-769D-405C-955C-8DC78141D082}" type="slidenum">
              <a:rPr lang="en-US" smtClean="0"/>
              <a:pPr>
                <a:defRPr/>
              </a:pPr>
              <a:t>196</a:t>
            </a:fld>
            <a:endParaRPr lang="en-US" dirty="0"/>
          </a:p>
        </p:txBody>
      </p:sp>
    </p:spTree>
    <p:extLst>
      <p:ext uri="{BB962C8B-B14F-4D97-AF65-F5344CB8AC3E}">
        <p14:creationId xmlns:p14="http://schemas.microsoft.com/office/powerpoint/2010/main" val="67272775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A marketing manager at Visa has determined four possible strategies (S1, S2, S3, and S4) for promoting the Visa card throughout the West Coast region of the United States. The marketing manager also knows that major competitor MasterCard has three competitive actions (CA1, CA2, and CA3) it’s using to promote its card in the same region. For this example, we’ll assume that the Visa manager had no previous knowledge that would allow her to determine probabilities of success of any of the four strategies. She formulates the matrix shown in Exhibit 6-9 to show the various Visa strategies and the resulting profit, depending on the competitive action used by MasterCard.</a:t>
            </a:r>
          </a:p>
        </p:txBody>
      </p:sp>
      <p:sp>
        <p:nvSpPr>
          <p:cNvPr id="4" name="Slide Number Placeholder 3"/>
          <p:cNvSpPr>
            <a:spLocks noGrp="1"/>
          </p:cNvSpPr>
          <p:nvPr>
            <p:ph type="sldNum" sz="quarter" idx="5"/>
          </p:nvPr>
        </p:nvSpPr>
        <p:spPr/>
        <p:txBody>
          <a:bodyPr/>
          <a:lstStyle/>
          <a:p>
            <a:pPr>
              <a:defRPr/>
            </a:pPr>
            <a:fld id="{8FE220D8-570C-4377-B5B6-654A1606FB48}" type="slidenum">
              <a:rPr lang="en-US" smtClean="0"/>
              <a:pPr>
                <a:defRPr/>
              </a:pPr>
              <a:t>197</a:t>
            </a:fld>
            <a:endParaRPr lang="en-US" dirty="0"/>
          </a:p>
        </p:txBody>
      </p:sp>
    </p:spTree>
    <p:extLst>
      <p:ext uri="{BB962C8B-B14F-4D97-AF65-F5344CB8AC3E}">
        <p14:creationId xmlns:p14="http://schemas.microsoft.com/office/powerpoint/2010/main" val="122940459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In the third approach, managers recognize that once a decision is made, it will not necessarily result in the most profitable payoff. There may be a “regret” of profits given up—</a:t>
            </a:r>
            <a:r>
              <a:rPr lang="en-US" i="1">
                <a:cs typeface="Arial" charset="0"/>
              </a:rPr>
              <a:t>regret </a:t>
            </a:r>
            <a:r>
              <a:rPr lang="en-US">
                <a:cs typeface="Arial" charset="0"/>
              </a:rPr>
              <a:t>referring to the amount of money that could have been made had a different strategy been used. Managers calculate regret by subtracting all possible payoffs in each category from the maximum possible payoff for each given event, in this</a:t>
            </a:r>
          </a:p>
          <a:p>
            <a:pPr eaLnBrk="1" hangingPunct="1"/>
            <a:r>
              <a:rPr lang="en-US">
                <a:cs typeface="Arial" charset="0"/>
              </a:rPr>
              <a:t>case for each competitive action.</a:t>
            </a:r>
          </a:p>
        </p:txBody>
      </p:sp>
      <p:sp>
        <p:nvSpPr>
          <p:cNvPr id="4" name="Slide Number Placeholder 3"/>
          <p:cNvSpPr>
            <a:spLocks noGrp="1"/>
          </p:cNvSpPr>
          <p:nvPr>
            <p:ph type="sldNum" sz="quarter" idx="5"/>
          </p:nvPr>
        </p:nvSpPr>
        <p:spPr/>
        <p:txBody>
          <a:bodyPr/>
          <a:lstStyle/>
          <a:p>
            <a:pPr>
              <a:defRPr/>
            </a:pPr>
            <a:fld id="{F2DB9141-D7F6-4DF1-AC00-863B4DC8E0D5}" type="slidenum">
              <a:rPr lang="en-US" smtClean="0"/>
              <a:pPr>
                <a:defRPr/>
              </a:pPr>
              <a:t>198</a:t>
            </a:fld>
            <a:endParaRPr lang="en-US" dirty="0"/>
          </a:p>
        </p:txBody>
      </p:sp>
    </p:spTree>
    <p:extLst>
      <p:ext uri="{BB962C8B-B14F-4D97-AF65-F5344CB8AC3E}">
        <p14:creationId xmlns:p14="http://schemas.microsoft.com/office/powerpoint/2010/main" val="326050234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Your thinking style reflects two things: (1) the source of information you tend to use (external data and facts OR internal sources</a:t>
            </a:r>
          </a:p>
          <a:p>
            <a:pPr eaLnBrk="1" hangingPunct="1"/>
            <a:r>
              <a:rPr lang="en-US">
                <a:cs typeface="Arial" charset="0"/>
              </a:rPr>
              <a:t>such as feelings and intuition), and (2) whether you process that information in a linear way (rational, logical, analytical) OR a nonlinear way (intuitive, creative, insightful). These four dimensions are collapsed into two styles. The first, </a:t>
            </a:r>
            <a:r>
              <a:rPr lang="en-US" b="1">
                <a:cs typeface="Arial" charset="0"/>
              </a:rPr>
              <a:t>linear thinking style</a:t>
            </a:r>
            <a:r>
              <a:rPr lang="en-US">
                <a:cs typeface="Arial" charset="0"/>
              </a:rPr>
              <a:t>, is characterized by a person’s preference for using external data and facts and processing this information through rational, logical thinking to guide decisions and actions. The second, </a:t>
            </a:r>
            <a:r>
              <a:rPr lang="en-US" b="1">
                <a:cs typeface="Arial" charset="0"/>
              </a:rPr>
              <a:t>nonlinear thinking style</a:t>
            </a:r>
            <a:r>
              <a:rPr lang="en-US">
                <a:cs typeface="Arial" charset="0"/>
              </a:rPr>
              <a:t>, is characterized by a preference for internal sources of information (feelings and intuition) and processing this information with internal insights, feelings, and hunches to guide decisions and actions.</a:t>
            </a:r>
          </a:p>
        </p:txBody>
      </p:sp>
      <p:sp>
        <p:nvSpPr>
          <p:cNvPr id="4" name="Slide Number Placeholder 3"/>
          <p:cNvSpPr>
            <a:spLocks noGrp="1"/>
          </p:cNvSpPr>
          <p:nvPr>
            <p:ph type="sldNum" sz="quarter" idx="5"/>
          </p:nvPr>
        </p:nvSpPr>
        <p:spPr/>
        <p:txBody>
          <a:bodyPr/>
          <a:lstStyle/>
          <a:p>
            <a:pPr>
              <a:defRPr/>
            </a:pPr>
            <a:fld id="{1F7120FE-3B9F-4A93-AE87-53B2AB5DD5FA}" type="slidenum">
              <a:rPr lang="en-US" smtClean="0"/>
              <a:pPr>
                <a:defRPr/>
              </a:pPr>
              <a:t>199</a:t>
            </a:fld>
            <a:endParaRPr lang="en-US" dirty="0"/>
          </a:p>
        </p:txBody>
      </p:sp>
    </p:spTree>
    <p:extLst>
      <p:ext uri="{BB962C8B-B14F-4D97-AF65-F5344CB8AC3E}">
        <p14:creationId xmlns:p14="http://schemas.microsoft.com/office/powerpoint/2010/main" val="193030906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When managers make decisions, they not only use their own particular style, they may use “rules of thumb,” or </a:t>
            </a:r>
            <a:r>
              <a:rPr lang="en-US" b="1">
                <a:cs typeface="Arial" charset="0"/>
              </a:rPr>
              <a:t>heuristics, </a:t>
            </a:r>
            <a:r>
              <a:rPr lang="en-US">
                <a:cs typeface="Arial" charset="0"/>
              </a:rPr>
              <a:t>to simplify their decision making. Rules of thumb can be useful because they help make sense of complex, uncertain, and ambiguous information. Even though managers may use rules of thumb, that doesn’t mean those rules are reliable. Why? Because they may lead to errors and biases in</a:t>
            </a:r>
          </a:p>
          <a:p>
            <a:pPr eaLnBrk="1" hangingPunct="1"/>
            <a:r>
              <a:rPr lang="en-US">
                <a:cs typeface="Arial" charset="0"/>
              </a:rPr>
              <a:t>processing and evaluating information. Let’s look at each.</a:t>
            </a:r>
          </a:p>
          <a:p>
            <a:pPr eaLnBrk="1" hangingPunct="1"/>
            <a:endParaRPr lang="en-US">
              <a:cs typeface="Arial" charset="0"/>
            </a:endParaRPr>
          </a:p>
          <a:p>
            <a:pPr eaLnBrk="1" hangingPunct="1"/>
            <a:r>
              <a:rPr lang="en-US">
                <a:cs typeface="Arial" charset="0"/>
              </a:rPr>
              <a:t>When decision makers tend to think they know more than they do or hold unrealistically positive views of themselves and their performance, they’re exhibiting the </a:t>
            </a:r>
            <a:r>
              <a:rPr lang="en-US" i="1">
                <a:cs typeface="Arial" charset="0"/>
              </a:rPr>
              <a:t>overconfidence bias. </a:t>
            </a:r>
            <a:r>
              <a:rPr lang="en-US">
                <a:cs typeface="Arial" charset="0"/>
              </a:rPr>
              <a:t>The </a:t>
            </a:r>
            <a:r>
              <a:rPr lang="en-US" i="1">
                <a:cs typeface="Arial" charset="0"/>
              </a:rPr>
              <a:t>immediate gratification bias </a:t>
            </a:r>
            <a:r>
              <a:rPr lang="en-US">
                <a:cs typeface="Arial" charset="0"/>
              </a:rPr>
              <a:t>describes decision makers who tend to want immediate rewards and to avoid immediate costs. For these individuals, decision choices that provide quick payoffs are more appealing than those with payoffs</a:t>
            </a:r>
          </a:p>
          <a:p>
            <a:pPr eaLnBrk="1" hangingPunct="1"/>
            <a:r>
              <a:rPr lang="en-US">
                <a:cs typeface="Arial" charset="0"/>
              </a:rPr>
              <a:t>in the future.</a:t>
            </a:r>
          </a:p>
        </p:txBody>
      </p:sp>
      <p:sp>
        <p:nvSpPr>
          <p:cNvPr id="4" name="Slide Number Placeholder 3"/>
          <p:cNvSpPr>
            <a:spLocks noGrp="1"/>
          </p:cNvSpPr>
          <p:nvPr>
            <p:ph type="sldNum" sz="quarter" idx="5"/>
          </p:nvPr>
        </p:nvSpPr>
        <p:spPr/>
        <p:txBody>
          <a:bodyPr/>
          <a:lstStyle/>
          <a:p>
            <a:pPr>
              <a:defRPr/>
            </a:pPr>
            <a:fld id="{8364ED06-AB4B-429B-A11E-0128A5C82819}" type="slidenum">
              <a:rPr lang="en-US" smtClean="0"/>
              <a:pPr>
                <a:defRPr/>
              </a:pPr>
              <a:t>200</a:t>
            </a:fld>
            <a:endParaRPr lang="en-US" dirty="0"/>
          </a:p>
        </p:txBody>
      </p:sp>
    </p:spTree>
    <p:extLst>
      <p:ext uri="{BB962C8B-B14F-4D97-AF65-F5344CB8AC3E}">
        <p14:creationId xmlns:p14="http://schemas.microsoft.com/office/powerpoint/2010/main" val="422595641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a:cs typeface="Arial" charset="0"/>
              </a:rPr>
              <a:t>The </a:t>
            </a:r>
            <a:r>
              <a:rPr lang="en-US" i="1">
                <a:cs typeface="Arial" charset="0"/>
              </a:rPr>
              <a:t>anchoring effect </a:t>
            </a:r>
            <a:r>
              <a:rPr lang="en-US">
                <a:cs typeface="Arial" charset="0"/>
              </a:rPr>
              <a:t>describes how decision makers fixate on initial information as a starting point and then, once set, fail to adequately adjust for subsequent information. First impressions, ideas, prices, and estimates carry unwarranted weight relative to information received later. When decision makers selectively organize and interpret events based on their biased perceptions, they’re using the </a:t>
            </a:r>
            <a:r>
              <a:rPr lang="en-US" i="1">
                <a:cs typeface="Arial" charset="0"/>
              </a:rPr>
              <a:t>selective perception</a:t>
            </a:r>
          </a:p>
          <a:p>
            <a:pPr eaLnBrk="1" hangingPunct="1"/>
            <a:r>
              <a:rPr lang="en-US" i="1">
                <a:cs typeface="Arial" charset="0"/>
              </a:rPr>
              <a:t>bias</a:t>
            </a:r>
            <a:r>
              <a:rPr lang="en-US">
                <a:cs typeface="Arial" charset="0"/>
              </a:rPr>
              <a:t>. This influences the information they pay attention to, the problems they identify, and the alternatives they develop. Decision makers who seek out information that reaffirms their past choices and discount information that contradicts past judgments exhibit the </a:t>
            </a:r>
            <a:r>
              <a:rPr lang="en-US" i="1">
                <a:cs typeface="Arial" charset="0"/>
              </a:rPr>
              <a:t>confirmation bias.</a:t>
            </a:r>
            <a:endParaRPr lang="en-US">
              <a:cs typeface="Arial" charset="0"/>
            </a:endParaRPr>
          </a:p>
        </p:txBody>
      </p:sp>
      <p:sp>
        <p:nvSpPr>
          <p:cNvPr id="4" name="Slide Number Placeholder 3"/>
          <p:cNvSpPr>
            <a:spLocks noGrp="1"/>
          </p:cNvSpPr>
          <p:nvPr>
            <p:ph type="sldNum" sz="quarter" idx="5"/>
          </p:nvPr>
        </p:nvSpPr>
        <p:spPr/>
        <p:txBody>
          <a:bodyPr/>
          <a:lstStyle/>
          <a:p>
            <a:pPr>
              <a:defRPr/>
            </a:pPr>
            <a:fld id="{7473C659-B23D-4293-B9AF-D1F0FD838DEA}" type="slidenum">
              <a:rPr lang="en-US" smtClean="0"/>
              <a:pPr>
                <a:defRPr/>
              </a:pPr>
              <a:t>201</a:t>
            </a:fld>
            <a:endParaRPr lang="en-US" dirty="0"/>
          </a:p>
        </p:txBody>
      </p:sp>
    </p:spTree>
    <p:extLst>
      <p:ext uri="{BB962C8B-B14F-4D97-AF65-F5344CB8AC3E}">
        <p14:creationId xmlns:p14="http://schemas.microsoft.com/office/powerpoint/2010/main" val="410491913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The </a:t>
            </a:r>
            <a:r>
              <a:rPr lang="en-US" i="1">
                <a:cs typeface="Arial" charset="0"/>
              </a:rPr>
              <a:t>framing bias </a:t>
            </a:r>
            <a:r>
              <a:rPr lang="en-US">
                <a:cs typeface="Arial" charset="0"/>
              </a:rPr>
              <a:t>is when decision makers select and highlight certain aspects of a situation while excluding others. By drawing attention to specific aspects of a situation and highlighting them, while at the same time downplaying or omitting other aspects, they distort what they see and create incorrect reference points. The </a:t>
            </a:r>
            <a:r>
              <a:rPr lang="en-US" i="1">
                <a:cs typeface="Arial" charset="0"/>
              </a:rPr>
              <a:t>availability bias </a:t>
            </a:r>
            <a:r>
              <a:rPr lang="en-US">
                <a:cs typeface="Arial" charset="0"/>
              </a:rPr>
              <a:t>happens when decisions makers tend to remember events that are</a:t>
            </a:r>
          </a:p>
          <a:p>
            <a:pPr eaLnBrk="1" hangingPunct="1"/>
            <a:r>
              <a:rPr lang="en-US">
                <a:cs typeface="Arial" charset="0"/>
              </a:rPr>
              <a:t>the most recent and vivid in their memory. The result? It distorts their ability to recall events in an objective manner and results in distorted judgments and probability estimates. When decision makers assess the likelihood of an event based on how closely it resembles other events or sets of events, that’s the </a:t>
            </a:r>
            <a:r>
              <a:rPr lang="en-US" i="1">
                <a:cs typeface="Arial" charset="0"/>
              </a:rPr>
              <a:t>representation bias. </a:t>
            </a:r>
            <a:r>
              <a:rPr lang="en-US">
                <a:cs typeface="Arial" charset="0"/>
              </a:rPr>
              <a:t>Managers exhibiting this bias draw analogies and see identical situations where they don’t exist. The </a:t>
            </a:r>
            <a:r>
              <a:rPr lang="en-US" i="1">
                <a:cs typeface="Arial" charset="0"/>
              </a:rPr>
              <a:t>randomness bias </a:t>
            </a:r>
            <a:r>
              <a:rPr lang="en-US">
                <a:cs typeface="Arial" charset="0"/>
              </a:rPr>
              <a:t>describes the actions of decision makers who try to create meaning out of random events. They do this because most decision makers have difficulty dealing with chance even though random events happen to everyone, and there’s nothing that can be done to predict them.</a:t>
            </a:r>
          </a:p>
        </p:txBody>
      </p:sp>
      <p:sp>
        <p:nvSpPr>
          <p:cNvPr id="4" name="Slide Number Placeholder 3"/>
          <p:cNvSpPr>
            <a:spLocks noGrp="1"/>
          </p:cNvSpPr>
          <p:nvPr>
            <p:ph type="sldNum" sz="quarter" idx="5"/>
          </p:nvPr>
        </p:nvSpPr>
        <p:spPr/>
        <p:txBody>
          <a:bodyPr/>
          <a:lstStyle/>
          <a:p>
            <a:pPr>
              <a:defRPr/>
            </a:pPr>
            <a:fld id="{C321BB6C-58F4-4840-B785-D81543873BE7}" type="slidenum">
              <a:rPr lang="en-US" smtClean="0"/>
              <a:pPr>
                <a:defRPr/>
              </a:pPr>
              <a:t>202</a:t>
            </a:fld>
            <a:endParaRPr lang="en-US" dirty="0"/>
          </a:p>
        </p:txBody>
      </p:sp>
    </p:spTree>
    <p:extLst>
      <p:ext uri="{BB962C8B-B14F-4D97-AF65-F5344CB8AC3E}">
        <p14:creationId xmlns:p14="http://schemas.microsoft.com/office/powerpoint/2010/main" val="2400420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You need customers. Without them, most organizations would cease to exist. Yet, focusing on the customer has long been thought to be the responsibility of marketing types. Today, the majority of employees in developed countries work in service jobs. Almost 77 percent of the U.S. labor force is employed in service industries</a:t>
            </a:r>
          </a:p>
        </p:txBody>
      </p:sp>
      <p:sp>
        <p:nvSpPr>
          <p:cNvPr id="4" name="Slide Number Placeholder 3"/>
          <p:cNvSpPr>
            <a:spLocks noGrp="1"/>
          </p:cNvSpPr>
          <p:nvPr>
            <p:ph type="sldNum" sz="quarter" idx="5"/>
          </p:nvPr>
        </p:nvSpPr>
        <p:spPr/>
        <p:txBody>
          <a:bodyPr/>
          <a:lstStyle/>
          <a:p>
            <a:pPr>
              <a:defRPr/>
            </a:pPr>
            <a:fld id="{98E527DD-18C1-49CD-BCD7-83229B89BBB9}" type="slidenum">
              <a:rPr lang="en-US" smtClean="0"/>
              <a:pPr>
                <a:defRPr/>
              </a:pPr>
              <a:t>21</a:t>
            </a:fld>
            <a:endParaRPr lang="en-US"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The </a:t>
            </a:r>
            <a:r>
              <a:rPr lang="en-US" i="1">
                <a:cs typeface="Arial" charset="0"/>
              </a:rPr>
              <a:t>sunk costs error </a:t>
            </a:r>
            <a:r>
              <a:rPr lang="en-US">
                <a:cs typeface="Arial" charset="0"/>
              </a:rPr>
              <a:t>occurs when decision makers forget that current choices can’t correct the past. They incorrectly fixate on past expenditures of time, money, or effort in assessing choices rather than on future consequences. Instead of ignoring sunk costs, they can’t forget them. Decision makers who are quick to take credit for their successes and to blame failure on outside factors are exhibiting the </a:t>
            </a:r>
            <a:r>
              <a:rPr lang="en-US" i="1">
                <a:cs typeface="Arial" charset="0"/>
              </a:rPr>
              <a:t>self-serving bias. </a:t>
            </a:r>
            <a:r>
              <a:rPr lang="en-US">
                <a:cs typeface="Arial" charset="0"/>
              </a:rPr>
              <a:t>Finally, the </a:t>
            </a:r>
            <a:r>
              <a:rPr lang="en-US" i="1">
                <a:cs typeface="Arial" charset="0"/>
              </a:rPr>
              <a:t>hindsight bias </a:t>
            </a:r>
            <a:r>
              <a:rPr lang="en-US">
                <a:cs typeface="Arial" charset="0"/>
              </a:rPr>
              <a:t>is the tendency for decision makers to falsely believe that they would have accurately predicted the outcome of an event once that outcome is actually known.</a:t>
            </a:r>
          </a:p>
        </p:txBody>
      </p:sp>
      <p:sp>
        <p:nvSpPr>
          <p:cNvPr id="4" name="Slide Number Placeholder 3"/>
          <p:cNvSpPr>
            <a:spLocks noGrp="1"/>
          </p:cNvSpPr>
          <p:nvPr>
            <p:ph type="sldNum" sz="quarter" idx="5"/>
          </p:nvPr>
        </p:nvSpPr>
        <p:spPr/>
        <p:txBody>
          <a:bodyPr/>
          <a:lstStyle/>
          <a:p>
            <a:pPr>
              <a:defRPr/>
            </a:pPr>
            <a:fld id="{C1A5D235-9011-4E14-A9AE-E16AD66786DD}" type="slidenum">
              <a:rPr lang="en-US" smtClean="0"/>
              <a:pPr>
                <a:defRPr/>
              </a:pPr>
              <a:t>203</a:t>
            </a:fld>
            <a:endParaRPr lang="en-US" dirty="0"/>
          </a:p>
        </p:txBody>
      </p:sp>
    </p:spTree>
    <p:extLst>
      <p:ext uri="{BB962C8B-B14F-4D97-AF65-F5344CB8AC3E}">
        <p14:creationId xmlns:p14="http://schemas.microsoft.com/office/powerpoint/2010/main" val="169284099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726ECB16-DD71-49B9-B091-0833B2DC1BD7}" type="slidenum">
              <a:rPr lang="en-US" smtClean="0"/>
              <a:pPr>
                <a:defRPr/>
              </a:pPr>
              <a:t>204</a:t>
            </a:fld>
            <a:endParaRPr lang="en-US" dirty="0"/>
          </a:p>
        </p:txBody>
      </p:sp>
    </p:spTree>
    <p:extLst>
      <p:ext uri="{BB962C8B-B14F-4D97-AF65-F5344CB8AC3E}">
        <p14:creationId xmlns:p14="http://schemas.microsoft.com/office/powerpoint/2010/main" val="137733520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Exhibit 6-12 provides an overview of managerial decision making. Because it’s in their best interests, managers </a:t>
            </a:r>
            <a:r>
              <a:rPr lang="en-US" i="1">
                <a:cs typeface="Arial" charset="0"/>
              </a:rPr>
              <a:t>want </a:t>
            </a:r>
            <a:r>
              <a:rPr lang="en-US">
                <a:cs typeface="Arial" charset="0"/>
              </a:rPr>
              <a:t>to make good</a:t>
            </a:r>
          </a:p>
          <a:p>
            <a:pPr eaLnBrk="1" hangingPunct="1"/>
            <a:r>
              <a:rPr lang="en-US">
                <a:cs typeface="Arial" charset="0"/>
              </a:rPr>
              <a:t>decisions— that is, choose the “best” alternative, implement it, and determine whether it takes care of the problem, which is the reason the decision was needed in the first place.</a:t>
            </a:r>
          </a:p>
        </p:txBody>
      </p:sp>
      <p:sp>
        <p:nvSpPr>
          <p:cNvPr id="4" name="Slide Number Placeholder 3"/>
          <p:cNvSpPr>
            <a:spLocks noGrp="1"/>
          </p:cNvSpPr>
          <p:nvPr>
            <p:ph type="sldNum" sz="quarter" idx="5"/>
          </p:nvPr>
        </p:nvSpPr>
        <p:spPr/>
        <p:txBody>
          <a:bodyPr/>
          <a:lstStyle/>
          <a:p>
            <a:pPr>
              <a:defRPr/>
            </a:pPr>
            <a:fld id="{B09DAB27-C48D-40DD-9F49-B6D53722D191}" type="slidenum">
              <a:rPr lang="en-US" smtClean="0"/>
              <a:pPr>
                <a:defRPr/>
              </a:pPr>
              <a:t>205</a:t>
            </a:fld>
            <a:endParaRPr lang="en-US" dirty="0"/>
          </a:p>
        </p:txBody>
      </p:sp>
    </p:spTree>
    <p:extLst>
      <p:ext uri="{BB962C8B-B14F-4D97-AF65-F5344CB8AC3E}">
        <p14:creationId xmlns:p14="http://schemas.microsoft.com/office/powerpoint/2010/main" val="208708860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normAutofit fontScale="92500"/>
          </a:bodyPr>
          <a:lstStyle/>
          <a:p>
            <a:pPr eaLnBrk="1" hangingPunct="1"/>
            <a:r>
              <a:rPr lang="en-US">
                <a:cs typeface="Arial" charset="0"/>
              </a:rPr>
              <a:t>Decision making is serious business. Your abilities and track record as an effective decision maker will determine how your organizational work performance is evaluated and whether you’ll be promoted to higher and higher positions of responsibility. Here</a:t>
            </a:r>
          </a:p>
          <a:p>
            <a:pPr eaLnBrk="1" hangingPunct="1"/>
            <a:r>
              <a:rPr lang="en-US">
                <a:cs typeface="Arial" charset="0"/>
              </a:rPr>
              <a:t>are some guidelines to help you be a better decision maker.</a:t>
            </a:r>
          </a:p>
          <a:p>
            <a:pPr eaLnBrk="1" hangingPunct="1"/>
            <a:endParaRPr lang="en-US">
              <a:cs typeface="Arial" charset="0"/>
            </a:endParaRPr>
          </a:p>
          <a:p>
            <a:pPr eaLnBrk="1" hangingPunct="1"/>
            <a:r>
              <a:rPr lang="en-US" i="1">
                <a:cs typeface="Arial" charset="0"/>
              </a:rPr>
              <a:t>Understand cultural differences. </a:t>
            </a:r>
            <a:r>
              <a:rPr lang="en-US">
                <a:cs typeface="Arial" charset="0"/>
              </a:rPr>
              <a:t>Managers everywhere want to make good decisions. However, is there only one “best” way worldwide to make decisions? Or does the “best way depend on the values, beliefs, attitudes, and behavioral patterns of the people involved?”</a:t>
            </a:r>
          </a:p>
          <a:p>
            <a:pPr eaLnBrk="1" hangingPunct="1"/>
            <a:endParaRPr lang="en-US">
              <a:cs typeface="Arial" charset="0"/>
            </a:endParaRPr>
          </a:p>
          <a:p>
            <a:pPr eaLnBrk="1" hangingPunct="1"/>
            <a:r>
              <a:rPr lang="en-US" i="1">
                <a:cs typeface="Arial" charset="0"/>
              </a:rPr>
              <a:t>Create standards for good decision making. </a:t>
            </a:r>
            <a:r>
              <a:rPr lang="en-US">
                <a:cs typeface="Arial" charset="0"/>
              </a:rPr>
              <a:t>Good decisions are forward-looking, use available information, consider all available and viable options, and do not create conflicts of interest.</a:t>
            </a:r>
          </a:p>
          <a:p>
            <a:pPr eaLnBrk="1" hangingPunct="1"/>
            <a:endParaRPr lang="en-US">
              <a:cs typeface="Arial" charset="0"/>
            </a:endParaRPr>
          </a:p>
          <a:p>
            <a:pPr eaLnBrk="1" hangingPunct="1"/>
            <a:r>
              <a:rPr lang="en-US" i="1">
                <a:cs typeface="Arial" charset="0"/>
              </a:rPr>
              <a:t>Know when it’s time to call it quits. </a:t>
            </a:r>
            <a:r>
              <a:rPr lang="en-US">
                <a:cs typeface="Arial" charset="0"/>
              </a:rPr>
              <a:t>When it’s evident that a decision isn’t working, don’t be afraid to pull the plug.</a:t>
            </a:r>
          </a:p>
          <a:p>
            <a:pPr eaLnBrk="1" hangingPunct="1"/>
            <a:endParaRPr lang="en-US">
              <a:cs typeface="Arial" charset="0"/>
            </a:endParaRPr>
          </a:p>
          <a:p>
            <a:pPr eaLnBrk="1" hangingPunct="1"/>
            <a:r>
              <a:rPr lang="en-US" i="1">
                <a:cs typeface="Arial" charset="0"/>
              </a:rPr>
              <a:t>Use an effective decision-making process. </a:t>
            </a:r>
          </a:p>
          <a:p>
            <a:pPr eaLnBrk="1" hangingPunct="1"/>
            <a:endParaRPr lang="en-US" i="1">
              <a:cs typeface="Arial" charset="0"/>
            </a:endParaRPr>
          </a:p>
          <a:p>
            <a:pPr eaLnBrk="1" hangingPunct="1"/>
            <a:r>
              <a:rPr lang="en-US" i="1">
                <a:cs typeface="Arial" charset="0"/>
              </a:rPr>
              <a:t>Build an organization that can spot the unexpected and quickly adapt to the changed environment.</a:t>
            </a:r>
            <a:endParaRPr lang="en-US">
              <a:cs typeface="Arial" charset="0"/>
            </a:endParaRPr>
          </a:p>
        </p:txBody>
      </p:sp>
      <p:sp>
        <p:nvSpPr>
          <p:cNvPr id="4" name="Slide Number Placeholder 3"/>
          <p:cNvSpPr>
            <a:spLocks noGrp="1"/>
          </p:cNvSpPr>
          <p:nvPr>
            <p:ph type="sldNum" sz="quarter" idx="5"/>
          </p:nvPr>
        </p:nvSpPr>
        <p:spPr/>
        <p:txBody>
          <a:bodyPr/>
          <a:lstStyle/>
          <a:p>
            <a:pPr>
              <a:defRPr/>
            </a:pPr>
            <a:fld id="{7AB3AC2F-A853-474B-B17E-2C1DF21B85E3}" type="slidenum">
              <a:rPr lang="en-US" smtClean="0"/>
              <a:pPr>
                <a:defRPr/>
              </a:pPr>
              <a:t>206</a:t>
            </a:fld>
            <a:endParaRPr lang="en-US" dirty="0"/>
          </a:p>
        </p:txBody>
      </p:sp>
    </p:spTree>
    <p:extLst>
      <p:ext uri="{BB962C8B-B14F-4D97-AF65-F5344CB8AC3E}">
        <p14:creationId xmlns:p14="http://schemas.microsoft.com/office/powerpoint/2010/main" val="1085250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a:lstStyle/>
          <a:p>
            <a:pPr eaLnBrk="1" hangingPunct="1"/>
            <a:r>
              <a:rPr lang="en-US">
                <a:cs typeface="Arial" charset="0"/>
              </a:rPr>
              <a:t>The way managers approach decision making—using a rational and analytical mindset in identifying problems, coming up with alternatives, evaluating alternatives, and choosing one of those alternatives—may not be best and certainly not the only choice in today’s environment. That’s where design thinking comes in. </a:t>
            </a:r>
            <a:r>
              <a:rPr lang="en-US" b="1">
                <a:cs typeface="Arial" charset="0"/>
              </a:rPr>
              <a:t>Design thinking </a:t>
            </a:r>
            <a:r>
              <a:rPr lang="en-US">
                <a:cs typeface="Arial" charset="0"/>
              </a:rPr>
              <a:t>has been described as “approaching management problems as designers approach design problems.”</a:t>
            </a:r>
          </a:p>
        </p:txBody>
      </p:sp>
      <p:sp>
        <p:nvSpPr>
          <p:cNvPr id="4" name="Slide Number Placeholder 3"/>
          <p:cNvSpPr>
            <a:spLocks noGrp="1"/>
          </p:cNvSpPr>
          <p:nvPr>
            <p:ph type="sldNum" sz="quarter" idx="5"/>
          </p:nvPr>
        </p:nvSpPr>
        <p:spPr/>
        <p:txBody>
          <a:bodyPr/>
          <a:lstStyle/>
          <a:p>
            <a:pPr>
              <a:defRPr/>
            </a:pPr>
            <a:fld id="{A2D762FC-58F0-4D04-B988-CB2E979A20C0}" type="slidenum">
              <a:rPr lang="en-US" smtClean="0"/>
              <a:pPr>
                <a:defRPr/>
              </a:pPr>
              <a:t>207</a:t>
            </a:fld>
            <a:endParaRPr lang="en-US" dirty="0"/>
          </a:p>
        </p:txBody>
      </p:sp>
    </p:spTree>
    <p:extLst>
      <p:ext uri="{BB962C8B-B14F-4D97-AF65-F5344CB8AC3E}">
        <p14:creationId xmlns:p14="http://schemas.microsoft.com/office/powerpoint/2010/main" val="197690095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a:lstStyle/>
          <a:p>
            <a:pPr eaLnBrk="1" hangingPunct="1"/>
            <a:r>
              <a:rPr lang="en-US">
                <a:cs typeface="Arial" charset="0"/>
              </a:rPr>
              <a:t>A decision is a choice. The decision-making process consists of eight steps: (1) identify problem; (2) identify decision criteria; (3) weight the criteria; (4) develop alternatives; (5) analyze alternatives; (6) select alternative; (7) implement alternative; and (8) evaluate decision effectiveness.</a:t>
            </a:r>
          </a:p>
        </p:txBody>
      </p:sp>
      <p:sp>
        <p:nvSpPr>
          <p:cNvPr id="4" name="Slide Number Placeholder 3"/>
          <p:cNvSpPr>
            <a:spLocks noGrp="1"/>
          </p:cNvSpPr>
          <p:nvPr>
            <p:ph type="sldNum" sz="quarter" idx="5"/>
          </p:nvPr>
        </p:nvSpPr>
        <p:spPr/>
        <p:txBody>
          <a:bodyPr/>
          <a:lstStyle/>
          <a:p>
            <a:pPr>
              <a:defRPr/>
            </a:pPr>
            <a:fld id="{EEF54C66-A2A8-4614-A6DF-D87AD537A2E7}" type="slidenum">
              <a:rPr lang="en-US" smtClean="0"/>
              <a:pPr>
                <a:defRPr/>
              </a:pPr>
              <a:t>208</a:t>
            </a:fld>
            <a:endParaRPr lang="en-US" dirty="0"/>
          </a:p>
        </p:txBody>
      </p:sp>
    </p:spTree>
    <p:extLst>
      <p:ext uri="{BB962C8B-B14F-4D97-AF65-F5344CB8AC3E}">
        <p14:creationId xmlns:p14="http://schemas.microsoft.com/office/powerpoint/2010/main" val="260115457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a:lstStyle/>
          <a:p>
            <a:pPr eaLnBrk="1" hangingPunct="1"/>
            <a:r>
              <a:rPr lang="en-US">
                <a:cs typeface="Arial" charset="0"/>
              </a:rPr>
              <a:t>The assumptions of rationality are as follows: the problem is clear and unambiguous; a single, well-defined goal is to be achieved; all alternatives and consequences are known; and the final choice will maximize the payoff. Bounded rationality says that managers make rational decisions but are bounded (limited) by their ability to process information</a:t>
            </a:r>
          </a:p>
        </p:txBody>
      </p:sp>
      <p:sp>
        <p:nvSpPr>
          <p:cNvPr id="4" name="Slide Number Placeholder 3"/>
          <p:cNvSpPr>
            <a:spLocks noGrp="1"/>
          </p:cNvSpPr>
          <p:nvPr>
            <p:ph type="sldNum" sz="quarter" idx="5"/>
          </p:nvPr>
        </p:nvSpPr>
        <p:spPr/>
        <p:txBody>
          <a:bodyPr/>
          <a:lstStyle/>
          <a:p>
            <a:pPr>
              <a:defRPr/>
            </a:pPr>
            <a:fld id="{A49CE741-D21F-4126-82F6-6A65AD045DC2}" type="slidenum">
              <a:rPr lang="en-US" smtClean="0"/>
              <a:pPr>
                <a:defRPr/>
              </a:pPr>
              <a:t>209</a:t>
            </a:fld>
            <a:endParaRPr lang="en-US" dirty="0"/>
          </a:p>
        </p:txBody>
      </p:sp>
    </p:spTree>
    <p:extLst>
      <p:ext uri="{BB962C8B-B14F-4D97-AF65-F5344CB8AC3E}">
        <p14:creationId xmlns:p14="http://schemas.microsoft.com/office/powerpoint/2010/main" val="144962355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a:lstStyle/>
          <a:p>
            <a:pPr eaLnBrk="1" hangingPunct="1"/>
            <a:r>
              <a:rPr lang="en-US">
                <a:cs typeface="Arial" charset="0"/>
              </a:rPr>
              <a:t>Satisficing happens when decision makers accept solutions that are good enough. With escalation of commitment, managers increase commitment to a decision even when they have evidence it may have been a wrong decision. Intuitive decision making means making decisions on the basis of experience, feelings, and accumulated judgment. Using evidence-based management, a manager makes decisions based on the best available evidence.</a:t>
            </a:r>
          </a:p>
        </p:txBody>
      </p:sp>
      <p:sp>
        <p:nvSpPr>
          <p:cNvPr id="4" name="Slide Number Placeholder 3"/>
          <p:cNvSpPr>
            <a:spLocks noGrp="1"/>
          </p:cNvSpPr>
          <p:nvPr>
            <p:ph type="sldNum" sz="quarter" idx="5"/>
          </p:nvPr>
        </p:nvSpPr>
        <p:spPr/>
        <p:txBody>
          <a:bodyPr/>
          <a:lstStyle/>
          <a:p>
            <a:pPr>
              <a:defRPr/>
            </a:pPr>
            <a:fld id="{9EACBB20-ABAE-4A3D-95F8-96882C1560AF}" type="slidenum">
              <a:rPr lang="en-US" smtClean="0"/>
              <a:pPr>
                <a:defRPr/>
              </a:pPr>
              <a:t>210</a:t>
            </a:fld>
            <a:endParaRPr lang="en-US" dirty="0"/>
          </a:p>
        </p:txBody>
      </p:sp>
    </p:spTree>
    <p:extLst>
      <p:ext uri="{BB962C8B-B14F-4D97-AF65-F5344CB8AC3E}">
        <p14:creationId xmlns:p14="http://schemas.microsoft.com/office/powerpoint/2010/main" val="134401097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a:lstStyle/>
          <a:p>
            <a:pPr eaLnBrk="1" hangingPunct="1"/>
            <a:r>
              <a:rPr lang="en-US">
                <a:cs typeface="Arial" charset="0"/>
              </a:rPr>
              <a:t>Programmed decisions are repetitive decisions that can be handled by a routine approach and are used when the problem being resolved is straightforward, familiar, and easily defined (structured). Nonprogrammed decisions are unique decisions that require a custom-made solution and are used when the problems are new or unusual (unstructured) and for which information is ambiguous or incomplete.</a:t>
            </a:r>
          </a:p>
        </p:txBody>
      </p:sp>
      <p:sp>
        <p:nvSpPr>
          <p:cNvPr id="4" name="Slide Number Placeholder 3"/>
          <p:cNvSpPr>
            <a:spLocks noGrp="1"/>
          </p:cNvSpPr>
          <p:nvPr>
            <p:ph type="sldNum" sz="quarter" idx="5"/>
          </p:nvPr>
        </p:nvSpPr>
        <p:spPr/>
        <p:txBody>
          <a:bodyPr/>
          <a:lstStyle/>
          <a:p>
            <a:pPr>
              <a:defRPr/>
            </a:pPr>
            <a:fld id="{F7D7A91C-CA82-480F-BCD9-8953362B9F12}" type="slidenum">
              <a:rPr lang="en-US" smtClean="0"/>
              <a:pPr>
                <a:defRPr/>
              </a:pPr>
              <a:t>211</a:t>
            </a:fld>
            <a:endParaRPr lang="en-US" dirty="0"/>
          </a:p>
        </p:txBody>
      </p:sp>
    </p:spTree>
    <p:extLst>
      <p:ext uri="{BB962C8B-B14F-4D97-AF65-F5344CB8AC3E}">
        <p14:creationId xmlns:p14="http://schemas.microsoft.com/office/powerpoint/2010/main" val="167783426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a:lstStyle/>
          <a:p>
            <a:pPr eaLnBrk="1" hangingPunct="1"/>
            <a:r>
              <a:rPr lang="en-US">
                <a:cs typeface="Arial" charset="0"/>
              </a:rPr>
              <a:t>Certainty is a situation in which a manager can make accurate decisions because all outcomes are known. Risk is a situation in which a manager can estimate the likelihood of certain outcomes. Uncertainty is a situation in which a manager is not certain about the outcomes and can’t even make reasonable probability estimates. When decision makers face uncertainty, their psychological orientation will determine whether they follow a maximax choice (maximizing the maximum possible payoff); a maximin choice (maximizing the minimum possible payoff); or a minimax choice (minimizing the maximum regret— amount of money that could have been made if a different decision had been made).</a:t>
            </a:r>
          </a:p>
        </p:txBody>
      </p:sp>
      <p:sp>
        <p:nvSpPr>
          <p:cNvPr id="4" name="Slide Number Placeholder 3"/>
          <p:cNvSpPr>
            <a:spLocks noGrp="1"/>
          </p:cNvSpPr>
          <p:nvPr>
            <p:ph type="sldNum" sz="quarter" idx="5"/>
          </p:nvPr>
        </p:nvSpPr>
        <p:spPr/>
        <p:txBody>
          <a:bodyPr/>
          <a:lstStyle/>
          <a:p>
            <a:pPr>
              <a:defRPr/>
            </a:pPr>
            <a:fld id="{6E26B19F-D574-43F1-8EC1-865E75DFDEEE}" type="slidenum">
              <a:rPr lang="en-US" smtClean="0"/>
              <a:pPr>
                <a:defRPr/>
              </a:pPr>
              <a:t>212</a:t>
            </a:fld>
            <a:endParaRPr lang="en-US" dirty="0"/>
          </a:p>
        </p:txBody>
      </p:sp>
    </p:spTree>
    <p:extLst>
      <p:ext uri="{BB962C8B-B14F-4D97-AF65-F5344CB8AC3E}">
        <p14:creationId xmlns:p14="http://schemas.microsoft.com/office/powerpoint/2010/main" val="71547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Managers run large corporations, medium-sized businesses, and entrepreneurial start-ups. They’re found in government departments, hospitals, small businesses, not-for-</a:t>
            </a:r>
          </a:p>
          <a:p>
            <a:pPr eaLnBrk="1" hangingPunct="1"/>
            <a:r>
              <a:rPr lang="en-US">
                <a:cs typeface="Arial" charset="0"/>
              </a:rPr>
              <a:t>profit agencies, museums, schools, and even such nontraditional organizations as political campaigns and music tours. In many organizations, the changing nature of work has blurred the distinction between managers and non-managerial employees. organization. So, how </a:t>
            </a:r>
            <a:r>
              <a:rPr lang="en-US" i="1">
                <a:cs typeface="Arial" charset="0"/>
              </a:rPr>
              <a:t>do </a:t>
            </a:r>
            <a:r>
              <a:rPr lang="en-US">
                <a:cs typeface="Arial" charset="0"/>
              </a:rPr>
              <a:t>we define who managers are? A </a:t>
            </a:r>
            <a:r>
              <a:rPr lang="en-US" b="1">
                <a:cs typeface="Arial" charset="0"/>
              </a:rPr>
              <a:t>manager </a:t>
            </a:r>
            <a:r>
              <a:rPr lang="en-US">
                <a:cs typeface="Arial" charset="0"/>
              </a:rPr>
              <a:t>is someone who coordinates and oversees the work of other people so that organizational goals can be accomplished.</a:t>
            </a:r>
          </a:p>
        </p:txBody>
      </p:sp>
      <p:sp>
        <p:nvSpPr>
          <p:cNvPr id="4" name="Slide Number Placeholder 3"/>
          <p:cNvSpPr>
            <a:spLocks noGrp="1"/>
          </p:cNvSpPr>
          <p:nvPr>
            <p:ph type="sldNum" sz="quarter" idx="5"/>
          </p:nvPr>
        </p:nvSpPr>
        <p:spPr/>
        <p:txBody>
          <a:bodyPr/>
          <a:lstStyle/>
          <a:p>
            <a:pPr>
              <a:defRPr/>
            </a:pPr>
            <a:fld id="{8A617CC0-231C-40B6-9A44-11C79D5540DE}" type="slidenum">
              <a:rPr lang="en-US" smtClean="0"/>
              <a:pPr>
                <a:defRPr/>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Today, the new frontier is </a:t>
            </a:r>
            <a:r>
              <a:rPr lang="en-US" b="1">
                <a:cs typeface="Arial" charset="0"/>
              </a:rPr>
              <a:t>social media</a:t>
            </a:r>
            <a:r>
              <a:rPr lang="en-US">
                <a:cs typeface="Arial" charset="0"/>
              </a:rPr>
              <a:t>, forms of electronic communication through which users create online communities to share ideas, information, personal messages, and other content. “More than a billion people use social platforms such as Facebook, Twitter, YouTube, LinkedIn, and others. Although sources say it’s too early to draw any conclusions, it appears that managers who actively make use of social media have increases in performance.</a:t>
            </a:r>
          </a:p>
        </p:txBody>
      </p:sp>
      <p:sp>
        <p:nvSpPr>
          <p:cNvPr id="4" name="Slide Number Placeholder 3"/>
          <p:cNvSpPr>
            <a:spLocks noGrp="1"/>
          </p:cNvSpPr>
          <p:nvPr>
            <p:ph type="sldNum" sz="quarter" idx="5"/>
          </p:nvPr>
        </p:nvSpPr>
        <p:spPr/>
        <p:txBody>
          <a:bodyPr/>
          <a:lstStyle/>
          <a:p>
            <a:pPr>
              <a:defRPr/>
            </a:pPr>
            <a:fld id="{73F79EDD-1F8E-4C4D-B75F-F92520DED8E8}" type="slidenum">
              <a:rPr lang="en-US" smtClean="0"/>
              <a:pPr>
                <a:defRPr/>
              </a:pPr>
              <a:t>22</a:t>
            </a:fld>
            <a:endParaRPr lang="en-US"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p:spPr>
      </p:sp>
      <p:sp>
        <p:nvSpPr>
          <p:cNvPr id="116738" name="Notes Placeholder 2"/>
          <p:cNvSpPr>
            <a:spLocks noGrp="1"/>
          </p:cNvSpPr>
          <p:nvPr>
            <p:ph type="body" idx="1"/>
          </p:nvPr>
        </p:nvSpPr>
        <p:spPr bwMode="auto">
          <a:noFill/>
        </p:spPr>
        <p:txBody>
          <a:bodyPr/>
          <a:lstStyle/>
          <a:p>
            <a:pPr eaLnBrk="1" hangingPunct="1"/>
            <a:r>
              <a:rPr lang="en-US">
                <a:cs typeface="Arial" charset="0"/>
              </a:rPr>
              <a:t>A person’s thinking style reflects two things: the source of information you tend to use (external or internal) and how you process that information (linear or nonlinear). These four dimensions were collapsed into two styles. The linear thinking style is characterized by a person’s preference for using external data and processing this information through rational, logical thinking. The nonlinear thinking style is characterized by a preference for internal sources of information and processing this information with internal insights, feelings, and hunches. The 12 common decision-making errors and biases include overconfidence, immediate gratification, anchoring, selective perception, confirmation, framing, availability, representation, randomness, sunk costs, self-serving bias, and hindsight. The managerial decision</a:t>
            </a:r>
          </a:p>
          <a:p>
            <a:pPr eaLnBrk="1" hangingPunct="1"/>
            <a:r>
              <a:rPr lang="en-US">
                <a:cs typeface="Arial" charset="0"/>
              </a:rPr>
              <a:t>making model helps explain how the decision-making process is used to choose the best alternative(s), either through maximizing or satisficing and then implement and evaluate the alternative. It also helps explain what factors affect the decision-making</a:t>
            </a:r>
          </a:p>
          <a:p>
            <a:pPr eaLnBrk="1" hangingPunct="1"/>
            <a:r>
              <a:rPr lang="en-US">
                <a:cs typeface="Arial" charset="0"/>
              </a:rPr>
              <a:t>process, including the decision-making approach (rationality, bounded rationality, intuition), the types of problems and decisions (well structured and programmed or unstructured and nonprogrammed), the decision-making conditions (certainty, risk, uncertainty), and the decision maker’s style (linear or nonlinear).</a:t>
            </a:r>
          </a:p>
        </p:txBody>
      </p:sp>
      <p:sp>
        <p:nvSpPr>
          <p:cNvPr id="4" name="Slide Number Placeholder 3"/>
          <p:cNvSpPr>
            <a:spLocks noGrp="1"/>
          </p:cNvSpPr>
          <p:nvPr>
            <p:ph type="sldNum" sz="quarter" idx="5"/>
          </p:nvPr>
        </p:nvSpPr>
        <p:spPr/>
        <p:txBody>
          <a:bodyPr/>
          <a:lstStyle/>
          <a:p>
            <a:pPr>
              <a:defRPr/>
            </a:pPr>
            <a:fld id="{02D0EC14-6448-4965-8A4B-B872D0A6754F}" type="slidenum">
              <a:rPr lang="en-US" smtClean="0"/>
              <a:pPr>
                <a:defRPr/>
              </a:pPr>
              <a:t>213</a:t>
            </a:fld>
            <a:endParaRPr lang="en-US" dirty="0"/>
          </a:p>
        </p:txBody>
      </p:sp>
    </p:spTree>
    <p:extLst>
      <p:ext uri="{BB962C8B-B14F-4D97-AF65-F5344CB8AC3E}">
        <p14:creationId xmlns:p14="http://schemas.microsoft.com/office/powerpoint/2010/main" val="13027977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bwMode="auto">
          <a:noFill/>
          <a:ln>
            <a:solidFill>
              <a:srgbClr val="000000"/>
            </a:solidFill>
            <a:miter lim="800000"/>
            <a:headEnd/>
            <a:tailEnd/>
          </a:ln>
        </p:spPr>
      </p:sp>
      <p:sp>
        <p:nvSpPr>
          <p:cNvPr id="118786" name="Notes Placeholder 2"/>
          <p:cNvSpPr>
            <a:spLocks noGrp="1"/>
          </p:cNvSpPr>
          <p:nvPr>
            <p:ph type="body" idx="1"/>
          </p:nvPr>
        </p:nvSpPr>
        <p:spPr bwMode="auto">
          <a:noFill/>
        </p:spPr>
        <p:txBody>
          <a:bodyPr/>
          <a:lstStyle/>
          <a:p>
            <a:pPr eaLnBrk="1" hangingPunct="1"/>
            <a:r>
              <a:rPr lang="en-US">
                <a:cs typeface="Arial" charset="0"/>
              </a:rPr>
              <a:t>Managers can make effective decisions by understanding cultural differences in decision making, knowing when it’s time to call it quits, using an effective decision-making process, and building an organization that can spot the unexpected and quickly adapt to the changed environment. An effective decision-making process (1) focuses on what’s important; (2) is logical and consistent; (3) acknowledges both subjective and objective thinking and blends both analytical and intuitive approaches; (4) requires only “enough” information as is necessary to resolve a problem;</a:t>
            </a:r>
          </a:p>
        </p:txBody>
      </p:sp>
      <p:sp>
        <p:nvSpPr>
          <p:cNvPr id="4" name="Slide Number Placeholder 3"/>
          <p:cNvSpPr>
            <a:spLocks noGrp="1"/>
          </p:cNvSpPr>
          <p:nvPr>
            <p:ph type="sldNum" sz="quarter" idx="5"/>
          </p:nvPr>
        </p:nvSpPr>
        <p:spPr/>
        <p:txBody>
          <a:bodyPr/>
          <a:lstStyle/>
          <a:p>
            <a:pPr>
              <a:defRPr/>
            </a:pPr>
            <a:fld id="{0AB5C6B5-21BD-4875-94A9-886E360D5824}" type="slidenum">
              <a:rPr lang="en-US" smtClean="0"/>
              <a:pPr>
                <a:defRPr/>
              </a:pPr>
              <a:t>214</a:t>
            </a:fld>
            <a:endParaRPr lang="en-US" dirty="0"/>
          </a:p>
        </p:txBody>
      </p:sp>
    </p:spTree>
    <p:extLst>
      <p:ext uri="{BB962C8B-B14F-4D97-AF65-F5344CB8AC3E}">
        <p14:creationId xmlns:p14="http://schemas.microsoft.com/office/powerpoint/2010/main" val="310850680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a:lstStyle/>
          <a:p>
            <a:pPr eaLnBrk="1" hangingPunct="1"/>
            <a:r>
              <a:rPr lang="en-US">
                <a:cs typeface="Arial" charset="0"/>
              </a:rPr>
              <a:t>(5) encourages and guides gathering relevant information and informed opinions; and (6) is straightforward, reliable, easy to use, and flexible. The five habits of highly reliable organizations are (1) not being tricked by their successes; (2) deferring to experts on the front line; (3) letting unexpected circumstances provide the solution; (4) embracing complexity; and (5) anticipating, but also recognizing, limits.</a:t>
            </a:r>
          </a:p>
          <a:p>
            <a:pPr eaLnBrk="1" hangingPunct="1"/>
            <a:r>
              <a:rPr lang="en-US">
                <a:cs typeface="Arial" charset="0"/>
              </a:rPr>
              <a:t>Design thinking is “approaching management problems as designers approach design problems.” It can be useful when identifying problems and when identifying and evaluating alternatives.</a:t>
            </a:r>
          </a:p>
        </p:txBody>
      </p:sp>
      <p:sp>
        <p:nvSpPr>
          <p:cNvPr id="4" name="Slide Number Placeholder 3"/>
          <p:cNvSpPr>
            <a:spLocks noGrp="1"/>
          </p:cNvSpPr>
          <p:nvPr>
            <p:ph type="sldNum" sz="quarter" idx="5"/>
          </p:nvPr>
        </p:nvSpPr>
        <p:spPr/>
        <p:txBody>
          <a:bodyPr/>
          <a:lstStyle/>
          <a:p>
            <a:pPr>
              <a:defRPr/>
            </a:pPr>
            <a:fld id="{63AD367F-0B92-46AB-82F0-390EC56B7F3A}" type="slidenum">
              <a:rPr lang="en-US" smtClean="0"/>
              <a:pPr>
                <a:defRPr/>
              </a:pPr>
              <a:t>215</a:t>
            </a:fld>
            <a:endParaRPr lang="en-US" dirty="0"/>
          </a:p>
        </p:txBody>
      </p:sp>
    </p:spTree>
    <p:extLst>
      <p:ext uri="{BB962C8B-B14F-4D97-AF65-F5344CB8AC3E}">
        <p14:creationId xmlns:p14="http://schemas.microsoft.com/office/powerpoint/2010/main" val="172735146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At one time, the calm waters metaphor was fairly descriptive of the situation managers faced. It’s best discussed using Kurt Lewin’s three-step change process. According to Lewin, successful change can be planned and requires </a:t>
            </a:r>
            <a:r>
              <a:rPr lang="en-US" i="1">
                <a:cs typeface="Arial" charset="0"/>
              </a:rPr>
              <a:t>unfreezing </a:t>
            </a:r>
            <a:r>
              <a:rPr lang="en-US">
                <a:cs typeface="Arial" charset="0"/>
              </a:rPr>
              <a:t>the status quo, </a:t>
            </a:r>
            <a:r>
              <a:rPr lang="en-US" i="1">
                <a:cs typeface="Arial" charset="0"/>
              </a:rPr>
              <a:t>changing </a:t>
            </a:r>
            <a:r>
              <a:rPr lang="en-US">
                <a:cs typeface="Arial" charset="0"/>
              </a:rPr>
              <a:t>to a new</a:t>
            </a:r>
          </a:p>
          <a:p>
            <a:pPr eaLnBrk="1" hangingPunct="1"/>
            <a:r>
              <a:rPr lang="en-US">
                <a:cs typeface="Arial" charset="0"/>
              </a:rPr>
              <a:t>state, and </a:t>
            </a:r>
            <a:r>
              <a:rPr lang="en-US" i="1">
                <a:cs typeface="Arial" charset="0"/>
              </a:rPr>
              <a:t>refreezing </a:t>
            </a:r>
            <a:r>
              <a:rPr lang="en-US">
                <a:cs typeface="Arial" charset="0"/>
              </a:rPr>
              <a:t>to make the change permanent.</a:t>
            </a:r>
          </a:p>
          <a:p>
            <a:pPr eaLnBrk="1" hangingPunct="1"/>
            <a:endParaRPr lang="en-US">
              <a:cs typeface="Arial" charset="0"/>
            </a:endParaRPr>
          </a:p>
          <a:p>
            <a:pPr eaLnBrk="1" hangingPunct="1"/>
            <a:r>
              <a:rPr lang="en-US">
                <a:cs typeface="Arial" charset="0"/>
              </a:rPr>
              <a:t>Increasingly, managers are realizing that the  stability and predictability of the calm waters metaphor don’t exist. Disruptions in the status quo are not occasional and temporary, and they are not followed by a return to calm waters. Instead we have our second change metaphor—white-water rapids. Today, any organization that treats change as the occasional disturbance in an otherwise calm and stable world runs a great risk. Too much is changing too fast for an organization or its managers to be complacent.</a:t>
            </a:r>
          </a:p>
        </p:txBody>
      </p:sp>
      <p:sp>
        <p:nvSpPr>
          <p:cNvPr id="4" name="Slide Number Placeholder 3"/>
          <p:cNvSpPr>
            <a:spLocks noGrp="1"/>
          </p:cNvSpPr>
          <p:nvPr>
            <p:ph type="sldNum" sz="quarter" idx="5"/>
          </p:nvPr>
        </p:nvSpPr>
        <p:spPr/>
        <p:txBody>
          <a:bodyPr/>
          <a:lstStyle/>
          <a:p>
            <a:pPr>
              <a:defRPr/>
            </a:pPr>
            <a:fld id="{612A2149-6B19-4268-8237-E6E4898C5D0F}" type="slidenum">
              <a:rPr lang="en-US" smtClean="0"/>
              <a:pPr>
                <a:defRPr/>
              </a:pPr>
              <a:t>218</a:t>
            </a:fld>
            <a:endParaRPr lang="en-US" dirty="0"/>
          </a:p>
        </p:txBody>
      </p:sp>
    </p:spTree>
    <p:extLst>
      <p:ext uri="{BB962C8B-B14F-4D97-AF65-F5344CB8AC3E}">
        <p14:creationId xmlns:p14="http://schemas.microsoft.com/office/powerpoint/2010/main" val="285475550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Organizations face change because external and internal factors create the need for change (see Exhibit 7-1).</a:t>
            </a:r>
          </a:p>
        </p:txBody>
      </p:sp>
      <p:sp>
        <p:nvSpPr>
          <p:cNvPr id="4" name="Slide Number Placeholder 3"/>
          <p:cNvSpPr>
            <a:spLocks noGrp="1"/>
          </p:cNvSpPr>
          <p:nvPr>
            <p:ph type="sldNum" sz="quarter" idx="5"/>
          </p:nvPr>
        </p:nvSpPr>
        <p:spPr/>
        <p:txBody>
          <a:bodyPr/>
          <a:lstStyle/>
          <a:p>
            <a:pPr>
              <a:defRPr/>
            </a:pPr>
            <a:fld id="{2FB36A6E-B419-489A-9E58-D832EFE61C72}" type="slidenum">
              <a:rPr lang="en-US" smtClean="0"/>
              <a:pPr>
                <a:defRPr/>
              </a:pPr>
              <a:t>219</a:t>
            </a:fld>
            <a:endParaRPr lang="en-US" dirty="0"/>
          </a:p>
        </p:txBody>
      </p:sp>
    </p:spTree>
    <p:extLst>
      <p:ext uri="{BB962C8B-B14F-4D97-AF65-F5344CB8AC3E}">
        <p14:creationId xmlns:p14="http://schemas.microsoft.com/office/powerpoint/2010/main" val="17714271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Kurt Lewin’s three-step change process is illustrated by Exhibit 7-2.</a:t>
            </a:r>
          </a:p>
        </p:txBody>
      </p:sp>
      <p:sp>
        <p:nvSpPr>
          <p:cNvPr id="4" name="Slide Number Placeholder 3"/>
          <p:cNvSpPr>
            <a:spLocks noGrp="1"/>
          </p:cNvSpPr>
          <p:nvPr>
            <p:ph type="sldNum" sz="quarter" idx="5"/>
          </p:nvPr>
        </p:nvSpPr>
        <p:spPr/>
        <p:txBody>
          <a:bodyPr/>
          <a:lstStyle/>
          <a:p>
            <a:pPr>
              <a:defRPr/>
            </a:pPr>
            <a:fld id="{9B093696-2A78-4DF4-A91C-6AF782FE4418}" type="slidenum">
              <a:rPr lang="en-US" smtClean="0"/>
              <a:pPr>
                <a:defRPr/>
              </a:pPr>
              <a:t>220</a:t>
            </a:fld>
            <a:endParaRPr lang="en-US" dirty="0"/>
          </a:p>
        </p:txBody>
      </p:sp>
    </p:spTree>
    <p:extLst>
      <p:ext uri="{BB962C8B-B14F-4D97-AF65-F5344CB8AC3E}">
        <p14:creationId xmlns:p14="http://schemas.microsoft.com/office/powerpoint/2010/main" val="192705125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Most managers, at one point or another, will have to change some things in their workplace. We classify these changes as </a:t>
            </a:r>
            <a:r>
              <a:rPr lang="en-US" b="1">
                <a:cs typeface="Arial" charset="0"/>
              </a:rPr>
              <a:t>organizational change</a:t>
            </a:r>
            <a:r>
              <a:rPr lang="en-US">
                <a:cs typeface="Arial" charset="0"/>
              </a:rPr>
              <a:t>, which is any alteration of people, structure, or technology.</a:t>
            </a:r>
          </a:p>
          <a:p>
            <a:pPr eaLnBrk="1" hangingPunct="1"/>
            <a:endParaRPr lang="en-US">
              <a:cs typeface="Arial" charset="0"/>
            </a:endParaRPr>
          </a:p>
          <a:p>
            <a:pPr eaLnBrk="1" hangingPunct="1"/>
            <a:r>
              <a:rPr lang="en-US">
                <a:cs typeface="Arial" charset="0"/>
              </a:rPr>
              <a:t>Organizational changes often need someone to act as a catalyst and assume the responsibility for managing the change process—that is,</a:t>
            </a:r>
          </a:p>
          <a:p>
            <a:pPr eaLnBrk="1" hangingPunct="1"/>
            <a:r>
              <a:rPr lang="en-US">
                <a:cs typeface="Arial" charset="0"/>
              </a:rPr>
              <a:t>a </a:t>
            </a:r>
            <a:r>
              <a:rPr lang="en-US" b="1">
                <a:cs typeface="Arial" charset="0"/>
              </a:rPr>
              <a:t>change agent</a:t>
            </a:r>
            <a:r>
              <a:rPr lang="en-US">
                <a:cs typeface="Arial" charset="0"/>
              </a:rPr>
              <a:t>. Change agents can be a manager within the organization, but could be a nonmanager—for example, a change specialist from the HR department or even an outside consultant.</a:t>
            </a:r>
          </a:p>
        </p:txBody>
      </p:sp>
      <p:sp>
        <p:nvSpPr>
          <p:cNvPr id="4" name="Slide Number Placeholder 3"/>
          <p:cNvSpPr>
            <a:spLocks noGrp="1"/>
          </p:cNvSpPr>
          <p:nvPr>
            <p:ph type="sldNum" sz="quarter" idx="5"/>
          </p:nvPr>
        </p:nvSpPr>
        <p:spPr/>
        <p:txBody>
          <a:bodyPr/>
          <a:lstStyle/>
          <a:p>
            <a:pPr>
              <a:defRPr/>
            </a:pPr>
            <a:fld id="{035C9D89-26B2-4376-B8C1-C785461E331D}" type="slidenum">
              <a:rPr lang="en-US" smtClean="0"/>
              <a:pPr>
                <a:defRPr/>
              </a:pPr>
              <a:t>221</a:t>
            </a:fld>
            <a:endParaRPr lang="en-US" dirty="0"/>
          </a:p>
        </p:txBody>
      </p:sp>
    </p:spTree>
    <p:extLst>
      <p:ext uri="{BB962C8B-B14F-4D97-AF65-F5344CB8AC3E}">
        <p14:creationId xmlns:p14="http://schemas.microsoft.com/office/powerpoint/2010/main" val="405842156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Managers face three main types of change: structure, technology, and people. Changes in the external environment or in organizational strategies often lead to changes in the organizational structure. Because an organization’s structure is defined by how work gets done and who does it, managers can alter one or both of these </a:t>
            </a:r>
            <a:r>
              <a:rPr lang="en-US" i="1">
                <a:cs typeface="Arial" charset="0"/>
              </a:rPr>
              <a:t>structural components</a:t>
            </a:r>
            <a:r>
              <a:rPr lang="en-US">
                <a:cs typeface="Arial" charset="0"/>
              </a:rPr>
              <a:t>.</a:t>
            </a:r>
          </a:p>
          <a:p>
            <a:pPr eaLnBrk="1" hangingPunct="1"/>
            <a:endParaRPr lang="en-US">
              <a:cs typeface="Arial" charset="0"/>
            </a:endParaRPr>
          </a:p>
          <a:p>
            <a:pPr eaLnBrk="1" hangingPunct="1"/>
            <a:r>
              <a:rPr lang="en-US">
                <a:cs typeface="Arial" charset="0"/>
              </a:rPr>
              <a:t>Technological changes usually involve the introduction of new equipment, tools, or methods; automation; or computerization.  Competitive factors or new innovations within an industry often require managers to introduce </a:t>
            </a:r>
            <a:r>
              <a:rPr lang="en-US" i="1">
                <a:cs typeface="Arial" charset="0"/>
              </a:rPr>
              <a:t>new equipment, tools, </a:t>
            </a:r>
            <a:r>
              <a:rPr lang="en-US">
                <a:cs typeface="Arial" charset="0"/>
              </a:rPr>
              <a:t>or </a:t>
            </a:r>
            <a:r>
              <a:rPr lang="en-US" i="1">
                <a:cs typeface="Arial" charset="0"/>
              </a:rPr>
              <a:t>operating methods.</a:t>
            </a:r>
          </a:p>
          <a:p>
            <a:pPr eaLnBrk="1" hangingPunct="1"/>
            <a:endParaRPr lang="en-US" i="1">
              <a:cs typeface="Arial" charset="0"/>
            </a:endParaRPr>
          </a:p>
          <a:p>
            <a:pPr eaLnBrk="1" hangingPunct="1"/>
            <a:r>
              <a:rPr lang="en-US">
                <a:cs typeface="Arial" charset="0"/>
              </a:rPr>
              <a:t>Changing people involves changing attitudes, expectations, perceptions, and behaviors— something that’s not easy to do.</a:t>
            </a:r>
          </a:p>
        </p:txBody>
      </p:sp>
      <p:sp>
        <p:nvSpPr>
          <p:cNvPr id="4" name="Slide Number Placeholder 3"/>
          <p:cNvSpPr>
            <a:spLocks noGrp="1"/>
          </p:cNvSpPr>
          <p:nvPr>
            <p:ph type="sldNum" sz="quarter" idx="5"/>
          </p:nvPr>
        </p:nvSpPr>
        <p:spPr/>
        <p:txBody>
          <a:bodyPr/>
          <a:lstStyle/>
          <a:p>
            <a:pPr>
              <a:defRPr/>
            </a:pPr>
            <a:fld id="{637595D0-48F8-4452-8EE2-B0A127C2EF8C}" type="slidenum">
              <a:rPr lang="en-US" smtClean="0"/>
              <a:pPr>
                <a:defRPr/>
              </a:pPr>
              <a:t>222</a:t>
            </a:fld>
            <a:endParaRPr lang="en-US" dirty="0"/>
          </a:p>
        </p:txBody>
      </p:sp>
    </p:spTree>
    <p:extLst>
      <p:ext uri="{BB962C8B-B14F-4D97-AF65-F5344CB8AC3E}">
        <p14:creationId xmlns:p14="http://schemas.microsoft.com/office/powerpoint/2010/main" val="251648684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Managers face three main types of change: structure, technology, and people as illustrated in Exhibit 7-3.</a:t>
            </a:r>
          </a:p>
        </p:txBody>
      </p:sp>
      <p:sp>
        <p:nvSpPr>
          <p:cNvPr id="4" name="Slide Number Placeholder 3"/>
          <p:cNvSpPr>
            <a:spLocks noGrp="1"/>
          </p:cNvSpPr>
          <p:nvPr>
            <p:ph type="sldNum" sz="quarter" idx="5"/>
          </p:nvPr>
        </p:nvSpPr>
        <p:spPr/>
        <p:txBody>
          <a:bodyPr/>
          <a:lstStyle/>
          <a:p>
            <a:pPr>
              <a:defRPr/>
            </a:pPr>
            <a:fld id="{74C0E39F-DCB6-4928-9387-B42C06470E4D}" type="slidenum">
              <a:rPr lang="en-US" smtClean="0"/>
              <a:pPr>
                <a:defRPr/>
              </a:pPr>
              <a:t>223</a:t>
            </a:fld>
            <a:endParaRPr lang="en-US" dirty="0"/>
          </a:p>
        </p:txBody>
      </p:sp>
    </p:spTree>
    <p:extLst>
      <p:ext uri="{BB962C8B-B14F-4D97-AF65-F5344CB8AC3E}">
        <p14:creationId xmlns:p14="http://schemas.microsoft.com/office/powerpoint/2010/main" val="148667140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Changing people involves changing attitudes, expectations, perceptions, and behaviors— something that’s not easy to do. </a:t>
            </a:r>
            <a:r>
              <a:rPr lang="en-US" b="1">
                <a:cs typeface="Arial" charset="0"/>
              </a:rPr>
              <a:t>Organizational development (OD) </a:t>
            </a:r>
            <a:r>
              <a:rPr lang="en-US">
                <a:cs typeface="Arial" charset="0"/>
              </a:rPr>
              <a:t>is the term used to describe change methods that focus on people and the nature and quality of interpersonal work relationships.</a:t>
            </a:r>
          </a:p>
          <a:p>
            <a:pPr eaLnBrk="1" hangingPunct="1"/>
            <a:endParaRPr lang="en-US">
              <a:cs typeface="Arial" charset="0"/>
            </a:endParaRPr>
          </a:p>
          <a:p>
            <a:pPr eaLnBrk="1" hangingPunct="1"/>
            <a:r>
              <a:rPr lang="en-US">
                <a:cs typeface="Arial" charset="0"/>
              </a:rPr>
              <a:t>Managers need to recognize that some techniques that work for U.S. organizations may not be appropriate for organizations or organizational divisions based in other countries.</a:t>
            </a:r>
          </a:p>
        </p:txBody>
      </p:sp>
      <p:sp>
        <p:nvSpPr>
          <p:cNvPr id="4" name="Slide Number Placeholder 3"/>
          <p:cNvSpPr>
            <a:spLocks noGrp="1"/>
          </p:cNvSpPr>
          <p:nvPr>
            <p:ph type="sldNum" sz="quarter" idx="5"/>
          </p:nvPr>
        </p:nvSpPr>
        <p:spPr/>
        <p:txBody>
          <a:bodyPr/>
          <a:lstStyle/>
          <a:p>
            <a:pPr>
              <a:defRPr/>
            </a:pPr>
            <a:fld id="{5487E1DC-2D28-4E5E-A81A-7D7C9855284B}" type="slidenum">
              <a:rPr lang="en-US" smtClean="0"/>
              <a:pPr>
                <a:defRPr/>
              </a:pPr>
              <a:t>224</a:t>
            </a:fld>
            <a:endParaRPr lang="en-US" dirty="0"/>
          </a:p>
        </p:txBody>
      </p:sp>
    </p:spTree>
    <p:extLst>
      <p:ext uri="{BB962C8B-B14F-4D97-AF65-F5344CB8AC3E}">
        <p14:creationId xmlns:p14="http://schemas.microsoft.com/office/powerpoint/2010/main" val="390730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Innovation means doing things differently, exploring new territory, and taking risks. And innovation isn’t just for high tech or other technologically sophisticated organizations. Innovative efforts can be found in all types of organizations.</a:t>
            </a:r>
          </a:p>
        </p:txBody>
      </p:sp>
      <p:sp>
        <p:nvSpPr>
          <p:cNvPr id="4" name="Slide Number Placeholder 3"/>
          <p:cNvSpPr>
            <a:spLocks noGrp="1"/>
          </p:cNvSpPr>
          <p:nvPr>
            <p:ph type="sldNum" sz="quarter" idx="5"/>
          </p:nvPr>
        </p:nvSpPr>
        <p:spPr/>
        <p:txBody>
          <a:bodyPr/>
          <a:lstStyle/>
          <a:p>
            <a:pPr>
              <a:defRPr/>
            </a:pPr>
            <a:fld id="{57165F7F-7E90-4DA3-A0F1-C9B99298058E}" type="slidenum">
              <a:rPr lang="en-US" smtClean="0"/>
              <a:pPr>
                <a:defRPr/>
              </a:pPr>
              <a:t>23</a:t>
            </a:fld>
            <a:endParaRPr lang="en-US"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The most popular OD techniques are described in Exhibit 7-4.</a:t>
            </a:r>
          </a:p>
        </p:txBody>
      </p:sp>
      <p:sp>
        <p:nvSpPr>
          <p:cNvPr id="4" name="Slide Number Placeholder 3"/>
          <p:cNvSpPr>
            <a:spLocks noGrp="1"/>
          </p:cNvSpPr>
          <p:nvPr>
            <p:ph type="sldNum" sz="quarter" idx="5"/>
          </p:nvPr>
        </p:nvSpPr>
        <p:spPr/>
        <p:txBody>
          <a:bodyPr/>
          <a:lstStyle/>
          <a:p>
            <a:pPr>
              <a:defRPr/>
            </a:pPr>
            <a:fld id="{AABBF679-3A10-4CAE-A5C9-4954B152C08A}" type="slidenum">
              <a:rPr lang="en-US" smtClean="0"/>
              <a:pPr>
                <a:defRPr/>
              </a:pPr>
              <a:t>225</a:t>
            </a:fld>
            <a:endParaRPr lang="en-US" dirty="0"/>
          </a:p>
        </p:txBody>
      </p:sp>
    </p:spTree>
    <p:extLst>
      <p:ext uri="{BB962C8B-B14F-4D97-AF65-F5344CB8AC3E}">
        <p14:creationId xmlns:p14="http://schemas.microsoft.com/office/powerpoint/2010/main" val="35822417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Why </a:t>
            </a:r>
            <a:r>
              <a:rPr lang="en-US" i="1">
                <a:cs typeface="Arial" charset="0"/>
              </a:rPr>
              <a:t>do </a:t>
            </a:r>
            <a:r>
              <a:rPr lang="en-US">
                <a:cs typeface="Arial" charset="0"/>
              </a:rPr>
              <a:t>people resist change? The main reasons include uncertainty, habit, concern over personal loss, and the belief that</a:t>
            </a:r>
          </a:p>
          <a:p>
            <a:pPr eaLnBrk="1" hangingPunct="1"/>
            <a:r>
              <a:rPr lang="en-US">
                <a:cs typeface="Arial" charset="0"/>
              </a:rPr>
              <a:t>the change is not in the organization’s best interest. Change replaces the known with uncertainty. Another cause of resistance is that we do things out of habit. The third cause of resistance is the fear of losing something already possessed.  Change threatens the investment you’ve already made in the status quo. A final cause of resistance is a person’s belief that the change is incompatible with the goals and interests of the organization.</a:t>
            </a:r>
          </a:p>
        </p:txBody>
      </p:sp>
      <p:sp>
        <p:nvSpPr>
          <p:cNvPr id="4" name="Slide Number Placeholder 3"/>
          <p:cNvSpPr>
            <a:spLocks noGrp="1"/>
          </p:cNvSpPr>
          <p:nvPr>
            <p:ph type="sldNum" sz="quarter" idx="5"/>
          </p:nvPr>
        </p:nvSpPr>
        <p:spPr/>
        <p:txBody>
          <a:bodyPr/>
          <a:lstStyle/>
          <a:p>
            <a:pPr>
              <a:defRPr/>
            </a:pPr>
            <a:fld id="{0EE1AB27-94E3-4BDB-A3D9-CF3A4E581613}" type="slidenum">
              <a:rPr lang="en-US" smtClean="0"/>
              <a:pPr>
                <a:defRPr/>
              </a:pPr>
              <a:t>226</a:t>
            </a:fld>
            <a:endParaRPr lang="en-US" dirty="0"/>
          </a:p>
        </p:txBody>
      </p:sp>
    </p:spTree>
    <p:extLst>
      <p:ext uri="{BB962C8B-B14F-4D97-AF65-F5344CB8AC3E}">
        <p14:creationId xmlns:p14="http://schemas.microsoft.com/office/powerpoint/2010/main" val="84817594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normAutofit fontScale="85000" lnSpcReduction="10000"/>
          </a:bodyPr>
          <a:lstStyle/>
          <a:p>
            <a:pPr eaLnBrk="1" hangingPunct="1"/>
            <a:r>
              <a:rPr lang="en-US">
                <a:cs typeface="Arial" charset="0"/>
              </a:rPr>
              <a:t> Several strategies have been suggested in dealing with resistance to change. These approaches include education and communication, participation, facilitation and support, negotiation, manipulation and co-optation, and coercion.  </a:t>
            </a:r>
          </a:p>
          <a:p>
            <a:pPr eaLnBrk="1" hangingPunct="1"/>
            <a:endParaRPr lang="en-US">
              <a:cs typeface="Arial" charset="0"/>
            </a:endParaRPr>
          </a:p>
          <a:p>
            <a:pPr eaLnBrk="1" hangingPunct="1"/>
            <a:r>
              <a:rPr lang="en-US" i="1">
                <a:cs typeface="Arial" charset="0"/>
              </a:rPr>
              <a:t>Education and communication </a:t>
            </a:r>
            <a:r>
              <a:rPr lang="en-US">
                <a:cs typeface="Arial" charset="0"/>
              </a:rPr>
              <a:t>can help reduce resistance to change by helping employees see the logic of the change effort. This technique, of course, assumes that much of the resistance lies in misinformation or poor communication.</a:t>
            </a:r>
          </a:p>
          <a:p>
            <a:pPr eaLnBrk="1" hangingPunct="1"/>
            <a:endParaRPr lang="en-US">
              <a:cs typeface="Arial" charset="0"/>
            </a:endParaRPr>
          </a:p>
          <a:p>
            <a:pPr eaLnBrk="1" hangingPunct="1"/>
            <a:r>
              <a:rPr lang="en-US" i="1">
                <a:cs typeface="Arial" charset="0"/>
              </a:rPr>
              <a:t>Participation </a:t>
            </a:r>
            <a:r>
              <a:rPr lang="en-US">
                <a:cs typeface="Arial" charset="0"/>
              </a:rPr>
              <a:t>involves bringing those individuals directly affected by the proposed change into the decision-making process. Their participation allows these individuals to express their feelings, increase the quality of the process, and increase employee commitment to the final decision.</a:t>
            </a:r>
          </a:p>
          <a:p>
            <a:pPr eaLnBrk="1" hangingPunct="1"/>
            <a:endParaRPr lang="en-US" i="1">
              <a:cs typeface="Arial" charset="0"/>
            </a:endParaRPr>
          </a:p>
          <a:p>
            <a:pPr eaLnBrk="1" hangingPunct="1"/>
            <a:r>
              <a:rPr lang="en-US" i="1">
                <a:cs typeface="Arial" charset="0"/>
              </a:rPr>
              <a:t>Facilitation and support </a:t>
            </a:r>
            <a:r>
              <a:rPr lang="en-US">
                <a:cs typeface="Arial" charset="0"/>
              </a:rPr>
              <a:t>involve helping employees deal with the fear and anxiety associated with the change effort. This help may include employee counseling, therapy, new skills training, or a short paid leave of absence. </a:t>
            </a:r>
          </a:p>
          <a:p>
            <a:pPr eaLnBrk="1" hangingPunct="1"/>
            <a:endParaRPr lang="en-US">
              <a:cs typeface="Arial" charset="0"/>
            </a:endParaRPr>
          </a:p>
          <a:p>
            <a:pPr eaLnBrk="1" hangingPunct="1"/>
            <a:r>
              <a:rPr lang="en-US" i="1">
                <a:cs typeface="Arial" charset="0"/>
              </a:rPr>
              <a:t>Negotiation </a:t>
            </a:r>
            <a:r>
              <a:rPr lang="en-US">
                <a:cs typeface="Arial" charset="0"/>
              </a:rPr>
              <a:t>involves exchanging something of value for an agreement to lessen the resistance to the change effort. This resistance technique may be quite useful when the resistance comes from a powerful source.</a:t>
            </a:r>
          </a:p>
          <a:p>
            <a:pPr eaLnBrk="1" hangingPunct="1"/>
            <a:endParaRPr lang="en-US">
              <a:cs typeface="Arial" charset="0"/>
            </a:endParaRPr>
          </a:p>
          <a:p>
            <a:pPr eaLnBrk="1" hangingPunct="1"/>
            <a:r>
              <a:rPr lang="en-US" i="1">
                <a:cs typeface="Arial" charset="0"/>
              </a:rPr>
              <a:t>Manipulation and co-optation </a:t>
            </a:r>
            <a:r>
              <a:rPr lang="en-US">
                <a:cs typeface="Arial" charset="0"/>
              </a:rPr>
              <a:t>refer to covert attempts to influence others about the change. It may involve distorting facts to make the change appear more attractive.</a:t>
            </a:r>
          </a:p>
          <a:p>
            <a:pPr eaLnBrk="1" hangingPunct="1"/>
            <a:endParaRPr lang="en-US">
              <a:cs typeface="Arial" charset="0"/>
            </a:endParaRPr>
          </a:p>
          <a:p>
            <a:pPr eaLnBrk="1" hangingPunct="1"/>
            <a:r>
              <a:rPr lang="en-US">
                <a:cs typeface="Arial" charset="0"/>
              </a:rPr>
              <a:t>Finally, </a:t>
            </a:r>
            <a:r>
              <a:rPr lang="en-US" i="1">
                <a:cs typeface="Arial" charset="0"/>
              </a:rPr>
              <a:t>coercion </a:t>
            </a:r>
            <a:r>
              <a:rPr lang="en-US">
                <a:cs typeface="Arial" charset="0"/>
              </a:rPr>
              <a:t>can be used to deal with resistance to change. Coercion involves the use of direct threats or force against the resisters.</a:t>
            </a:r>
          </a:p>
        </p:txBody>
      </p:sp>
      <p:sp>
        <p:nvSpPr>
          <p:cNvPr id="4" name="Slide Number Placeholder 3"/>
          <p:cNvSpPr>
            <a:spLocks noGrp="1"/>
          </p:cNvSpPr>
          <p:nvPr>
            <p:ph type="sldNum" sz="quarter" idx="5"/>
          </p:nvPr>
        </p:nvSpPr>
        <p:spPr/>
        <p:txBody>
          <a:bodyPr/>
          <a:lstStyle/>
          <a:p>
            <a:pPr>
              <a:defRPr/>
            </a:pPr>
            <a:fld id="{AF128E72-273B-4484-8D91-FBA191679322}" type="slidenum">
              <a:rPr lang="en-US" smtClean="0"/>
              <a:pPr>
                <a:defRPr/>
              </a:pPr>
              <a:t>227</a:t>
            </a:fld>
            <a:endParaRPr lang="en-US" dirty="0"/>
          </a:p>
        </p:txBody>
      </p:sp>
    </p:spTree>
    <p:extLst>
      <p:ext uri="{BB962C8B-B14F-4D97-AF65-F5344CB8AC3E}">
        <p14:creationId xmlns:p14="http://schemas.microsoft.com/office/powerpoint/2010/main" val="303481678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When managers see resistance to change as dysfunctional, what can they do? Several strategies have been suggested in dealing with resistance to change. These approaches include education and communication, participation, facilitation and support, negotiation,</a:t>
            </a:r>
          </a:p>
          <a:p>
            <a:pPr eaLnBrk="1" hangingPunct="1"/>
            <a:r>
              <a:rPr lang="en-US">
                <a:cs typeface="Arial" charset="0"/>
              </a:rPr>
              <a:t>manipulation and co-optation, and coercion. These tactics are summarized here and described in Exhibit 7-5</a:t>
            </a:r>
          </a:p>
        </p:txBody>
      </p:sp>
      <p:sp>
        <p:nvSpPr>
          <p:cNvPr id="4" name="Slide Number Placeholder 3"/>
          <p:cNvSpPr>
            <a:spLocks noGrp="1"/>
          </p:cNvSpPr>
          <p:nvPr>
            <p:ph type="sldNum" sz="quarter" idx="5"/>
          </p:nvPr>
        </p:nvSpPr>
        <p:spPr/>
        <p:txBody>
          <a:bodyPr/>
          <a:lstStyle/>
          <a:p>
            <a:pPr>
              <a:defRPr/>
            </a:pPr>
            <a:fld id="{5F672E54-1EEF-403D-8800-5005F7AB25EF}" type="slidenum">
              <a:rPr lang="en-US" smtClean="0"/>
              <a:pPr>
                <a:defRPr/>
              </a:pPr>
              <a:t>228</a:t>
            </a:fld>
            <a:endParaRPr lang="en-US" dirty="0"/>
          </a:p>
        </p:txBody>
      </p:sp>
    </p:spTree>
    <p:extLst>
      <p:ext uri="{BB962C8B-B14F-4D97-AF65-F5344CB8AC3E}">
        <p14:creationId xmlns:p14="http://schemas.microsoft.com/office/powerpoint/2010/main" val="300777192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An organization’s culture is made up of relatively stable and permanent characteristics tends to make it very resistant to change. A culture takes a long time to form, and once established it tends to become entrenched. Strong cultures are particularly resistant to change because employees have become so committed to them.</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CDD2FD6D-557F-4760-9653-DFE338C4E0E0}" type="slidenum">
              <a:rPr lang="en-US" smtClean="0"/>
              <a:pPr>
                <a:defRPr/>
              </a:pPr>
              <a:t>229</a:t>
            </a:fld>
            <a:endParaRPr lang="en-US" dirty="0"/>
          </a:p>
        </p:txBody>
      </p:sp>
    </p:spTree>
    <p:extLst>
      <p:ext uri="{BB962C8B-B14F-4D97-AF65-F5344CB8AC3E}">
        <p14:creationId xmlns:p14="http://schemas.microsoft.com/office/powerpoint/2010/main" val="185424241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What “favorable conditions” facilitate cultural change? One is that </a:t>
            </a:r>
            <a:r>
              <a:rPr lang="en-US" i="1">
                <a:cs typeface="Arial" charset="0"/>
              </a:rPr>
              <a:t>a dramatic crisis occurs, </a:t>
            </a:r>
            <a:r>
              <a:rPr lang="en-US">
                <a:cs typeface="Arial" charset="0"/>
              </a:rPr>
              <a:t>such as an unexpected financial setback, the loss of a major customer, or a dramatic technological innovation by a competitor. Such a shock can weaken the status quo and make people start</a:t>
            </a:r>
          </a:p>
          <a:p>
            <a:pPr eaLnBrk="1" hangingPunct="1"/>
            <a:r>
              <a:rPr lang="en-US">
                <a:cs typeface="Arial" charset="0"/>
              </a:rPr>
              <a:t>thinking about the relevance of the current culture. Another condition may be that </a:t>
            </a:r>
            <a:r>
              <a:rPr lang="en-US" i="1">
                <a:cs typeface="Arial" charset="0"/>
              </a:rPr>
              <a:t>leadership changes hands. </a:t>
            </a:r>
            <a:r>
              <a:rPr lang="en-US">
                <a:cs typeface="Arial" charset="0"/>
              </a:rPr>
              <a:t>New top leadership can provide an alternative set of key values and may be perceived as more capable of responding to the crisis than the old leaders were. Another is that </a:t>
            </a:r>
            <a:r>
              <a:rPr lang="en-US" i="1">
                <a:cs typeface="Arial" charset="0"/>
              </a:rPr>
              <a:t>the organization is young and small. </a:t>
            </a:r>
            <a:r>
              <a:rPr lang="en-US">
                <a:cs typeface="Arial" charset="0"/>
              </a:rPr>
              <a:t>The younger the organization, the less entrenched its culture.</a:t>
            </a:r>
          </a:p>
        </p:txBody>
      </p:sp>
      <p:sp>
        <p:nvSpPr>
          <p:cNvPr id="4" name="Slide Number Placeholder 3"/>
          <p:cNvSpPr>
            <a:spLocks noGrp="1"/>
          </p:cNvSpPr>
          <p:nvPr>
            <p:ph type="sldNum" sz="quarter" idx="5"/>
          </p:nvPr>
        </p:nvSpPr>
        <p:spPr/>
        <p:txBody>
          <a:bodyPr/>
          <a:lstStyle/>
          <a:p>
            <a:pPr>
              <a:defRPr/>
            </a:pPr>
            <a:fld id="{189E416F-2B9A-462F-B2EE-EA77D63DF69B}" type="slidenum">
              <a:rPr lang="en-US" smtClean="0"/>
              <a:pPr>
                <a:defRPr/>
              </a:pPr>
              <a:t>230</a:t>
            </a:fld>
            <a:endParaRPr lang="en-US" dirty="0"/>
          </a:p>
        </p:txBody>
      </p:sp>
    </p:spTree>
    <p:extLst>
      <p:ext uri="{BB962C8B-B14F-4D97-AF65-F5344CB8AC3E}">
        <p14:creationId xmlns:p14="http://schemas.microsoft.com/office/powerpoint/2010/main" val="114608233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If conditions are right, how do managers change culture? No single action is likely to have the impact necessary to change something ingrained and highly valued. Managers need a strategy for managing cultural change, as described in Exhibit 7-6.</a:t>
            </a:r>
          </a:p>
        </p:txBody>
      </p:sp>
      <p:sp>
        <p:nvSpPr>
          <p:cNvPr id="4" name="Slide Number Placeholder 3"/>
          <p:cNvSpPr>
            <a:spLocks noGrp="1"/>
          </p:cNvSpPr>
          <p:nvPr>
            <p:ph type="sldNum" sz="quarter" idx="5"/>
          </p:nvPr>
        </p:nvSpPr>
        <p:spPr/>
        <p:txBody>
          <a:bodyPr/>
          <a:lstStyle/>
          <a:p>
            <a:pPr>
              <a:defRPr/>
            </a:pPr>
            <a:fld id="{C9B1ED04-C840-46B8-A63E-E217BA9D7305}" type="slidenum">
              <a:rPr lang="en-US" smtClean="0"/>
              <a:pPr>
                <a:defRPr/>
              </a:pPr>
              <a:t>231</a:t>
            </a:fld>
            <a:endParaRPr lang="en-US" dirty="0"/>
          </a:p>
        </p:txBody>
      </p:sp>
    </p:spTree>
    <p:extLst>
      <p:ext uri="{BB962C8B-B14F-4D97-AF65-F5344CB8AC3E}">
        <p14:creationId xmlns:p14="http://schemas.microsoft.com/office/powerpoint/2010/main" val="119160950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b="1">
                <a:cs typeface="Arial" charset="0"/>
              </a:rPr>
              <a:t>Stress </a:t>
            </a:r>
            <a:r>
              <a:rPr lang="en-US">
                <a:cs typeface="Arial" charset="0"/>
              </a:rPr>
              <a:t>is the adverse reaction people have to excessive pressure placed on them from extraordinary demands, constraints, or opportunities. Stress isn’t always bad. Although it’s often discussed in a negative context, stress can be positive, especially</a:t>
            </a:r>
          </a:p>
          <a:p>
            <a:pPr eaLnBrk="1" hangingPunct="1"/>
            <a:r>
              <a:rPr lang="en-US">
                <a:cs typeface="Arial" charset="0"/>
              </a:rPr>
              <a:t>when it offers a potential gain. For instance, functional stress allows an athlete, stage performer, or employee to perform at his or her highest level at crucial times.</a:t>
            </a:r>
          </a:p>
          <a:p>
            <a:pPr eaLnBrk="1" hangingPunct="1"/>
            <a:endParaRPr lang="en-US">
              <a:cs typeface="Arial" charset="0"/>
            </a:endParaRPr>
          </a:p>
          <a:p>
            <a:pPr eaLnBrk="1" hangingPunct="1"/>
            <a:r>
              <a:rPr lang="en-US">
                <a:cs typeface="Arial" charset="0"/>
              </a:rPr>
              <a:t>Stress can be caused by personal factors and by job-related factors called </a:t>
            </a:r>
            <a:r>
              <a:rPr lang="en-US" b="1">
                <a:cs typeface="Arial" charset="0"/>
              </a:rPr>
              <a:t>stressors</a:t>
            </a:r>
            <a:r>
              <a:rPr lang="en-US">
                <a:cs typeface="Arial" charset="0"/>
              </a:rPr>
              <a:t>. Clearly, change of any kind—personal or job-related—</a:t>
            </a:r>
          </a:p>
          <a:p>
            <a:pPr eaLnBrk="1" hangingPunct="1"/>
            <a:r>
              <a:rPr lang="en-US">
                <a:cs typeface="Arial" charset="0"/>
              </a:rPr>
              <a:t>has the potential to cause stress because it can involve demands, constraints, or opportunities. Organizations have no shortage of factors that can cause stress.</a:t>
            </a:r>
          </a:p>
        </p:txBody>
      </p:sp>
      <p:sp>
        <p:nvSpPr>
          <p:cNvPr id="4" name="Slide Number Placeholder 3"/>
          <p:cNvSpPr>
            <a:spLocks noGrp="1"/>
          </p:cNvSpPr>
          <p:nvPr>
            <p:ph type="sldNum" sz="quarter" idx="5"/>
          </p:nvPr>
        </p:nvSpPr>
        <p:spPr/>
        <p:txBody>
          <a:bodyPr/>
          <a:lstStyle/>
          <a:p>
            <a:pPr>
              <a:defRPr/>
            </a:pPr>
            <a:fld id="{7812CBB8-D14D-42F2-8F8E-F408F3D0D96B}" type="slidenum">
              <a:rPr lang="en-US" smtClean="0"/>
              <a:pPr>
                <a:defRPr/>
              </a:pPr>
              <a:t>232</a:t>
            </a:fld>
            <a:endParaRPr lang="en-US" dirty="0"/>
          </a:p>
        </p:txBody>
      </p:sp>
    </p:spTree>
    <p:extLst>
      <p:ext uri="{BB962C8B-B14F-4D97-AF65-F5344CB8AC3E}">
        <p14:creationId xmlns:p14="http://schemas.microsoft.com/office/powerpoint/2010/main" val="229184777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i="1">
                <a:cs typeface="Arial" charset="0"/>
              </a:rPr>
              <a:t>Role demands </a:t>
            </a:r>
            <a:r>
              <a:rPr lang="en-US">
                <a:cs typeface="Arial" charset="0"/>
              </a:rPr>
              <a:t>relate to pressures placed on an employee as a function of the particular role he or she plays in the organization. </a:t>
            </a:r>
            <a:r>
              <a:rPr lang="en-US" b="1">
                <a:cs typeface="Arial" charset="0"/>
              </a:rPr>
              <a:t>Role conflicts </a:t>
            </a:r>
            <a:r>
              <a:rPr lang="en-US">
                <a:cs typeface="Arial" charset="0"/>
              </a:rPr>
              <a:t>create expectations that may be hard to reconcile or satisfy. </a:t>
            </a:r>
            <a:r>
              <a:rPr lang="en-US" b="1">
                <a:cs typeface="Arial" charset="0"/>
              </a:rPr>
              <a:t>Role overload </a:t>
            </a:r>
            <a:r>
              <a:rPr lang="en-US">
                <a:cs typeface="Arial" charset="0"/>
              </a:rPr>
              <a:t>is experienced when the employee is expected to do more than time permits. </a:t>
            </a:r>
            <a:r>
              <a:rPr lang="en-US" b="1">
                <a:cs typeface="Arial" charset="0"/>
              </a:rPr>
              <a:t>Role ambiguity </a:t>
            </a:r>
            <a:r>
              <a:rPr lang="en-US">
                <a:cs typeface="Arial" charset="0"/>
              </a:rPr>
              <a:t>is created when role expectations are not clearly understood and the employee is not sure what he or she is to do.</a:t>
            </a:r>
          </a:p>
        </p:txBody>
      </p:sp>
      <p:sp>
        <p:nvSpPr>
          <p:cNvPr id="4" name="Slide Number Placeholder 3"/>
          <p:cNvSpPr>
            <a:spLocks noGrp="1"/>
          </p:cNvSpPr>
          <p:nvPr>
            <p:ph type="sldNum" sz="quarter" idx="5"/>
          </p:nvPr>
        </p:nvSpPr>
        <p:spPr/>
        <p:txBody>
          <a:bodyPr/>
          <a:lstStyle/>
          <a:p>
            <a:pPr>
              <a:defRPr/>
            </a:pPr>
            <a:fld id="{501FB2E8-8735-42A4-8605-D5C5B52144E6}" type="slidenum">
              <a:rPr lang="en-US" smtClean="0"/>
              <a:pPr>
                <a:defRPr/>
              </a:pPr>
              <a:t>233</a:t>
            </a:fld>
            <a:endParaRPr lang="en-US" dirty="0"/>
          </a:p>
        </p:txBody>
      </p:sp>
    </p:spTree>
    <p:extLst>
      <p:ext uri="{BB962C8B-B14F-4D97-AF65-F5344CB8AC3E}">
        <p14:creationId xmlns:p14="http://schemas.microsoft.com/office/powerpoint/2010/main" val="384575976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i="1">
                <a:cs typeface="Arial" charset="0"/>
              </a:rPr>
              <a:t>Interpersonal demands </a:t>
            </a:r>
            <a:r>
              <a:rPr lang="en-US">
                <a:cs typeface="Arial" charset="0"/>
              </a:rPr>
              <a:t>are pressures created by other employees. Lack of social support from colleagues and poor interpersonal relationships can cause considerable stress, especially among employees with a high social need.</a:t>
            </a:r>
          </a:p>
          <a:p>
            <a:pPr eaLnBrk="1" hangingPunct="1"/>
            <a:endParaRPr lang="en-US">
              <a:cs typeface="Arial" charset="0"/>
            </a:endParaRPr>
          </a:p>
          <a:p>
            <a:pPr eaLnBrk="1" hangingPunct="1"/>
            <a:r>
              <a:rPr lang="en-US" i="1">
                <a:cs typeface="Arial" charset="0"/>
              </a:rPr>
              <a:t>Organization structure </a:t>
            </a:r>
            <a:r>
              <a:rPr lang="en-US">
                <a:cs typeface="Arial" charset="0"/>
              </a:rPr>
              <a:t>can increase stress. Excessive rules and an employee’s lack of opportunity to participate in decisions that affect him or her are examples of structural variables that might be potential sources of stress.</a:t>
            </a:r>
          </a:p>
          <a:p>
            <a:pPr eaLnBrk="1" hangingPunct="1"/>
            <a:endParaRPr lang="en-US">
              <a:cs typeface="Arial" charset="0"/>
            </a:endParaRPr>
          </a:p>
          <a:p>
            <a:pPr eaLnBrk="1" hangingPunct="1"/>
            <a:r>
              <a:rPr lang="en-US" i="1">
                <a:cs typeface="Arial" charset="0"/>
              </a:rPr>
              <a:t>Organizational leadership </a:t>
            </a:r>
            <a:r>
              <a:rPr lang="en-US">
                <a:cs typeface="Arial" charset="0"/>
              </a:rPr>
              <a:t>represents the supervisory style of the organization’s managers. Some managers create a culture characterized by tension, fear, and anxiety. They establish unrealistic pressures to perform in the short run, impose excessively tight controls, and routinely fire employees who don’t measure up. This style of leadership filters down through the organization and affects all employees.</a:t>
            </a:r>
          </a:p>
        </p:txBody>
      </p:sp>
      <p:sp>
        <p:nvSpPr>
          <p:cNvPr id="4" name="Slide Number Placeholder 3"/>
          <p:cNvSpPr>
            <a:spLocks noGrp="1"/>
          </p:cNvSpPr>
          <p:nvPr>
            <p:ph type="sldNum" sz="quarter" idx="5"/>
          </p:nvPr>
        </p:nvSpPr>
        <p:spPr/>
        <p:txBody>
          <a:bodyPr/>
          <a:lstStyle/>
          <a:p>
            <a:pPr>
              <a:defRPr/>
            </a:pPr>
            <a:fld id="{C352E037-2EE1-4FD2-8941-36E7DBA52D73}" type="slidenum">
              <a:rPr lang="en-US" smtClean="0"/>
              <a:pPr>
                <a:defRPr/>
              </a:pPr>
              <a:t>234</a:t>
            </a:fld>
            <a:endParaRPr lang="en-US" dirty="0"/>
          </a:p>
        </p:txBody>
      </p:sp>
    </p:spTree>
    <p:extLst>
      <p:ext uri="{BB962C8B-B14F-4D97-AF65-F5344CB8AC3E}">
        <p14:creationId xmlns:p14="http://schemas.microsoft.com/office/powerpoint/2010/main" val="987101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What’s emerging in the twenty-first century is the concept of managing in a sustainable way, which has had the effect of widening corporate responsibility not only</a:t>
            </a:r>
          </a:p>
          <a:p>
            <a:pPr eaLnBrk="1" hangingPunct="1"/>
            <a:r>
              <a:rPr lang="en-US">
                <a:cs typeface="Arial" charset="0"/>
              </a:rPr>
              <a:t>to managing in an efficient and effective way, but also to responding strategically to a wide range of environmental and societal challenges . From a business perspective, </a:t>
            </a:r>
            <a:r>
              <a:rPr lang="en-US" b="1">
                <a:cs typeface="Arial" charset="0"/>
              </a:rPr>
              <a:t>sustainability </a:t>
            </a:r>
            <a:r>
              <a:rPr lang="en-US">
                <a:cs typeface="Arial" charset="0"/>
              </a:rPr>
              <a:t>has been defined as a company’s ability to achieve its business goals and increase long-term shareholder value by integrating economic, environmental, and social opportunities into its business strategies.</a:t>
            </a:r>
          </a:p>
        </p:txBody>
      </p:sp>
      <p:sp>
        <p:nvSpPr>
          <p:cNvPr id="4" name="Slide Number Placeholder 3"/>
          <p:cNvSpPr>
            <a:spLocks noGrp="1"/>
          </p:cNvSpPr>
          <p:nvPr>
            <p:ph type="sldNum" sz="quarter" idx="5"/>
          </p:nvPr>
        </p:nvSpPr>
        <p:spPr/>
        <p:txBody>
          <a:bodyPr/>
          <a:lstStyle/>
          <a:p>
            <a:pPr>
              <a:defRPr/>
            </a:pPr>
            <a:fld id="{08054A21-0569-4C07-B312-17738B98493B}" type="slidenum">
              <a:rPr lang="en-US" smtClean="0"/>
              <a:pPr>
                <a:defRPr/>
              </a:pPr>
              <a:t>24</a:t>
            </a:fld>
            <a:endParaRPr lang="en-US"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Personal factors that can create stress include family issues, personal economic problems, and inherent personality characteristics. Because employees bring their personal problems to work with them, a full understanding of employee stress requires a manager to be understanding of these personal factors.</a:t>
            </a:r>
          </a:p>
          <a:p>
            <a:pPr eaLnBrk="1" hangingPunct="1"/>
            <a:endParaRPr lang="en-US">
              <a:cs typeface="Arial" charset="0"/>
            </a:endParaRPr>
          </a:p>
          <a:p>
            <a:pPr eaLnBrk="1" hangingPunct="1"/>
            <a:r>
              <a:rPr lang="en-US" b="1">
                <a:cs typeface="Arial" charset="0"/>
              </a:rPr>
              <a:t>Type A personality </a:t>
            </a:r>
            <a:r>
              <a:rPr lang="en-US">
                <a:cs typeface="Arial" charset="0"/>
              </a:rPr>
              <a:t>is characterized by chronic feelings of a sense of time urgency, an excessive competitive drive, and difficulty accepting and enjoying leisure time. The opposite of Type A is </a:t>
            </a:r>
            <a:r>
              <a:rPr lang="en-US" b="1">
                <a:cs typeface="Arial" charset="0"/>
              </a:rPr>
              <a:t>Type B personality</a:t>
            </a:r>
            <a:r>
              <a:rPr lang="en-US">
                <a:cs typeface="Arial" charset="0"/>
              </a:rPr>
              <a:t>. Type Bs don’t suffer from time urgency or impatience. Until recently, it was believed that Type As were more likely to experience stress on and off the job. A closer analysis of the evidence, however, has produced new conclusions. Studies show that only the hostility and anger associated with Type A behavior are actually associated with the negative effects of stress. And Type Bs are just as susceptible to the same anxiety-producing elements.</a:t>
            </a:r>
          </a:p>
        </p:txBody>
      </p:sp>
      <p:sp>
        <p:nvSpPr>
          <p:cNvPr id="4" name="Slide Number Placeholder 3"/>
          <p:cNvSpPr>
            <a:spLocks noGrp="1"/>
          </p:cNvSpPr>
          <p:nvPr>
            <p:ph type="sldNum" sz="quarter" idx="5"/>
          </p:nvPr>
        </p:nvSpPr>
        <p:spPr/>
        <p:txBody>
          <a:bodyPr/>
          <a:lstStyle/>
          <a:p>
            <a:pPr>
              <a:defRPr/>
            </a:pPr>
            <a:fld id="{FC9F7523-7B75-4448-B260-51ECB620A4F1}" type="slidenum">
              <a:rPr lang="en-US" smtClean="0"/>
              <a:pPr>
                <a:defRPr/>
              </a:pPr>
              <a:t>235</a:t>
            </a:fld>
            <a:endParaRPr lang="en-US" dirty="0"/>
          </a:p>
        </p:txBody>
      </p:sp>
    </p:spTree>
    <p:extLst>
      <p:ext uri="{BB962C8B-B14F-4D97-AF65-F5344CB8AC3E}">
        <p14:creationId xmlns:p14="http://schemas.microsoft.com/office/powerpoint/2010/main" val="307832287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As Exhibit 7-7 shows, stress symptoms can be grouped under three general categories: physical, psychological, and behavioral. All of these</a:t>
            </a:r>
          </a:p>
          <a:p>
            <a:pPr eaLnBrk="1" hangingPunct="1"/>
            <a:r>
              <a:rPr lang="en-US">
                <a:cs typeface="Arial" charset="0"/>
              </a:rPr>
              <a:t>can significantly affect an employee’s work.</a:t>
            </a:r>
          </a:p>
        </p:txBody>
      </p:sp>
      <p:sp>
        <p:nvSpPr>
          <p:cNvPr id="4" name="Slide Number Placeholder 3"/>
          <p:cNvSpPr>
            <a:spLocks noGrp="1"/>
          </p:cNvSpPr>
          <p:nvPr>
            <p:ph type="sldNum" sz="quarter" idx="5"/>
          </p:nvPr>
        </p:nvSpPr>
        <p:spPr/>
        <p:txBody>
          <a:bodyPr/>
          <a:lstStyle/>
          <a:p>
            <a:pPr>
              <a:defRPr/>
            </a:pPr>
            <a:fld id="{1539C665-A5A7-419A-B2D1-E792A9C3622E}" type="slidenum">
              <a:rPr lang="en-US" smtClean="0"/>
              <a:pPr>
                <a:defRPr/>
              </a:pPr>
              <a:t>236</a:t>
            </a:fld>
            <a:endParaRPr lang="en-US" dirty="0"/>
          </a:p>
        </p:txBody>
      </p:sp>
    </p:spTree>
    <p:extLst>
      <p:ext uri="{BB962C8B-B14F-4D97-AF65-F5344CB8AC3E}">
        <p14:creationId xmlns:p14="http://schemas.microsoft.com/office/powerpoint/2010/main" val="1728038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Because stress can never be totally eliminated from a person’s life, managers want to reduce the stress that leads to dysfunctional work behavior. How? Through controlling certain organizational factors to reduce job-related stress, and to a more limited extent, offering help for personal stress.</a:t>
            </a:r>
          </a:p>
          <a:p>
            <a:pPr eaLnBrk="1" hangingPunct="1"/>
            <a:endParaRPr lang="en-US">
              <a:cs typeface="Arial" charset="0"/>
            </a:endParaRPr>
          </a:p>
          <a:p>
            <a:pPr eaLnBrk="1" hangingPunct="1"/>
            <a:r>
              <a:rPr lang="en-US">
                <a:cs typeface="Arial" charset="0"/>
              </a:rPr>
              <a:t>Things managers can do in terms of job-related factors begin with employee selection. Managers need to make sure an employee’s abilities match the job requirements. When employees are in over their heads, their stress levels are typically high. A realistic job preview during the selection process can minimize stress by reducing ambiguity over job expectations. Improved organizational communications will keep</a:t>
            </a:r>
          </a:p>
          <a:p>
            <a:pPr eaLnBrk="1" hangingPunct="1"/>
            <a:r>
              <a:rPr lang="en-US">
                <a:cs typeface="Arial" charset="0"/>
              </a:rPr>
              <a:t>ambiguity-induced stress to a minimum. Similarly, a performance planning program such as MBO (management by objectives) will clarify job responsibilities, provide clear performance goals, and reduce ambiguity through feedback. Job redesign is also a way to reduce stress. If stress can be traced to boredom or to work overload, jobs.</a:t>
            </a:r>
          </a:p>
          <a:p>
            <a:pPr eaLnBrk="1" hangingPunct="1"/>
            <a:r>
              <a:rPr lang="en-US">
                <a:cs typeface="Arial" charset="0"/>
              </a:rPr>
              <a:t>should be redesigned to increase challenge or to reduce the workload.</a:t>
            </a:r>
          </a:p>
        </p:txBody>
      </p:sp>
      <p:sp>
        <p:nvSpPr>
          <p:cNvPr id="4" name="Slide Number Placeholder 3"/>
          <p:cNvSpPr>
            <a:spLocks noGrp="1"/>
          </p:cNvSpPr>
          <p:nvPr>
            <p:ph type="sldNum" sz="quarter" idx="5"/>
          </p:nvPr>
        </p:nvSpPr>
        <p:spPr/>
        <p:txBody>
          <a:bodyPr/>
          <a:lstStyle/>
          <a:p>
            <a:pPr>
              <a:defRPr/>
            </a:pPr>
            <a:fld id="{375BC892-D6F4-4E8F-81CD-4CD7A602A364}" type="slidenum">
              <a:rPr lang="en-US" smtClean="0"/>
              <a:pPr>
                <a:defRPr/>
              </a:pPr>
              <a:t>237</a:t>
            </a:fld>
            <a:endParaRPr lang="en-US" dirty="0"/>
          </a:p>
        </p:txBody>
      </p:sp>
    </p:spTree>
    <p:extLst>
      <p:ext uri="{BB962C8B-B14F-4D97-AF65-F5344CB8AC3E}">
        <p14:creationId xmlns:p14="http://schemas.microsoft.com/office/powerpoint/2010/main" val="102031380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What does it take to be a change-capable organization? Exhibit 7-8 summarizes the characteristics.</a:t>
            </a:r>
          </a:p>
        </p:txBody>
      </p:sp>
      <p:sp>
        <p:nvSpPr>
          <p:cNvPr id="4" name="Slide Number Placeholder 3"/>
          <p:cNvSpPr>
            <a:spLocks noGrp="1"/>
          </p:cNvSpPr>
          <p:nvPr>
            <p:ph type="sldNum" sz="quarter" idx="5"/>
          </p:nvPr>
        </p:nvSpPr>
        <p:spPr/>
        <p:txBody>
          <a:bodyPr/>
          <a:lstStyle/>
          <a:p>
            <a:pPr>
              <a:defRPr/>
            </a:pPr>
            <a:fld id="{204896DE-848F-42F9-B5C0-87B260DD0212}" type="slidenum">
              <a:rPr lang="en-US" smtClean="0"/>
              <a:pPr>
                <a:defRPr/>
              </a:pPr>
              <a:t>238</a:t>
            </a:fld>
            <a:endParaRPr lang="en-US" dirty="0"/>
          </a:p>
        </p:txBody>
      </p:sp>
    </p:spTree>
    <p:extLst>
      <p:ext uri="{BB962C8B-B14F-4D97-AF65-F5344CB8AC3E}">
        <p14:creationId xmlns:p14="http://schemas.microsoft.com/office/powerpoint/2010/main" val="360523901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2155E75E-9BBE-4AEF-9FF6-69189F0DDCD2}" type="slidenum">
              <a:rPr lang="en-US" smtClean="0"/>
              <a:pPr>
                <a:defRPr/>
              </a:pPr>
              <a:t>239</a:t>
            </a:fld>
            <a:endParaRPr lang="en-US" dirty="0"/>
          </a:p>
        </p:txBody>
      </p:sp>
    </p:spTree>
    <p:extLst>
      <p:ext uri="{BB962C8B-B14F-4D97-AF65-F5344CB8AC3E}">
        <p14:creationId xmlns:p14="http://schemas.microsoft.com/office/powerpoint/2010/main" val="141783064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The definition of innovation varies widely, depending on who you ask. We’re going to define it by first looking at the concept of creativity. </a:t>
            </a:r>
            <a:r>
              <a:rPr lang="en-US" b="1">
                <a:cs typeface="Arial" charset="0"/>
              </a:rPr>
              <a:t>Creativity </a:t>
            </a:r>
            <a:r>
              <a:rPr lang="en-US">
                <a:cs typeface="Arial" charset="0"/>
              </a:rPr>
              <a:t>refers to the ability to combine ideas in a unique way or to make unusual associations between ideas.</a:t>
            </a:r>
          </a:p>
          <a:p>
            <a:pPr eaLnBrk="1" hangingPunct="1"/>
            <a:endParaRPr lang="en-US">
              <a:cs typeface="Arial" charset="0"/>
            </a:endParaRPr>
          </a:p>
          <a:p>
            <a:pPr eaLnBrk="1" hangingPunct="1"/>
            <a:r>
              <a:rPr lang="en-US">
                <a:cs typeface="Arial" charset="0"/>
              </a:rPr>
              <a:t>The outcomes of the creative process need to be turned into useful products or work methods, which is defined as </a:t>
            </a:r>
            <a:r>
              <a:rPr lang="en-US" b="1">
                <a:cs typeface="Arial" charset="0"/>
              </a:rPr>
              <a:t>innovation</a:t>
            </a:r>
            <a:r>
              <a:rPr lang="en-US">
                <a:cs typeface="Arial" charset="0"/>
              </a:rPr>
              <a:t>. Thus, the innovative organization is characterized by its ability to generate new ideas that are implemented into new products, processes, and procedures designed to be useful—that is, to channel creativity into useful outcomes.</a:t>
            </a:r>
          </a:p>
        </p:txBody>
      </p:sp>
      <p:sp>
        <p:nvSpPr>
          <p:cNvPr id="4" name="Slide Number Placeholder 3"/>
          <p:cNvSpPr>
            <a:spLocks noGrp="1"/>
          </p:cNvSpPr>
          <p:nvPr>
            <p:ph type="sldNum" sz="quarter" idx="5"/>
          </p:nvPr>
        </p:nvSpPr>
        <p:spPr/>
        <p:txBody>
          <a:bodyPr/>
          <a:lstStyle/>
          <a:p>
            <a:pPr>
              <a:defRPr/>
            </a:pPr>
            <a:fld id="{6FD97FFA-AEA2-4C05-9E71-E971F8D55738}" type="slidenum">
              <a:rPr lang="en-US" smtClean="0"/>
              <a:pPr>
                <a:defRPr/>
              </a:pPr>
              <a:t>240</a:t>
            </a:fld>
            <a:endParaRPr lang="en-US" dirty="0"/>
          </a:p>
        </p:txBody>
      </p:sp>
    </p:spTree>
    <p:extLst>
      <p:ext uri="{BB962C8B-B14F-4D97-AF65-F5344CB8AC3E}">
        <p14:creationId xmlns:p14="http://schemas.microsoft.com/office/powerpoint/2010/main" val="388816584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Having creative people isn’t enough. It takes the right environment to help transform those inputs into innovative products or work methods. This “right” environment—that is, an environment that stimulates innovation—includes three variables: the organization’s structure, culture,</a:t>
            </a:r>
          </a:p>
          <a:p>
            <a:pPr eaLnBrk="1" hangingPunct="1"/>
            <a:r>
              <a:rPr lang="en-US">
                <a:cs typeface="Arial" charset="0"/>
              </a:rPr>
              <a:t>and human resource practices as illustrated in Exhibit 7-9.</a:t>
            </a:r>
          </a:p>
        </p:txBody>
      </p:sp>
      <p:sp>
        <p:nvSpPr>
          <p:cNvPr id="4" name="Slide Number Placeholder 3"/>
          <p:cNvSpPr>
            <a:spLocks noGrp="1"/>
          </p:cNvSpPr>
          <p:nvPr>
            <p:ph type="sldNum" sz="quarter" idx="5"/>
          </p:nvPr>
        </p:nvSpPr>
        <p:spPr/>
        <p:txBody>
          <a:bodyPr/>
          <a:lstStyle/>
          <a:p>
            <a:pPr>
              <a:defRPr/>
            </a:pPr>
            <a:fld id="{59C5B459-4E99-4F0A-BF70-A1825F98ED15}" type="slidenum">
              <a:rPr lang="en-US" smtClean="0"/>
              <a:pPr>
                <a:defRPr/>
              </a:pPr>
              <a:t>241</a:t>
            </a:fld>
            <a:endParaRPr lang="en-US" dirty="0"/>
          </a:p>
        </p:txBody>
      </p:sp>
    </p:spTree>
    <p:extLst>
      <p:ext uri="{BB962C8B-B14F-4D97-AF65-F5344CB8AC3E}">
        <p14:creationId xmlns:p14="http://schemas.microsoft.com/office/powerpoint/2010/main" val="159413582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An organization’s structure can have a huge impact on innovativeness.  An organic-type structure positively influences innovation. Because this structure is low in formalization, centralization, and work specialization, it facilitates the flexibility</a:t>
            </a:r>
          </a:p>
          <a:p>
            <a:pPr eaLnBrk="1" hangingPunct="1"/>
            <a:r>
              <a:rPr lang="en-US">
                <a:cs typeface="Arial" charset="0"/>
              </a:rPr>
              <a:t>and sharing of ideas that are critical to innovation. </a:t>
            </a:r>
          </a:p>
          <a:p>
            <a:pPr eaLnBrk="1" hangingPunct="1"/>
            <a:endParaRPr lang="en-US">
              <a:cs typeface="Arial" charset="0"/>
            </a:endParaRPr>
          </a:p>
          <a:p>
            <a:pPr eaLnBrk="1" hangingPunct="1"/>
            <a:r>
              <a:rPr lang="en-US">
                <a:cs typeface="Arial" charset="0"/>
              </a:rPr>
              <a:t>The availability of plentiful resources provides a key building block for innovation. With an abundance of resources, managers can afford to purchase innovations, can afford the cost of instituting innovations, and can absorb failures. For example, at Smart Balance Inc.,</a:t>
            </a:r>
          </a:p>
          <a:p>
            <a:pPr eaLnBrk="1" hangingPunct="1"/>
            <a:r>
              <a:rPr lang="en-US">
                <a:cs typeface="Arial" charset="0"/>
              </a:rPr>
              <a:t>the heart-healthy food developer uses its resources efficiently by focusing on product development and outsourcing almost everything else, including manufacturing, product distribution, and sales. The company’s CEO says this approach allows them</a:t>
            </a:r>
          </a:p>
          <a:p>
            <a:pPr eaLnBrk="1" hangingPunct="1"/>
            <a:r>
              <a:rPr lang="en-US">
                <a:cs typeface="Arial" charset="0"/>
              </a:rPr>
              <a:t>to be “a pretty aggressive innovator” even during economic downturns.</a:t>
            </a:r>
          </a:p>
          <a:p>
            <a:pPr eaLnBrk="1" hangingPunct="1"/>
            <a:endParaRPr lang="en-US">
              <a:cs typeface="Arial" charset="0"/>
            </a:endParaRPr>
          </a:p>
          <a:p>
            <a:pPr eaLnBrk="1" hangingPunct="1"/>
            <a:r>
              <a:rPr lang="en-US">
                <a:cs typeface="Arial" charset="0"/>
              </a:rPr>
              <a:t> Third, frequent communication between organizational units helps break down barriers to innovation</a:t>
            </a:r>
          </a:p>
        </p:txBody>
      </p:sp>
      <p:sp>
        <p:nvSpPr>
          <p:cNvPr id="4" name="Slide Number Placeholder 3"/>
          <p:cNvSpPr>
            <a:spLocks noGrp="1"/>
          </p:cNvSpPr>
          <p:nvPr>
            <p:ph type="sldNum" sz="quarter" idx="5"/>
          </p:nvPr>
        </p:nvSpPr>
        <p:spPr/>
        <p:txBody>
          <a:bodyPr/>
          <a:lstStyle/>
          <a:p>
            <a:pPr>
              <a:defRPr/>
            </a:pPr>
            <a:fld id="{84AF529A-0425-4659-91E7-47051F6FDDC7}" type="slidenum">
              <a:rPr lang="en-US" smtClean="0"/>
              <a:pPr>
                <a:defRPr/>
              </a:pPr>
              <a:t>242</a:t>
            </a:fld>
            <a:endParaRPr lang="en-US" dirty="0"/>
          </a:p>
        </p:txBody>
      </p:sp>
    </p:spTree>
    <p:extLst>
      <p:ext uri="{BB962C8B-B14F-4D97-AF65-F5344CB8AC3E}">
        <p14:creationId xmlns:p14="http://schemas.microsoft.com/office/powerpoint/2010/main" val="173199695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Innovative organizations try to minimize extreme time pressures on creative activities despite the demands of whitewater</a:t>
            </a:r>
          </a:p>
          <a:p>
            <a:pPr eaLnBrk="1" hangingPunct="1"/>
            <a:r>
              <a:rPr lang="en-US">
                <a:cs typeface="Arial" charset="0"/>
              </a:rPr>
              <a:t>rapids environments. Although time pressures may spur people to work harder and may make them feel more creative, studies</a:t>
            </a:r>
          </a:p>
          <a:p>
            <a:pPr eaLnBrk="1" hangingPunct="1"/>
            <a:r>
              <a:rPr lang="en-US">
                <a:cs typeface="Arial" charset="0"/>
              </a:rPr>
              <a:t>show that it actually causes them to be less creative.</a:t>
            </a:r>
          </a:p>
          <a:p>
            <a:pPr eaLnBrk="1" hangingPunct="1"/>
            <a:endParaRPr lang="en-US">
              <a:cs typeface="Arial" charset="0"/>
            </a:endParaRPr>
          </a:p>
          <a:p>
            <a:pPr eaLnBrk="1" hangingPunct="1"/>
            <a:r>
              <a:rPr lang="en-US">
                <a:cs typeface="Arial" charset="0"/>
              </a:rPr>
              <a:t>Finally, studies have shown that an employee’s creative performance was enhanced when an organization’s structure explicitly supported creativity. Beneficial kinds of support included things like encouragement, open communication, readiness to listen, and useful feedback.</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D2A63413-F3AA-4735-80C6-27FB457D7D3E}" type="slidenum">
              <a:rPr lang="en-US" smtClean="0"/>
              <a:pPr>
                <a:defRPr/>
              </a:pPr>
              <a:t>243</a:t>
            </a:fld>
            <a:endParaRPr lang="en-US" dirty="0"/>
          </a:p>
        </p:txBody>
      </p:sp>
    </p:spTree>
    <p:extLst>
      <p:ext uri="{BB962C8B-B14F-4D97-AF65-F5344CB8AC3E}">
        <p14:creationId xmlns:p14="http://schemas.microsoft.com/office/powerpoint/2010/main" val="216963851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Innovative organizations tend to have similar cultures. They encourage experimentation, set creativity goals, reward both successes and failures, and celebrate mistakes. An innovative organization is likely to have the following characteristics.</a:t>
            </a:r>
          </a:p>
          <a:p>
            <a:pPr eaLnBrk="1" hangingPunct="1"/>
            <a:endParaRPr lang="en-US">
              <a:cs typeface="Arial" charset="0"/>
            </a:endParaRPr>
          </a:p>
          <a:p>
            <a:pPr eaLnBrk="1" hangingPunct="1"/>
            <a:r>
              <a:rPr lang="en-US" i="1">
                <a:cs typeface="Arial" charset="0"/>
              </a:rPr>
              <a:t>Accept ambiguity. </a:t>
            </a:r>
            <a:r>
              <a:rPr lang="en-US">
                <a:cs typeface="Arial" charset="0"/>
              </a:rPr>
              <a:t>Too much emphasis on objectivity and specificity constrains</a:t>
            </a:r>
          </a:p>
          <a:p>
            <a:pPr eaLnBrk="1" hangingPunct="1"/>
            <a:r>
              <a:rPr lang="en-US">
                <a:cs typeface="Arial" charset="0"/>
              </a:rPr>
              <a:t>creativity. </a:t>
            </a:r>
          </a:p>
          <a:p>
            <a:pPr eaLnBrk="1" hangingPunct="1"/>
            <a:endParaRPr lang="en-US">
              <a:cs typeface="Arial" charset="0"/>
            </a:endParaRPr>
          </a:p>
          <a:p>
            <a:pPr eaLnBrk="1" hangingPunct="1"/>
            <a:r>
              <a:rPr lang="en-US" i="1">
                <a:cs typeface="Arial" charset="0"/>
              </a:rPr>
              <a:t>Tolerate the impractical. </a:t>
            </a:r>
            <a:r>
              <a:rPr lang="en-US">
                <a:cs typeface="Arial" charset="0"/>
              </a:rPr>
              <a:t>Individuals who offer impractical, even foolish, answers</a:t>
            </a:r>
          </a:p>
          <a:p>
            <a:pPr eaLnBrk="1" hangingPunct="1"/>
            <a:r>
              <a:rPr lang="en-US">
                <a:cs typeface="Arial" charset="0"/>
              </a:rPr>
              <a:t>to what-if questions are not stifled. What at first seems impractical might lead to</a:t>
            </a:r>
          </a:p>
          <a:p>
            <a:pPr eaLnBrk="1" hangingPunct="1"/>
            <a:r>
              <a:rPr lang="fr-FR">
                <a:cs typeface="Arial" charset="0"/>
              </a:rPr>
              <a:t>innovative solutions. Encourage entrepreneurial thinking.</a:t>
            </a:r>
          </a:p>
          <a:p>
            <a:pPr eaLnBrk="1" hangingPunct="1"/>
            <a:endParaRPr lang="fr-FR">
              <a:cs typeface="Arial" charset="0"/>
            </a:endParaRPr>
          </a:p>
          <a:p>
            <a:pPr eaLnBrk="1" hangingPunct="1"/>
            <a:r>
              <a:rPr lang="en-US" i="1">
                <a:cs typeface="Arial" charset="0"/>
              </a:rPr>
              <a:t>Keep external controls minimal. </a:t>
            </a:r>
            <a:r>
              <a:rPr lang="en-US">
                <a:cs typeface="Arial" charset="0"/>
              </a:rPr>
              <a:t>Rules, regulations, policies, and similar organizational controls are kept to a minimum.</a:t>
            </a:r>
          </a:p>
        </p:txBody>
      </p:sp>
      <p:sp>
        <p:nvSpPr>
          <p:cNvPr id="4" name="Slide Number Placeholder 3"/>
          <p:cNvSpPr>
            <a:spLocks noGrp="1"/>
          </p:cNvSpPr>
          <p:nvPr>
            <p:ph type="sldNum" sz="quarter" idx="5"/>
          </p:nvPr>
        </p:nvSpPr>
        <p:spPr/>
        <p:txBody>
          <a:bodyPr/>
          <a:lstStyle/>
          <a:p>
            <a:pPr>
              <a:defRPr/>
            </a:pPr>
            <a:fld id="{67F6B5A4-F694-449D-A661-FF50233969ED}" type="slidenum">
              <a:rPr lang="en-US" smtClean="0"/>
              <a:pPr>
                <a:defRPr/>
              </a:pPr>
              <a:t>244</a:t>
            </a:fld>
            <a:endParaRPr lang="en-US" dirty="0"/>
          </a:p>
        </p:txBody>
      </p:sp>
    </p:spTree>
    <p:extLst>
      <p:ext uri="{BB962C8B-B14F-4D97-AF65-F5344CB8AC3E}">
        <p14:creationId xmlns:p14="http://schemas.microsoft.com/office/powerpoint/2010/main" val="3667026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We can say with absolute certainty that management is needed in all types and sizes of organizations, at all organizational levels and in all organizational work areas, and in all organizations, no matter where they’re located. This is known as the </a:t>
            </a:r>
            <a:r>
              <a:rPr lang="en-US" b="1">
                <a:cs typeface="Arial" charset="0"/>
              </a:rPr>
              <a:t>universality of management  </a:t>
            </a:r>
            <a:r>
              <a:rPr lang="en-US">
                <a:cs typeface="Arial" charset="0"/>
              </a:rPr>
              <a:t>(See Exhibit 1-9.)</a:t>
            </a:r>
          </a:p>
        </p:txBody>
      </p:sp>
      <p:sp>
        <p:nvSpPr>
          <p:cNvPr id="4" name="Slide Number Placeholder 3"/>
          <p:cNvSpPr>
            <a:spLocks noGrp="1"/>
          </p:cNvSpPr>
          <p:nvPr>
            <p:ph type="sldNum" sz="quarter" idx="5"/>
          </p:nvPr>
        </p:nvSpPr>
        <p:spPr/>
        <p:txBody>
          <a:bodyPr/>
          <a:lstStyle/>
          <a:p>
            <a:pPr>
              <a:defRPr/>
            </a:pPr>
            <a:fld id="{3EAE0D35-FBB3-4896-B98E-4A6BCFA77048}" type="slidenum">
              <a:rPr lang="en-US" smtClean="0"/>
              <a:pPr>
                <a:defRPr/>
              </a:pPr>
              <a:t>25</a:t>
            </a:fld>
            <a:endParaRPr lang="en-US"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i="1">
                <a:cs typeface="Arial" charset="0"/>
              </a:rPr>
              <a:t>Tolerate risk. </a:t>
            </a:r>
            <a:r>
              <a:rPr lang="en-US">
                <a:cs typeface="Arial" charset="0"/>
              </a:rPr>
              <a:t>Employees are encouraged to experiment without fear of consequences should they fail. “Failure, and how companies deal with failure, is a very big part of innovation.” Treat mistakes as learning opportunities.</a:t>
            </a:r>
          </a:p>
          <a:p>
            <a:pPr eaLnBrk="1" hangingPunct="1"/>
            <a:endParaRPr lang="en-US">
              <a:cs typeface="Arial" charset="0"/>
            </a:endParaRPr>
          </a:p>
          <a:p>
            <a:pPr eaLnBrk="1" hangingPunct="1"/>
            <a:r>
              <a:rPr lang="en-US" i="1">
                <a:cs typeface="Arial" charset="0"/>
              </a:rPr>
              <a:t>Tolerate conflict. </a:t>
            </a:r>
            <a:r>
              <a:rPr lang="en-US">
                <a:cs typeface="Arial" charset="0"/>
              </a:rPr>
              <a:t>Diversity of opinions is encouraged. Harmony and agreement between individuals or units are </a:t>
            </a:r>
            <a:r>
              <a:rPr lang="en-US" i="1">
                <a:cs typeface="Arial" charset="0"/>
              </a:rPr>
              <a:t>not </a:t>
            </a:r>
            <a:r>
              <a:rPr lang="en-US">
                <a:cs typeface="Arial" charset="0"/>
              </a:rPr>
              <a:t>assumed to be evidence of high performance.</a:t>
            </a:r>
          </a:p>
          <a:p>
            <a:pPr eaLnBrk="1" hangingPunct="1"/>
            <a:endParaRPr lang="en-US">
              <a:cs typeface="Arial" charset="0"/>
            </a:endParaRPr>
          </a:p>
          <a:p>
            <a:pPr eaLnBrk="1" hangingPunct="1"/>
            <a:r>
              <a:rPr lang="en-US" i="1">
                <a:cs typeface="Arial" charset="0"/>
              </a:rPr>
              <a:t>Focus on ends rather than means. </a:t>
            </a:r>
            <a:r>
              <a:rPr lang="en-US">
                <a:cs typeface="Arial" charset="0"/>
              </a:rPr>
              <a:t>Goals are made clear, and individuals are encouraged to consider alternative routes toward meeting the goals. Focusing on ends suggests that several right answers might be possible for any given problem.</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4023F3DD-1E24-4DBB-B614-AE1D95E81B87}" type="slidenum">
              <a:rPr lang="en-US" smtClean="0"/>
              <a:pPr>
                <a:defRPr/>
              </a:pPr>
              <a:t>245</a:t>
            </a:fld>
            <a:endParaRPr lang="en-US" dirty="0"/>
          </a:p>
        </p:txBody>
      </p:sp>
    </p:spTree>
    <p:extLst>
      <p:ext uri="{BB962C8B-B14F-4D97-AF65-F5344CB8AC3E}">
        <p14:creationId xmlns:p14="http://schemas.microsoft.com/office/powerpoint/2010/main" val="65339154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i="1">
                <a:cs typeface="Arial" charset="0"/>
              </a:rPr>
              <a:t>Use an open-system focus. </a:t>
            </a:r>
            <a:r>
              <a:rPr lang="en-US">
                <a:cs typeface="Arial" charset="0"/>
              </a:rPr>
              <a:t>Managers closely monitor the environment and respond to changes as they occur. For example, at Starbucks, product development depends on “inspiration field trips to view customers and trends.”</a:t>
            </a:r>
          </a:p>
          <a:p>
            <a:pPr eaLnBrk="1" hangingPunct="1"/>
            <a:endParaRPr lang="en-US">
              <a:cs typeface="Arial" charset="0"/>
            </a:endParaRPr>
          </a:p>
          <a:p>
            <a:pPr eaLnBrk="1" hangingPunct="1"/>
            <a:r>
              <a:rPr lang="en-US" i="1">
                <a:cs typeface="Arial" charset="0"/>
              </a:rPr>
              <a:t>Provide positive feedback. </a:t>
            </a:r>
            <a:r>
              <a:rPr lang="en-US">
                <a:cs typeface="Arial" charset="0"/>
              </a:rPr>
              <a:t>Managers provide positive feedback, encouragement, and support so employees feel that their creative ideas receive attention.</a:t>
            </a:r>
          </a:p>
          <a:p>
            <a:pPr eaLnBrk="1" hangingPunct="1"/>
            <a:endParaRPr lang="en-US">
              <a:cs typeface="Arial" charset="0"/>
            </a:endParaRPr>
          </a:p>
          <a:p>
            <a:pPr eaLnBrk="1" hangingPunct="1"/>
            <a:r>
              <a:rPr lang="en-US" i="1">
                <a:cs typeface="Arial" charset="0"/>
              </a:rPr>
              <a:t>Exhibit empowering leadership. </a:t>
            </a:r>
            <a:r>
              <a:rPr lang="en-US">
                <a:cs typeface="Arial" charset="0"/>
              </a:rPr>
              <a:t>Be a leader who lets organizational members know that the work they do is significant. Provide organizational members the opportunity to participate in decision making. Show them you’re confident they can achieve high performance levels and outcomes. Being this type of leader will have a positive influence on creativity.</a:t>
            </a:r>
          </a:p>
        </p:txBody>
      </p:sp>
      <p:sp>
        <p:nvSpPr>
          <p:cNvPr id="4" name="Slide Number Placeholder 3"/>
          <p:cNvSpPr>
            <a:spLocks noGrp="1"/>
          </p:cNvSpPr>
          <p:nvPr>
            <p:ph type="sldNum" sz="quarter" idx="5"/>
          </p:nvPr>
        </p:nvSpPr>
        <p:spPr/>
        <p:txBody>
          <a:bodyPr/>
          <a:lstStyle/>
          <a:p>
            <a:pPr>
              <a:defRPr/>
            </a:pPr>
            <a:fld id="{A3AA713A-1C71-418E-BF60-A03CA9C94153}" type="slidenum">
              <a:rPr lang="en-US" smtClean="0"/>
              <a:pPr>
                <a:defRPr/>
              </a:pPr>
              <a:t>246</a:t>
            </a:fld>
            <a:endParaRPr lang="en-US" dirty="0"/>
          </a:p>
        </p:txBody>
      </p:sp>
    </p:spTree>
    <p:extLst>
      <p:ext uri="{BB962C8B-B14F-4D97-AF65-F5344CB8AC3E}">
        <p14:creationId xmlns:p14="http://schemas.microsoft.com/office/powerpoint/2010/main" val="211991877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a:cs typeface="Arial" charset="0"/>
              </a:rPr>
              <a:t>Innovative organizations actively promote the training and development of their members so their knowledge remains current; offer their employees high job security to reduce the fear of getting fired for making mistakes; and encourage individuals to become </a:t>
            </a:r>
            <a:r>
              <a:rPr lang="en-US" b="1">
                <a:cs typeface="Arial" charset="0"/>
              </a:rPr>
              <a:t>idea champions</a:t>
            </a:r>
            <a:r>
              <a:rPr lang="en-US">
                <a:cs typeface="Arial" charset="0"/>
              </a:rPr>
              <a:t>, actively and enthusiastically supporting new ideas, building support, overcoming resistance, and ensuring that innovations are implemented.</a:t>
            </a:r>
          </a:p>
        </p:txBody>
      </p:sp>
      <p:sp>
        <p:nvSpPr>
          <p:cNvPr id="4" name="Slide Number Placeholder 3"/>
          <p:cNvSpPr>
            <a:spLocks noGrp="1"/>
          </p:cNvSpPr>
          <p:nvPr>
            <p:ph type="sldNum" sz="quarter" idx="5"/>
          </p:nvPr>
        </p:nvSpPr>
        <p:spPr/>
        <p:txBody>
          <a:bodyPr/>
          <a:lstStyle/>
          <a:p>
            <a:pPr>
              <a:defRPr/>
            </a:pPr>
            <a:fld id="{8253ABB1-5C24-46AE-8DA8-C038C8690391}" type="slidenum">
              <a:rPr lang="en-US" smtClean="0"/>
              <a:pPr>
                <a:defRPr/>
              </a:pPr>
              <a:t>247</a:t>
            </a:fld>
            <a:endParaRPr lang="en-US" dirty="0"/>
          </a:p>
        </p:txBody>
      </p:sp>
    </p:spTree>
    <p:extLst>
      <p:ext uri="{BB962C8B-B14F-4D97-AF65-F5344CB8AC3E}">
        <p14:creationId xmlns:p14="http://schemas.microsoft.com/office/powerpoint/2010/main" val="177148174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A strong connection exists between design thinking and innovation. “Design thinking can do for innovation what TQM did for quality.” Just as TQM provides a process for improving quality throughout an organization, design thinking can provide a process for coming up with things that don’t exist. When a business approaches innovation with a design thinking mentality, the emphasis is on getting a deeper understanding of what customers need and want.</a:t>
            </a:r>
          </a:p>
        </p:txBody>
      </p:sp>
      <p:sp>
        <p:nvSpPr>
          <p:cNvPr id="4" name="Slide Number Placeholder 3"/>
          <p:cNvSpPr>
            <a:spLocks noGrp="1"/>
          </p:cNvSpPr>
          <p:nvPr>
            <p:ph type="sldNum" sz="quarter" idx="5"/>
          </p:nvPr>
        </p:nvSpPr>
        <p:spPr/>
        <p:txBody>
          <a:bodyPr/>
          <a:lstStyle/>
          <a:p>
            <a:pPr>
              <a:defRPr/>
            </a:pPr>
            <a:fld id="{178CA9A0-C562-41AD-AD5D-5697927FDD8A}" type="slidenum">
              <a:rPr lang="en-US" smtClean="0"/>
              <a:pPr>
                <a:defRPr/>
              </a:pPr>
              <a:t>248</a:t>
            </a:fld>
            <a:endParaRPr lang="en-US" dirty="0"/>
          </a:p>
        </p:txBody>
      </p:sp>
    </p:spTree>
    <p:extLst>
      <p:ext uri="{BB962C8B-B14F-4D97-AF65-F5344CB8AC3E}">
        <p14:creationId xmlns:p14="http://schemas.microsoft.com/office/powerpoint/2010/main" val="292716106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The calm waters metaphor suggests that change is an occasional disruption in the normal flow of events and can be planned and managed as it happens. In the white-water rapids metaphor, change is ongoing and managing it is a continual process.</a:t>
            </a:r>
          </a:p>
          <a:p>
            <a:pPr eaLnBrk="1" hangingPunct="1"/>
            <a:endParaRPr lang="en-US">
              <a:cs typeface="Arial" charset="0"/>
            </a:endParaRPr>
          </a:p>
          <a:p>
            <a:pPr eaLnBrk="1" hangingPunct="1"/>
            <a:r>
              <a:rPr lang="en-US">
                <a:cs typeface="Arial" charset="0"/>
              </a:rPr>
              <a:t>Lewin’s three-step model says change can be managed by unfreezing the status quo (old behaviors), changing to a new state, and refreezing the new behaviors.</a:t>
            </a:r>
          </a:p>
        </p:txBody>
      </p:sp>
      <p:sp>
        <p:nvSpPr>
          <p:cNvPr id="4" name="Slide Number Placeholder 3"/>
          <p:cNvSpPr>
            <a:spLocks noGrp="1"/>
          </p:cNvSpPr>
          <p:nvPr>
            <p:ph type="sldNum" sz="quarter" idx="5"/>
          </p:nvPr>
        </p:nvSpPr>
        <p:spPr/>
        <p:txBody>
          <a:bodyPr/>
          <a:lstStyle/>
          <a:p>
            <a:pPr>
              <a:defRPr/>
            </a:pPr>
            <a:fld id="{05299D66-74B7-406E-AB42-E02ED11A58A3}" type="slidenum">
              <a:rPr lang="en-US" smtClean="0"/>
              <a:pPr>
                <a:defRPr/>
              </a:pPr>
              <a:t>249</a:t>
            </a:fld>
            <a:endParaRPr lang="en-US" dirty="0"/>
          </a:p>
        </p:txBody>
      </p:sp>
    </p:spTree>
    <p:extLst>
      <p:ext uri="{BB962C8B-B14F-4D97-AF65-F5344CB8AC3E}">
        <p14:creationId xmlns:p14="http://schemas.microsoft.com/office/powerpoint/2010/main" val="214174219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Organizational change is any alteration of people, structure, or technology. Making changes often requires a change agent to act as a catalyst and guide the change process.</a:t>
            </a:r>
          </a:p>
          <a:p>
            <a:pPr eaLnBrk="1" hangingPunct="1"/>
            <a:endParaRPr lang="en-US">
              <a:cs typeface="Arial" charset="0"/>
            </a:endParaRPr>
          </a:p>
          <a:p>
            <a:pPr eaLnBrk="1" hangingPunct="1"/>
            <a:r>
              <a:rPr lang="en-US">
                <a:cs typeface="Arial" charset="0"/>
              </a:rPr>
              <a:t>Changing structure involves any changes in structural components or structural design. Changing technology involves introducing new equipment, tools, or methods; automation; or computerization. Changing people involves changing attitudes, expectations, perceptions, and behaviors.</a:t>
            </a:r>
          </a:p>
        </p:txBody>
      </p:sp>
      <p:sp>
        <p:nvSpPr>
          <p:cNvPr id="4" name="Slide Number Placeholder 3"/>
          <p:cNvSpPr>
            <a:spLocks noGrp="1"/>
          </p:cNvSpPr>
          <p:nvPr>
            <p:ph type="sldNum" sz="quarter" idx="5"/>
          </p:nvPr>
        </p:nvSpPr>
        <p:spPr/>
        <p:txBody>
          <a:bodyPr/>
          <a:lstStyle/>
          <a:p>
            <a:pPr>
              <a:defRPr/>
            </a:pPr>
            <a:fld id="{385E570D-CA6D-4918-AE48-AF2B1D39D527}" type="slidenum">
              <a:rPr lang="en-US" smtClean="0"/>
              <a:pPr>
                <a:defRPr/>
              </a:pPr>
              <a:t>250</a:t>
            </a:fld>
            <a:endParaRPr lang="en-US" dirty="0"/>
          </a:p>
        </p:txBody>
      </p:sp>
    </p:spTree>
    <p:extLst>
      <p:ext uri="{BB962C8B-B14F-4D97-AF65-F5344CB8AC3E}">
        <p14:creationId xmlns:p14="http://schemas.microsoft.com/office/powerpoint/2010/main" val="267461557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People resist change because of uncertainty, habit, concern over personal loss, and the belief that the change is not in the organization’s best interest.</a:t>
            </a:r>
          </a:p>
          <a:p>
            <a:pPr eaLnBrk="1" hangingPunct="1"/>
            <a:endParaRPr lang="en-US">
              <a:cs typeface="Arial" charset="0"/>
            </a:endParaRPr>
          </a:p>
          <a:p>
            <a:pPr eaLnBrk="1" hangingPunct="1"/>
            <a:r>
              <a:rPr lang="en-US">
                <a:cs typeface="Arial" charset="0"/>
              </a:rPr>
              <a:t>The techniques for reducing resistance to change include education and communication (educating employees about and communicating to them the need for the change), participation (allowing employees to participate in the change process), facilitation and support (giving employees the support they need to implement the change), negotiation (exchanging something of value to reduce resistance), manipulation and co-optation (using negative actions to influence), and coercion (using direct threats or force).</a:t>
            </a:r>
          </a:p>
        </p:txBody>
      </p:sp>
      <p:sp>
        <p:nvSpPr>
          <p:cNvPr id="4" name="Slide Number Placeholder 3"/>
          <p:cNvSpPr>
            <a:spLocks noGrp="1"/>
          </p:cNvSpPr>
          <p:nvPr>
            <p:ph type="sldNum" sz="quarter" idx="5"/>
          </p:nvPr>
        </p:nvSpPr>
        <p:spPr/>
        <p:txBody>
          <a:bodyPr/>
          <a:lstStyle/>
          <a:p>
            <a:pPr>
              <a:defRPr/>
            </a:pPr>
            <a:fld id="{ED1653E3-3171-4D9D-8B3D-FFC8FE0C5462}" type="slidenum">
              <a:rPr lang="en-US" smtClean="0"/>
              <a:pPr>
                <a:defRPr/>
              </a:pPr>
              <a:t>251</a:t>
            </a:fld>
            <a:endParaRPr lang="en-US" dirty="0"/>
          </a:p>
        </p:txBody>
      </p:sp>
    </p:spTree>
    <p:extLst>
      <p:ext uri="{BB962C8B-B14F-4D97-AF65-F5344CB8AC3E}">
        <p14:creationId xmlns:p14="http://schemas.microsoft.com/office/powerpoint/2010/main" val="61131848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lstStyle/>
          <a:p>
            <a:pPr eaLnBrk="1" hangingPunct="1"/>
            <a:r>
              <a:rPr lang="en-US">
                <a:cs typeface="Arial" charset="0"/>
              </a:rPr>
              <a:t>The shared values that comprise an organization’s culture are relatively stable, which makes it difficult to change. Managers can do so by being positive role models; creating new stories, symbols, and rituals; selecting, promoting, and supporting employees who adopt the new values; redesigning socialization processes; changing the reward system, clearly specifying expectations; shaking up current subcultures; and getting employees to participate in change.</a:t>
            </a:r>
          </a:p>
          <a:p>
            <a:pPr eaLnBrk="1" hangingPunct="1"/>
            <a:endParaRPr lang="en-US">
              <a:cs typeface="Arial" charset="0"/>
            </a:endParaRPr>
          </a:p>
          <a:p>
            <a:pPr eaLnBrk="1" hangingPunct="1"/>
            <a:r>
              <a:rPr lang="en-US">
                <a:cs typeface="Arial" charset="0"/>
              </a:rPr>
              <a:t>Stress is the adverse reaction people have to excessive pressure placed on them from extraordinary demands, constraints, or opportunities. To help employees deal with stress, managers can address job-related factors by making sure an employee’s abilities match the job requirements, improve organizational communications, use a performance planning program, or redesign jobs. Addressing personal stress factors is trickier, but managers could offer employee counseling, time management programs, and wellness programs. Making change happen successfully involves focusing on making the organization change capable, making sure managers understand their own role in</a:t>
            </a:r>
          </a:p>
          <a:p>
            <a:pPr eaLnBrk="1" hangingPunct="1"/>
            <a:r>
              <a:rPr lang="en-US">
                <a:cs typeface="Arial" charset="0"/>
              </a:rPr>
              <a:t>the process, and giving individual employees a role in the process.</a:t>
            </a:r>
          </a:p>
        </p:txBody>
      </p:sp>
      <p:sp>
        <p:nvSpPr>
          <p:cNvPr id="4" name="Slide Number Placeholder 3"/>
          <p:cNvSpPr>
            <a:spLocks noGrp="1"/>
          </p:cNvSpPr>
          <p:nvPr>
            <p:ph type="sldNum" sz="quarter" idx="5"/>
          </p:nvPr>
        </p:nvSpPr>
        <p:spPr/>
        <p:txBody>
          <a:bodyPr/>
          <a:lstStyle/>
          <a:p>
            <a:pPr>
              <a:defRPr/>
            </a:pPr>
            <a:fld id="{977F6308-B5A4-4323-AB42-5212786CD2A1}" type="slidenum">
              <a:rPr lang="en-US" smtClean="0"/>
              <a:pPr>
                <a:defRPr/>
              </a:pPr>
              <a:t>252</a:t>
            </a:fld>
            <a:endParaRPr lang="en-US" dirty="0"/>
          </a:p>
        </p:txBody>
      </p:sp>
    </p:spTree>
    <p:extLst>
      <p:ext uri="{BB962C8B-B14F-4D97-AF65-F5344CB8AC3E}">
        <p14:creationId xmlns:p14="http://schemas.microsoft.com/office/powerpoint/2010/main" val="90436021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b="1">
                <a:cs typeface="Arial" charset="0"/>
              </a:rPr>
              <a:t>Planning </a:t>
            </a:r>
            <a:r>
              <a:rPr lang="en-US">
                <a:cs typeface="Arial" charset="0"/>
              </a:rPr>
              <a:t>involves defining the organization’s goals, establishing strategies for achieving those goals, and developing plans to integrate</a:t>
            </a:r>
          </a:p>
          <a:p>
            <a:pPr eaLnBrk="1" hangingPunct="1"/>
            <a:r>
              <a:rPr lang="en-US">
                <a:cs typeface="Arial" charset="0"/>
              </a:rPr>
              <a:t>and coordinate work activities. It’s concerned with both ends (what) and means (how). </a:t>
            </a:r>
          </a:p>
          <a:p>
            <a:pPr eaLnBrk="1" hangingPunct="1"/>
            <a:endParaRPr lang="en-US">
              <a:cs typeface="Arial" charset="0"/>
            </a:endParaRPr>
          </a:p>
          <a:p>
            <a:pPr eaLnBrk="1" hangingPunct="1"/>
            <a:r>
              <a:rPr lang="en-US">
                <a:cs typeface="Arial" charset="0"/>
              </a:rPr>
              <a:t>When we use the term </a:t>
            </a:r>
            <a:r>
              <a:rPr lang="en-US" i="1">
                <a:cs typeface="Arial" charset="0"/>
              </a:rPr>
              <a:t>planning</a:t>
            </a:r>
            <a:r>
              <a:rPr lang="en-US">
                <a:cs typeface="Arial" charset="0"/>
              </a:rPr>
              <a:t>, we mean </a:t>
            </a:r>
            <a:r>
              <a:rPr lang="en-US" i="1">
                <a:cs typeface="Arial" charset="0"/>
              </a:rPr>
              <a:t>formal </a:t>
            </a:r>
            <a:r>
              <a:rPr lang="en-US">
                <a:cs typeface="Arial" charset="0"/>
              </a:rPr>
              <a:t>planning. In formal planning, specific goals covering a specific time period are defined. These goals are written and shared with organizational members to reduce ambiguity and create a common understanding about what needs to be done. Finally, specific plans exist for achieving these goals.</a:t>
            </a:r>
          </a:p>
        </p:txBody>
      </p:sp>
      <p:sp>
        <p:nvSpPr>
          <p:cNvPr id="4" name="Slide Number Placeholder 3"/>
          <p:cNvSpPr>
            <a:spLocks noGrp="1"/>
          </p:cNvSpPr>
          <p:nvPr>
            <p:ph type="sldNum" sz="quarter" idx="5"/>
          </p:nvPr>
        </p:nvSpPr>
        <p:spPr/>
        <p:txBody>
          <a:bodyPr/>
          <a:lstStyle/>
          <a:p>
            <a:pPr>
              <a:defRPr/>
            </a:pPr>
            <a:fld id="{74E7B0CB-E077-4464-A019-7F2D3FF1C0C9}" type="slidenum">
              <a:rPr lang="en-US" smtClean="0"/>
              <a:pPr>
                <a:defRPr/>
              </a:pPr>
              <a:t>255</a:t>
            </a:fld>
            <a:endParaRPr lang="en-US" dirty="0"/>
          </a:p>
        </p:txBody>
      </p:sp>
    </p:spTree>
    <p:extLst>
      <p:ext uri="{BB962C8B-B14F-4D97-AF65-F5344CB8AC3E}">
        <p14:creationId xmlns:p14="http://schemas.microsoft.com/office/powerpoint/2010/main" val="67386207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So why should managers plan? We can give  you at least four reasons. </a:t>
            </a:r>
          </a:p>
          <a:p>
            <a:pPr eaLnBrk="1" hangingPunct="1"/>
            <a:endParaRPr lang="en-US">
              <a:cs typeface="Arial" charset="0"/>
            </a:endParaRPr>
          </a:p>
          <a:p>
            <a:pPr eaLnBrk="1" hangingPunct="1"/>
            <a:r>
              <a:rPr lang="en-US">
                <a:cs typeface="Arial" charset="0"/>
              </a:rPr>
              <a:t>First, planning </a:t>
            </a:r>
            <a:r>
              <a:rPr lang="en-US" i="1">
                <a:cs typeface="Arial" charset="0"/>
              </a:rPr>
              <a:t>provides direction </a:t>
            </a:r>
            <a:r>
              <a:rPr lang="en-US">
                <a:cs typeface="Arial" charset="0"/>
              </a:rPr>
              <a:t>to managers and nonmanagers alike. When employees know what their organization or work unit is trying to</a:t>
            </a:r>
          </a:p>
          <a:p>
            <a:pPr eaLnBrk="1" hangingPunct="1"/>
            <a:r>
              <a:rPr lang="en-US">
                <a:cs typeface="Arial" charset="0"/>
              </a:rPr>
              <a:t>accomplish and what they must contribute to reach goals, they can coordinate their activities, cooperate with each other, and do what it takes to accomplish those goals.</a:t>
            </a:r>
          </a:p>
          <a:p>
            <a:pPr eaLnBrk="1" hangingPunct="1"/>
            <a:endParaRPr lang="en-US">
              <a:cs typeface="Arial" charset="0"/>
            </a:endParaRPr>
          </a:p>
          <a:p>
            <a:pPr eaLnBrk="1" hangingPunct="1"/>
            <a:r>
              <a:rPr lang="en-US">
                <a:cs typeface="Arial" charset="0"/>
              </a:rPr>
              <a:t>Next, planning </a:t>
            </a:r>
            <a:r>
              <a:rPr lang="en-US" i="1">
                <a:cs typeface="Arial" charset="0"/>
              </a:rPr>
              <a:t>reduces uncertainty </a:t>
            </a:r>
            <a:r>
              <a:rPr lang="en-US">
                <a:cs typeface="Arial" charset="0"/>
              </a:rPr>
              <a:t>by forcing managers to look ahead, anticipate change, consider the impact of change, and develop appropriate responses. Although planning won’t eliminate uncertainty, managers plan so they can respond</a:t>
            </a:r>
          </a:p>
          <a:p>
            <a:pPr eaLnBrk="1" hangingPunct="1"/>
            <a:r>
              <a:rPr lang="en-US">
                <a:cs typeface="Arial" charset="0"/>
              </a:rPr>
              <a:t>effectively.</a:t>
            </a:r>
          </a:p>
          <a:p>
            <a:pPr eaLnBrk="1" hangingPunct="1"/>
            <a:endParaRPr lang="en-US">
              <a:cs typeface="Arial" charset="0"/>
            </a:endParaRPr>
          </a:p>
          <a:p>
            <a:pPr eaLnBrk="1" hangingPunct="1"/>
            <a:r>
              <a:rPr lang="en-US">
                <a:cs typeface="Arial" charset="0"/>
              </a:rPr>
              <a:t>In addition, planning </a:t>
            </a:r>
            <a:r>
              <a:rPr lang="en-US" i="1">
                <a:cs typeface="Arial" charset="0"/>
              </a:rPr>
              <a:t>minimizes waste and redundancy</a:t>
            </a:r>
            <a:r>
              <a:rPr lang="en-US">
                <a:cs typeface="Arial" charset="0"/>
              </a:rPr>
              <a:t>. When work activities are coordinated around plans, inefficiencies become obvious and can be corrected or eliminated.</a:t>
            </a:r>
          </a:p>
          <a:p>
            <a:pPr eaLnBrk="1" hangingPunct="1"/>
            <a:endParaRPr lang="en-US">
              <a:cs typeface="Arial" charset="0"/>
            </a:endParaRPr>
          </a:p>
          <a:p>
            <a:pPr eaLnBrk="1" hangingPunct="1"/>
            <a:r>
              <a:rPr lang="en-US">
                <a:cs typeface="Arial" charset="0"/>
              </a:rPr>
              <a:t>Finally, planning </a:t>
            </a:r>
            <a:r>
              <a:rPr lang="en-US" i="1">
                <a:cs typeface="Arial" charset="0"/>
              </a:rPr>
              <a:t>establishes the goals or standards used in controlling</a:t>
            </a:r>
            <a:r>
              <a:rPr lang="en-US">
                <a:cs typeface="Arial" charset="0"/>
              </a:rPr>
              <a:t>. When managers plan, they develop goals and plans. When they control, they see whether the plans have been carried out and the goals met.</a:t>
            </a:r>
          </a:p>
        </p:txBody>
      </p:sp>
      <p:sp>
        <p:nvSpPr>
          <p:cNvPr id="4" name="Slide Number Placeholder 3"/>
          <p:cNvSpPr>
            <a:spLocks noGrp="1"/>
          </p:cNvSpPr>
          <p:nvPr>
            <p:ph type="sldNum" sz="quarter" idx="5"/>
          </p:nvPr>
        </p:nvSpPr>
        <p:spPr/>
        <p:txBody>
          <a:bodyPr/>
          <a:lstStyle/>
          <a:p>
            <a:pPr>
              <a:defRPr/>
            </a:pPr>
            <a:fld id="{03354075-FBE9-4C91-8554-F784D63880B4}" type="slidenum">
              <a:rPr lang="en-US" smtClean="0"/>
              <a:pPr>
                <a:defRPr/>
              </a:pPr>
              <a:t>256</a:t>
            </a:fld>
            <a:endParaRPr lang="en-US" dirty="0"/>
          </a:p>
        </p:txBody>
      </p:sp>
    </p:spTree>
    <p:extLst>
      <p:ext uri="{BB962C8B-B14F-4D97-AF65-F5344CB8AC3E}">
        <p14:creationId xmlns:p14="http://schemas.microsoft.com/office/powerpoint/2010/main" val="257790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Management is universally needed in all organizations, so we want to find ways to improve the way organizations are managed. Why? Because we interact with organizations every single day.</a:t>
            </a:r>
          </a:p>
        </p:txBody>
      </p:sp>
      <p:sp>
        <p:nvSpPr>
          <p:cNvPr id="4" name="Slide Number Placeholder 3"/>
          <p:cNvSpPr>
            <a:spLocks noGrp="1"/>
          </p:cNvSpPr>
          <p:nvPr>
            <p:ph type="sldNum" sz="quarter" idx="5"/>
          </p:nvPr>
        </p:nvSpPr>
        <p:spPr/>
        <p:txBody>
          <a:bodyPr/>
          <a:lstStyle/>
          <a:p>
            <a:pPr>
              <a:defRPr/>
            </a:pPr>
            <a:fld id="{D84A0975-40F1-4EF0-B44A-026FA1005A29}" type="slidenum">
              <a:rPr lang="en-US" smtClean="0"/>
              <a:pPr>
                <a:defRPr/>
              </a:pPr>
              <a:t>26</a:t>
            </a:fld>
            <a:endParaRPr lang="en-US" dirty="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Numerous studies shown generally positive relationships between planning and performance.</a:t>
            </a:r>
          </a:p>
          <a:p>
            <a:pPr eaLnBrk="1" hangingPunct="1"/>
            <a:endParaRPr lang="en-US">
              <a:cs typeface="Arial" charset="0"/>
            </a:endParaRPr>
          </a:p>
          <a:p>
            <a:pPr eaLnBrk="1" hangingPunct="1"/>
            <a:r>
              <a:rPr lang="en-US">
                <a:cs typeface="Arial" charset="0"/>
              </a:rPr>
              <a:t>Formal planning is associated with positive financial results—higher profits, higher return on assets, and so forth. </a:t>
            </a:r>
          </a:p>
          <a:p>
            <a:pPr eaLnBrk="1" hangingPunct="1"/>
            <a:endParaRPr lang="en-US">
              <a:cs typeface="Arial" charset="0"/>
            </a:endParaRPr>
          </a:p>
          <a:p>
            <a:pPr eaLnBrk="1" hangingPunct="1"/>
            <a:r>
              <a:rPr lang="en-US">
                <a:cs typeface="Arial" charset="0"/>
              </a:rPr>
              <a:t>Ding a good job planning and implementing those plans play a bigger part in high performance than how much planning is done. </a:t>
            </a:r>
          </a:p>
          <a:p>
            <a:pPr eaLnBrk="1" hangingPunct="1"/>
            <a:endParaRPr lang="en-US">
              <a:cs typeface="Arial" charset="0"/>
            </a:endParaRPr>
          </a:p>
          <a:p>
            <a:pPr eaLnBrk="1" hangingPunct="1"/>
            <a:r>
              <a:rPr lang="en-US">
                <a:cs typeface="Arial" charset="0"/>
              </a:rPr>
              <a:t>In those studies where formal planning didn’t lead to higher performance, the external environment often</a:t>
            </a:r>
          </a:p>
          <a:p>
            <a:pPr eaLnBrk="1" hangingPunct="1"/>
            <a:r>
              <a:rPr lang="en-US">
                <a:cs typeface="Arial" charset="0"/>
              </a:rPr>
              <a:t>was the culprit. When external forces—think governmental regulations or powerful  labor unions—constrain managers’ options, it reduces the impact planning has on an organization’s performance. </a:t>
            </a:r>
          </a:p>
          <a:p>
            <a:pPr eaLnBrk="1" hangingPunct="1"/>
            <a:endParaRPr lang="en-US">
              <a:cs typeface="Arial" charset="0"/>
            </a:endParaRPr>
          </a:p>
          <a:p>
            <a:pPr eaLnBrk="1" hangingPunct="1"/>
            <a:r>
              <a:rPr lang="en-US">
                <a:cs typeface="Arial" charset="0"/>
              </a:rPr>
              <a:t>Finally, the planning-performance relationship seems to be influenced by the planning time frame. It seems that at least four years</a:t>
            </a:r>
          </a:p>
          <a:p>
            <a:pPr eaLnBrk="1" hangingPunct="1"/>
            <a:r>
              <a:rPr lang="en-US">
                <a:cs typeface="Arial" charset="0"/>
              </a:rPr>
              <a:t>of formal planning is required before it begins to affect performance</a:t>
            </a:r>
          </a:p>
        </p:txBody>
      </p:sp>
      <p:sp>
        <p:nvSpPr>
          <p:cNvPr id="4" name="Slide Number Placeholder 3"/>
          <p:cNvSpPr>
            <a:spLocks noGrp="1"/>
          </p:cNvSpPr>
          <p:nvPr>
            <p:ph type="sldNum" sz="quarter" idx="5"/>
          </p:nvPr>
        </p:nvSpPr>
        <p:spPr/>
        <p:txBody>
          <a:bodyPr/>
          <a:lstStyle/>
          <a:p>
            <a:pPr>
              <a:defRPr/>
            </a:pPr>
            <a:fld id="{7F0955CD-7FA1-4BAE-8968-20A8EE8B8779}" type="slidenum">
              <a:rPr lang="en-US" smtClean="0"/>
              <a:pPr>
                <a:defRPr/>
              </a:pPr>
              <a:t>257</a:t>
            </a:fld>
            <a:endParaRPr lang="en-US" dirty="0"/>
          </a:p>
        </p:txBody>
      </p:sp>
    </p:spTree>
    <p:extLst>
      <p:ext uri="{BB962C8B-B14F-4D97-AF65-F5344CB8AC3E}">
        <p14:creationId xmlns:p14="http://schemas.microsoft.com/office/powerpoint/2010/main" val="285211152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b="1">
                <a:cs typeface="Arial" charset="0"/>
              </a:rPr>
              <a:t>Goals (objectives) </a:t>
            </a:r>
            <a:r>
              <a:rPr lang="en-US">
                <a:cs typeface="Arial" charset="0"/>
              </a:rPr>
              <a:t>are desired outcomes or targets. They guide management decisions and form the criterion against which work results are measured. That’s why they’re often described as the essential elements of planning. You have to know the desired target or outcome before you can establish plans for reaching it. </a:t>
            </a:r>
          </a:p>
          <a:p>
            <a:pPr eaLnBrk="1" hangingPunct="1"/>
            <a:endParaRPr lang="en-US">
              <a:cs typeface="Arial" charset="0"/>
            </a:endParaRPr>
          </a:p>
          <a:p>
            <a:pPr eaLnBrk="1" hangingPunct="1"/>
            <a:r>
              <a:rPr lang="en-US" b="1">
                <a:cs typeface="Arial" charset="0"/>
              </a:rPr>
              <a:t>Plans </a:t>
            </a:r>
            <a:r>
              <a:rPr lang="en-US">
                <a:cs typeface="Arial" charset="0"/>
              </a:rPr>
              <a:t>are documents that outline how goals are going to be met. They usually include resource allocations, schedules, and other necessary actions to accomplish the goals. As managers plan, they develop both goals and plans.</a:t>
            </a:r>
          </a:p>
        </p:txBody>
      </p:sp>
      <p:sp>
        <p:nvSpPr>
          <p:cNvPr id="4" name="Slide Number Placeholder 3"/>
          <p:cNvSpPr>
            <a:spLocks noGrp="1"/>
          </p:cNvSpPr>
          <p:nvPr>
            <p:ph type="sldNum" sz="quarter" idx="5"/>
          </p:nvPr>
        </p:nvSpPr>
        <p:spPr/>
        <p:txBody>
          <a:bodyPr/>
          <a:lstStyle/>
          <a:p>
            <a:pPr>
              <a:defRPr/>
            </a:pPr>
            <a:fld id="{28E6F795-A20E-4C20-BAEE-5430F35A2611}" type="slidenum">
              <a:rPr lang="en-US" smtClean="0"/>
              <a:pPr>
                <a:defRPr/>
              </a:pPr>
              <a:t>258</a:t>
            </a:fld>
            <a:endParaRPr lang="en-US" dirty="0"/>
          </a:p>
        </p:txBody>
      </p:sp>
    </p:spTree>
    <p:extLst>
      <p:ext uri="{BB962C8B-B14F-4D97-AF65-F5344CB8AC3E}">
        <p14:creationId xmlns:p14="http://schemas.microsoft.com/office/powerpoint/2010/main" val="106336318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We can classify most company’s goals as either strategic or financial. Financial goals are related to the financial performance of the organization, while strategic goals are related to all other areas of an organization’s performance. For instance, McDonald’s states that its financial targets are 3 to 5 percent average annual sales and revenue growth, 6 to 7 percent average annual operating income growth, and returns on invested capital in the high teens. Here’s an example of a strategic goal from Bloomberg L.P.: “We want to be the world’s most influential news organization.”</a:t>
            </a:r>
          </a:p>
        </p:txBody>
      </p:sp>
      <p:sp>
        <p:nvSpPr>
          <p:cNvPr id="4" name="Slide Number Placeholder 3"/>
          <p:cNvSpPr>
            <a:spLocks noGrp="1"/>
          </p:cNvSpPr>
          <p:nvPr>
            <p:ph type="sldNum" sz="quarter" idx="5"/>
          </p:nvPr>
        </p:nvSpPr>
        <p:spPr/>
        <p:txBody>
          <a:bodyPr/>
          <a:lstStyle/>
          <a:p>
            <a:pPr>
              <a:defRPr/>
            </a:pPr>
            <a:fld id="{8A031C54-5479-4790-9B1F-9721AF1F983C}" type="slidenum">
              <a:rPr lang="en-US" smtClean="0"/>
              <a:pPr>
                <a:defRPr/>
              </a:pPr>
              <a:t>259</a:t>
            </a:fld>
            <a:endParaRPr lang="en-US" dirty="0"/>
          </a:p>
        </p:txBody>
      </p:sp>
    </p:spTree>
    <p:extLst>
      <p:ext uri="{BB962C8B-B14F-4D97-AF65-F5344CB8AC3E}">
        <p14:creationId xmlns:p14="http://schemas.microsoft.com/office/powerpoint/2010/main" val="176279052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b="1">
                <a:cs typeface="Arial" charset="0"/>
              </a:rPr>
              <a:t>Stated goals</a:t>
            </a:r>
            <a:r>
              <a:rPr lang="en-US">
                <a:cs typeface="Arial" charset="0"/>
              </a:rPr>
              <a:t> are  official statements of what an organization says, and what it wants its stakeholders to believe, its goals are. However, stated goals—which can be found in an organization’s charter, annual report, public relations announcements, or in public statements made by managers—are often conflicting and influenced by what various stakeholders think organizations should do.</a:t>
            </a:r>
          </a:p>
          <a:p>
            <a:pPr eaLnBrk="1" hangingPunct="1"/>
            <a:endParaRPr lang="en-US">
              <a:cs typeface="Arial" charset="0"/>
            </a:endParaRPr>
          </a:p>
          <a:p>
            <a:pPr eaLnBrk="1" hangingPunct="1"/>
            <a:r>
              <a:rPr lang="en-US">
                <a:cs typeface="Arial" charset="0"/>
              </a:rPr>
              <a:t>If you want to know an organization’s </a:t>
            </a:r>
            <a:r>
              <a:rPr lang="en-US" b="1">
                <a:cs typeface="Arial" charset="0"/>
              </a:rPr>
              <a:t>real goals</a:t>
            </a:r>
            <a:r>
              <a:rPr lang="en-US">
                <a:cs typeface="Arial" charset="0"/>
              </a:rPr>
              <a:t>—those goals an organization actually pursues—observe what organizational members are doing. Actions define priorities.</a:t>
            </a:r>
          </a:p>
        </p:txBody>
      </p:sp>
      <p:sp>
        <p:nvSpPr>
          <p:cNvPr id="4" name="Slide Number Placeholder 3"/>
          <p:cNvSpPr>
            <a:spLocks noGrp="1"/>
          </p:cNvSpPr>
          <p:nvPr>
            <p:ph type="sldNum" sz="quarter" idx="5"/>
          </p:nvPr>
        </p:nvSpPr>
        <p:spPr/>
        <p:txBody>
          <a:bodyPr/>
          <a:lstStyle/>
          <a:p>
            <a:pPr>
              <a:defRPr/>
            </a:pPr>
            <a:fld id="{C82BCBE3-2456-4128-9AC4-17AD1E3512E7}" type="slidenum">
              <a:rPr lang="en-US" smtClean="0"/>
              <a:pPr>
                <a:defRPr/>
              </a:pPr>
              <a:t>260</a:t>
            </a:fld>
            <a:endParaRPr lang="en-US" dirty="0"/>
          </a:p>
        </p:txBody>
      </p:sp>
    </p:spTree>
    <p:extLst>
      <p:ext uri="{BB962C8B-B14F-4D97-AF65-F5344CB8AC3E}">
        <p14:creationId xmlns:p14="http://schemas.microsoft.com/office/powerpoint/2010/main" val="237878109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The most popular ways to describe organizational plans are breadth (strategic versus operational), time frame (short term versus long term), specificity (directional versus specific), and frequency of use (single use versus standing).</a:t>
            </a:r>
          </a:p>
          <a:p>
            <a:pPr eaLnBrk="1" hangingPunct="1"/>
            <a:endParaRPr lang="en-US">
              <a:cs typeface="Arial" charset="0"/>
            </a:endParaRPr>
          </a:p>
          <a:p>
            <a:pPr eaLnBrk="1" hangingPunct="1"/>
            <a:r>
              <a:rPr lang="en-US" b="1">
                <a:cs typeface="Arial" charset="0"/>
              </a:rPr>
              <a:t>Strategic plans </a:t>
            </a:r>
            <a:r>
              <a:rPr lang="en-US">
                <a:cs typeface="Arial" charset="0"/>
              </a:rPr>
              <a:t>are plans that apply to the entire organization and establish the organization’s overall goals. Plans that encompass a particular operational area of the organization are called </a:t>
            </a:r>
            <a:r>
              <a:rPr lang="en-US" b="1">
                <a:cs typeface="Arial" charset="0"/>
              </a:rPr>
              <a:t>operational plans</a:t>
            </a:r>
            <a:r>
              <a:rPr lang="en-US">
                <a:cs typeface="Arial" charset="0"/>
              </a:rPr>
              <a:t>. These two types of plans differ because strategic plans are broad while operational plans are narrow.</a:t>
            </a:r>
          </a:p>
        </p:txBody>
      </p:sp>
      <p:sp>
        <p:nvSpPr>
          <p:cNvPr id="4" name="Slide Number Placeholder 3"/>
          <p:cNvSpPr>
            <a:spLocks noGrp="1"/>
          </p:cNvSpPr>
          <p:nvPr>
            <p:ph type="sldNum" sz="quarter" idx="5"/>
          </p:nvPr>
        </p:nvSpPr>
        <p:spPr/>
        <p:txBody>
          <a:bodyPr/>
          <a:lstStyle/>
          <a:p>
            <a:pPr>
              <a:defRPr/>
            </a:pPr>
            <a:fld id="{EE9E097E-7C38-4FAF-B8FE-A09BBB2BDE4A}" type="slidenum">
              <a:rPr lang="en-US" smtClean="0"/>
              <a:pPr>
                <a:defRPr/>
              </a:pPr>
              <a:t>261</a:t>
            </a:fld>
            <a:endParaRPr lang="en-US" dirty="0"/>
          </a:p>
        </p:txBody>
      </p:sp>
    </p:spTree>
    <p:extLst>
      <p:ext uri="{BB962C8B-B14F-4D97-AF65-F5344CB8AC3E}">
        <p14:creationId xmlns:p14="http://schemas.microsoft.com/office/powerpoint/2010/main" val="409924767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We define </a:t>
            </a:r>
            <a:r>
              <a:rPr lang="en-US" b="1">
                <a:cs typeface="Arial" charset="0"/>
              </a:rPr>
              <a:t>long-term plans </a:t>
            </a:r>
            <a:r>
              <a:rPr lang="en-US">
                <a:cs typeface="Arial" charset="0"/>
              </a:rPr>
              <a:t>as those  with a time frame beyond three years.  </a:t>
            </a:r>
            <a:r>
              <a:rPr lang="en-US" b="1">
                <a:cs typeface="Arial" charset="0"/>
              </a:rPr>
              <a:t>Short-term plans </a:t>
            </a:r>
            <a:r>
              <a:rPr lang="en-US">
                <a:cs typeface="Arial" charset="0"/>
              </a:rPr>
              <a:t>cover one year or less. Any time period in between would be an intermediate plan. Although these time classifications are fairly common, an organization can use any planning time</a:t>
            </a:r>
          </a:p>
          <a:p>
            <a:pPr eaLnBrk="1" hangingPunct="1"/>
            <a:r>
              <a:rPr lang="en-US">
                <a:cs typeface="Arial" charset="0"/>
              </a:rPr>
              <a:t>frame it wants.</a:t>
            </a:r>
          </a:p>
          <a:p>
            <a:pPr eaLnBrk="1" hangingPunct="1"/>
            <a:endParaRPr lang="en-US">
              <a:cs typeface="Arial" charset="0"/>
            </a:endParaRPr>
          </a:p>
          <a:p>
            <a:pPr eaLnBrk="1" hangingPunct="1"/>
            <a:r>
              <a:rPr lang="en-US" b="1">
                <a:cs typeface="Arial" charset="0"/>
              </a:rPr>
              <a:t>Specific plans </a:t>
            </a:r>
            <a:r>
              <a:rPr lang="en-US">
                <a:cs typeface="Arial" charset="0"/>
              </a:rPr>
              <a:t>are clearly defined and leave no room for interpretation. A specific plan states its objectives in a way that eliminates ambiguity and problems with misunderstanding.</a:t>
            </a:r>
          </a:p>
          <a:p>
            <a:pPr eaLnBrk="1" hangingPunct="1"/>
            <a:endParaRPr lang="en-US">
              <a:cs typeface="Arial" charset="0"/>
            </a:endParaRPr>
          </a:p>
          <a:p>
            <a:pPr eaLnBrk="1" hangingPunct="1"/>
            <a:r>
              <a:rPr lang="en-US" b="1">
                <a:cs typeface="Arial" charset="0"/>
              </a:rPr>
              <a:t>Directional plans </a:t>
            </a:r>
            <a:r>
              <a:rPr lang="en-US">
                <a:cs typeface="Arial" charset="0"/>
              </a:rPr>
              <a:t>are flexible plans that set out general guidelines. They provide focus but don’t lock managers into specific goals or courses of action.</a:t>
            </a:r>
          </a:p>
        </p:txBody>
      </p:sp>
      <p:sp>
        <p:nvSpPr>
          <p:cNvPr id="4" name="Slide Number Placeholder 3"/>
          <p:cNvSpPr>
            <a:spLocks noGrp="1"/>
          </p:cNvSpPr>
          <p:nvPr>
            <p:ph type="sldNum" sz="quarter" idx="5"/>
          </p:nvPr>
        </p:nvSpPr>
        <p:spPr/>
        <p:txBody>
          <a:bodyPr/>
          <a:lstStyle/>
          <a:p>
            <a:pPr>
              <a:defRPr/>
            </a:pPr>
            <a:fld id="{B87C103D-EB6E-4C46-ACC6-36E37F697135}" type="slidenum">
              <a:rPr lang="en-US" smtClean="0"/>
              <a:pPr>
                <a:defRPr/>
              </a:pPr>
              <a:t>262</a:t>
            </a:fld>
            <a:endParaRPr lang="en-US" dirty="0"/>
          </a:p>
        </p:txBody>
      </p:sp>
    </p:spTree>
    <p:extLst>
      <p:ext uri="{BB962C8B-B14F-4D97-AF65-F5344CB8AC3E}">
        <p14:creationId xmlns:p14="http://schemas.microsoft.com/office/powerpoint/2010/main" val="149714509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Some plans that managers develop are ongoing while others are used only once. A </a:t>
            </a:r>
            <a:r>
              <a:rPr lang="en-US" b="1">
                <a:cs typeface="Arial" charset="0"/>
              </a:rPr>
              <a:t>single-use plan </a:t>
            </a:r>
            <a:r>
              <a:rPr lang="en-US">
                <a:cs typeface="Arial" charset="0"/>
              </a:rPr>
              <a:t>is a one-time plan specifically designed to meet the needs of a unique situation.</a:t>
            </a:r>
          </a:p>
          <a:p>
            <a:pPr eaLnBrk="1" hangingPunct="1"/>
            <a:endParaRPr lang="en-US">
              <a:cs typeface="Arial" charset="0"/>
            </a:endParaRPr>
          </a:p>
          <a:p>
            <a:pPr eaLnBrk="1" hangingPunct="1"/>
            <a:r>
              <a:rPr lang="en-US">
                <a:cs typeface="Arial" charset="0"/>
              </a:rPr>
              <a:t>In contrast, </a:t>
            </a:r>
            <a:r>
              <a:rPr lang="en-US" b="1">
                <a:cs typeface="Arial" charset="0"/>
              </a:rPr>
              <a:t>standing plans </a:t>
            </a:r>
            <a:r>
              <a:rPr lang="en-US">
                <a:cs typeface="Arial" charset="0"/>
              </a:rPr>
              <a:t>are ongoing plans that provide guidance for activities performed repeatedly. Standing plans include policies, rules, and procedures.</a:t>
            </a:r>
          </a:p>
        </p:txBody>
      </p:sp>
      <p:sp>
        <p:nvSpPr>
          <p:cNvPr id="4" name="Slide Number Placeholder 3"/>
          <p:cNvSpPr>
            <a:spLocks noGrp="1"/>
          </p:cNvSpPr>
          <p:nvPr>
            <p:ph type="sldNum" sz="quarter" idx="5"/>
          </p:nvPr>
        </p:nvSpPr>
        <p:spPr/>
        <p:txBody>
          <a:bodyPr/>
          <a:lstStyle/>
          <a:p>
            <a:pPr>
              <a:defRPr/>
            </a:pPr>
            <a:fld id="{FB6203B1-6446-4793-8E4C-C7D703C1172F}" type="slidenum">
              <a:rPr lang="en-US" smtClean="0"/>
              <a:pPr>
                <a:defRPr/>
              </a:pPr>
              <a:t>263</a:t>
            </a:fld>
            <a:endParaRPr lang="en-US" dirty="0"/>
          </a:p>
        </p:txBody>
      </p:sp>
    </p:spTree>
    <p:extLst>
      <p:ext uri="{BB962C8B-B14F-4D97-AF65-F5344CB8AC3E}">
        <p14:creationId xmlns:p14="http://schemas.microsoft.com/office/powerpoint/2010/main" val="248998152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As Exhibit 8-1 shows, these types of plans aren’t independent. That is, strategic plans are usually long term, directional, and single use whereas operational plans are usually short term, specific, and standing.</a:t>
            </a:r>
          </a:p>
        </p:txBody>
      </p:sp>
      <p:sp>
        <p:nvSpPr>
          <p:cNvPr id="4" name="Slide Number Placeholder 3"/>
          <p:cNvSpPr>
            <a:spLocks noGrp="1"/>
          </p:cNvSpPr>
          <p:nvPr>
            <p:ph type="sldNum" sz="quarter" idx="5"/>
          </p:nvPr>
        </p:nvSpPr>
        <p:spPr/>
        <p:txBody>
          <a:bodyPr/>
          <a:lstStyle/>
          <a:p>
            <a:pPr>
              <a:defRPr/>
            </a:pPr>
            <a:fld id="{47ECD3D3-AB52-4E1B-96AF-C6CBE11630BB}" type="slidenum">
              <a:rPr lang="en-US" smtClean="0"/>
              <a:pPr>
                <a:defRPr/>
              </a:pPr>
              <a:t>264</a:t>
            </a:fld>
            <a:endParaRPr lang="en-US" dirty="0"/>
          </a:p>
        </p:txBody>
      </p:sp>
    </p:spTree>
    <p:extLst>
      <p:ext uri="{BB962C8B-B14F-4D97-AF65-F5344CB8AC3E}">
        <p14:creationId xmlns:p14="http://schemas.microsoft.com/office/powerpoint/2010/main" val="327825144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In </a:t>
            </a:r>
            <a:r>
              <a:rPr lang="en-US" b="1">
                <a:cs typeface="Arial" charset="0"/>
              </a:rPr>
              <a:t>traditional goal-setting</a:t>
            </a:r>
            <a:r>
              <a:rPr lang="en-US">
                <a:cs typeface="Arial" charset="0"/>
              </a:rPr>
              <a:t>, goals set by top managers flow down through the organization and become subgoals for each organizational area. This traditional perspective assumes that top managers know what’s best because they see the “big picture.” And the goals passed down to each succeeding level guide individual employees as they work to achieve those assigned goals.</a:t>
            </a:r>
          </a:p>
          <a:p>
            <a:pPr eaLnBrk="1" hangingPunct="1"/>
            <a:endParaRPr lang="en-US">
              <a:cs typeface="Arial" charset="0"/>
            </a:endParaRPr>
          </a:p>
          <a:p>
            <a:pPr eaLnBrk="1" hangingPunct="1"/>
            <a:r>
              <a:rPr lang="en-US">
                <a:cs typeface="Arial" charset="0"/>
              </a:rPr>
              <a:t>When the hierarchy of organizational goals </a:t>
            </a:r>
            <a:r>
              <a:rPr lang="en-US" i="1">
                <a:cs typeface="Arial" charset="0"/>
              </a:rPr>
              <a:t>is </a:t>
            </a:r>
            <a:r>
              <a:rPr lang="en-US">
                <a:cs typeface="Arial" charset="0"/>
              </a:rPr>
              <a:t>clearly defined it forms an integrated network of goals, or a </a:t>
            </a:r>
            <a:r>
              <a:rPr lang="en-US" b="1">
                <a:cs typeface="Arial" charset="0"/>
              </a:rPr>
              <a:t>means-ends chain</a:t>
            </a:r>
            <a:r>
              <a:rPr lang="en-US">
                <a:cs typeface="Arial" charset="0"/>
              </a:rPr>
              <a:t>.</a:t>
            </a:r>
          </a:p>
          <a:p>
            <a:pPr eaLnBrk="1" hangingPunct="1"/>
            <a:r>
              <a:rPr lang="en-US">
                <a:cs typeface="Arial" charset="0"/>
              </a:rPr>
              <a:t>Higher-level goals (or ends) are linked to lower-level goals, which serve as the means for their accomplishment. In other words, the goals achieved at lower levels become the means to reach the goals (ends) at the next level. And the accomplishment of goals at that</a:t>
            </a:r>
          </a:p>
          <a:p>
            <a:pPr eaLnBrk="1" hangingPunct="1"/>
            <a:r>
              <a:rPr lang="en-US">
                <a:cs typeface="Arial" charset="0"/>
              </a:rPr>
              <a:t>level becomes the means to achieve the goals (ends) at the next level and on up through the different organizational levels. That’s how traditional goal-setting is supposed to work.</a:t>
            </a:r>
          </a:p>
        </p:txBody>
      </p:sp>
      <p:sp>
        <p:nvSpPr>
          <p:cNvPr id="4" name="Slide Number Placeholder 3"/>
          <p:cNvSpPr>
            <a:spLocks noGrp="1"/>
          </p:cNvSpPr>
          <p:nvPr>
            <p:ph type="sldNum" sz="quarter" idx="5"/>
          </p:nvPr>
        </p:nvSpPr>
        <p:spPr/>
        <p:txBody>
          <a:bodyPr/>
          <a:lstStyle/>
          <a:p>
            <a:pPr>
              <a:defRPr/>
            </a:pPr>
            <a:fld id="{7A3249FA-D50D-4656-AD4C-53CB82B4B829}" type="slidenum">
              <a:rPr lang="en-US" smtClean="0"/>
              <a:pPr>
                <a:defRPr/>
              </a:pPr>
              <a:t>265</a:t>
            </a:fld>
            <a:endParaRPr lang="en-US" dirty="0"/>
          </a:p>
        </p:txBody>
      </p:sp>
    </p:spTree>
    <p:extLst>
      <p:ext uri="{BB962C8B-B14F-4D97-AF65-F5344CB8AC3E}">
        <p14:creationId xmlns:p14="http://schemas.microsoft.com/office/powerpoint/2010/main" val="403306900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A problem with traditional goal-setting is that when top managers define the organization’s goals in broad terms—such as achieving “sufficient” profits or increasing “market leadership”—these ambiguous goals have to be made more specific as they flow down through the organization. Managers at each level define the goals and apply their own interpretations and biases as they make them more specific. However, what often happens is that clarity is lost as the goals make their way down from the top of the organization to lower levels. Exhibit 8-2 illustrates what can happen.</a:t>
            </a:r>
          </a:p>
        </p:txBody>
      </p:sp>
      <p:sp>
        <p:nvSpPr>
          <p:cNvPr id="4" name="Slide Number Placeholder 3"/>
          <p:cNvSpPr>
            <a:spLocks noGrp="1"/>
          </p:cNvSpPr>
          <p:nvPr>
            <p:ph type="sldNum" sz="quarter" idx="5"/>
          </p:nvPr>
        </p:nvSpPr>
        <p:spPr/>
        <p:txBody>
          <a:bodyPr/>
          <a:lstStyle/>
          <a:p>
            <a:pPr>
              <a:defRPr/>
            </a:pPr>
            <a:fld id="{858A75C2-4639-4DC8-827C-6877773DC821}" type="slidenum">
              <a:rPr lang="en-US" smtClean="0"/>
              <a:pPr>
                <a:defRPr/>
              </a:pPr>
              <a:t>266</a:t>
            </a:fld>
            <a:endParaRPr lang="en-US" dirty="0"/>
          </a:p>
        </p:txBody>
      </p:sp>
    </p:spTree>
    <p:extLst>
      <p:ext uri="{BB962C8B-B14F-4D97-AF65-F5344CB8AC3E}">
        <p14:creationId xmlns:p14="http://schemas.microsoft.com/office/powerpoint/2010/main" val="4115843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First, there are many challenges. It can be a tough and often thankless job. In addition, a portion of a manager’s job (especially at lower organizational levels) may</a:t>
            </a:r>
          </a:p>
          <a:p>
            <a:pPr eaLnBrk="1" hangingPunct="1"/>
            <a:r>
              <a:rPr lang="en-US">
                <a:cs typeface="Arial" charset="0"/>
              </a:rPr>
              <a:t>entail duties that are often more clerical (compiling and filing reports, dealing with bureaucratic procedures, or doing paperwork) than managerial.48 Managers also</a:t>
            </a:r>
          </a:p>
          <a:p>
            <a:pPr eaLnBrk="1" hangingPunct="1"/>
            <a:r>
              <a:rPr lang="en-US">
                <a:cs typeface="Arial" charset="0"/>
              </a:rPr>
              <a:t>spend significant amounts of time in meetings and dealing with interruptions, which can be time consuming and sometimes unproductive.49 Managers often have to deal</a:t>
            </a:r>
          </a:p>
          <a:p>
            <a:pPr eaLnBrk="1" hangingPunct="1"/>
            <a:r>
              <a:rPr lang="en-US">
                <a:cs typeface="Arial" charset="0"/>
              </a:rPr>
              <a:t>with a variety of personalities and have to make do with limited resources. It can be a challenge to motivate workers in the face of uncertainty and chaos, as this recession</a:t>
            </a:r>
          </a:p>
          <a:p>
            <a:pPr eaLnBrk="1" hangingPunct="1"/>
            <a:r>
              <a:rPr lang="en-US">
                <a:cs typeface="Arial" charset="0"/>
              </a:rPr>
              <a:t>has illustrated time and time again.</a:t>
            </a:r>
          </a:p>
        </p:txBody>
      </p:sp>
      <p:sp>
        <p:nvSpPr>
          <p:cNvPr id="4" name="Slide Number Placeholder 3"/>
          <p:cNvSpPr>
            <a:spLocks noGrp="1"/>
          </p:cNvSpPr>
          <p:nvPr>
            <p:ph type="sldNum" sz="quarter" idx="5"/>
          </p:nvPr>
        </p:nvSpPr>
        <p:spPr/>
        <p:txBody>
          <a:bodyPr/>
          <a:lstStyle/>
          <a:p>
            <a:pPr>
              <a:defRPr/>
            </a:pPr>
            <a:fld id="{8EBFFCFC-F490-40ED-9AB8-042CA6CDFDCB}" type="slidenum">
              <a:rPr lang="en-US" smtClean="0"/>
              <a:pPr>
                <a:defRPr/>
              </a:pPr>
              <a:t>27</a:t>
            </a:fld>
            <a:endParaRPr lang="en-US" dirty="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Instead of using traditional goal-setting, many organizations use </a:t>
            </a:r>
            <a:r>
              <a:rPr lang="en-US" b="1">
                <a:cs typeface="Arial" charset="0"/>
              </a:rPr>
              <a:t>management by objectives (MBO)</a:t>
            </a:r>
            <a:r>
              <a:rPr lang="en-US">
                <a:cs typeface="Arial" charset="0"/>
              </a:rPr>
              <a:t>, a process of setting mutually agreed-upon goals and using those goals to evaluate employee performance. MBO programs have four elements: goal specificity, participative decision making, an explicit time period, and performance feedback.</a:t>
            </a:r>
          </a:p>
          <a:p>
            <a:pPr eaLnBrk="1" hangingPunct="1"/>
            <a:endParaRPr lang="en-US">
              <a:cs typeface="Arial" charset="0"/>
            </a:endParaRPr>
          </a:p>
          <a:p>
            <a:pPr eaLnBrk="1" hangingPunct="1"/>
            <a:r>
              <a:rPr lang="en-US">
                <a:cs typeface="Arial" charset="0"/>
              </a:rPr>
              <a:t> Instead of using goals to make sure employees are doing what they’re supposed to be doing, MBO uses goals to motivate them as well. The appeal is that it focuses on employees working to accomplish goals they’ve had a hand in setting.</a:t>
            </a:r>
          </a:p>
        </p:txBody>
      </p:sp>
      <p:sp>
        <p:nvSpPr>
          <p:cNvPr id="4" name="Slide Number Placeholder 3"/>
          <p:cNvSpPr>
            <a:spLocks noGrp="1"/>
          </p:cNvSpPr>
          <p:nvPr>
            <p:ph type="sldNum" sz="quarter" idx="5"/>
          </p:nvPr>
        </p:nvSpPr>
        <p:spPr/>
        <p:txBody>
          <a:bodyPr/>
          <a:lstStyle/>
          <a:p>
            <a:pPr>
              <a:defRPr/>
            </a:pPr>
            <a:fld id="{738CE1D2-BA66-4971-A318-8711ABB04583}" type="slidenum">
              <a:rPr lang="en-US" smtClean="0"/>
              <a:pPr>
                <a:defRPr/>
              </a:pPr>
              <a:t>267</a:t>
            </a:fld>
            <a:endParaRPr lang="en-US" dirty="0"/>
          </a:p>
        </p:txBody>
      </p:sp>
    </p:spTree>
    <p:extLst>
      <p:ext uri="{BB962C8B-B14F-4D97-AF65-F5344CB8AC3E}">
        <p14:creationId xmlns:p14="http://schemas.microsoft.com/office/powerpoint/2010/main" val="325236870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Exhibit 8-3 lists the steps in a typical MBO program.</a:t>
            </a:r>
          </a:p>
        </p:txBody>
      </p:sp>
      <p:sp>
        <p:nvSpPr>
          <p:cNvPr id="4" name="Slide Number Placeholder 3"/>
          <p:cNvSpPr>
            <a:spLocks noGrp="1"/>
          </p:cNvSpPr>
          <p:nvPr>
            <p:ph type="sldNum" sz="quarter" idx="5"/>
          </p:nvPr>
        </p:nvSpPr>
        <p:spPr/>
        <p:txBody>
          <a:bodyPr/>
          <a:lstStyle/>
          <a:p>
            <a:pPr>
              <a:defRPr/>
            </a:pPr>
            <a:fld id="{2F9F94AD-B4F6-435F-B461-D1AAD5C9DB8D}" type="slidenum">
              <a:rPr lang="en-US" smtClean="0"/>
              <a:pPr>
                <a:defRPr/>
              </a:pPr>
              <a:t>268</a:t>
            </a:fld>
            <a:endParaRPr lang="en-US" dirty="0"/>
          </a:p>
        </p:txBody>
      </p:sp>
    </p:spTree>
    <p:extLst>
      <p:ext uri="{BB962C8B-B14F-4D97-AF65-F5344CB8AC3E}">
        <p14:creationId xmlns:p14="http://schemas.microsoft.com/office/powerpoint/2010/main" val="126293003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eaLnBrk="1" hangingPunct="1">
              <a:defRPr/>
            </a:pPr>
            <a:r>
              <a:rPr lang="en-US" dirty="0"/>
              <a:t>Managers should follow five steps when setting goals.</a:t>
            </a:r>
          </a:p>
          <a:p>
            <a:pPr eaLnBrk="1" hangingPunct="1">
              <a:defRPr/>
            </a:pPr>
            <a:endParaRPr lang="en-US" dirty="0"/>
          </a:p>
          <a:p>
            <a:pPr marL="228600" indent="-228600" eaLnBrk="1" hangingPunct="1">
              <a:buFontTx/>
              <a:buAutoNum type="arabicParenR"/>
              <a:defRPr/>
            </a:pPr>
            <a:r>
              <a:rPr lang="en-US" i="1" dirty="0"/>
              <a:t>Review the organization’s </a:t>
            </a:r>
            <a:r>
              <a:rPr lang="en-US" b="1" dirty="0"/>
              <a:t>mission</a:t>
            </a:r>
            <a:r>
              <a:rPr lang="en-US" dirty="0"/>
              <a:t>, </a:t>
            </a:r>
            <a:r>
              <a:rPr lang="en-US" i="1" dirty="0"/>
              <a:t>or purpose</a:t>
            </a:r>
            <a:r>
              <a:rPr lang="en-US" dirty="0"/>
              <a:t>. A mission is a broad statement of an organization’s purpose that provides an overall guide to what organizational members think is important. Managers should review the mission before writing goals because goals should reflect that mission.</a:t>
            </a:r>
          </a:p>
          <a:p>
            <a:pPr marL="228600" indent="-228600" eaLnBrk="1" hangingPunct="1">
              <a:buFontTx/>
              <a:buAutoNum type="arabicParenR"/>
              <a:defRPr/>
            </a:pPr>
            <a:endParaRPr lang="en-US" dirty="0"/>
          </a:p>
          <a:p>
            <a:pPr marL="228600" indent="-228600" eaLnBrk="1" hangingPunct="1">
              <a:buFontTx/>
              <a:buAutoNum type="arabicParenR"/>
              <a:defRPr/>
            </a:pPr>
            <a:r>
              <a:rPr lang="en-US" i="1" dirty="0"/>
              <a:t>Evaluate available resources</a:t>
            </a:r>
            <a:r>
              <a:rPr lang="en-US" dirty="0"/>
              <a:t>. You don’t want to set goals that are impossible to achieve given your available resources. Even though goals should be challenging, they should be realistic. After all, if the resources you have to work with won’t allow you to achieve a goal no matter how hard you try or how much effort is exerted, you shouldn’t set that goal</a:t>
            </a:r>
          </a:p>
          <a:p>
            <a:pPr marL="228600" indent="-228600" eaLnBrk="1" hangingPunct="1">
              <a:buFontTx/>
              <a:buAutoNum type="arabicParenR"/>
              <a:defRPr/>
            </a:pPr>
            <a:endParaRPr lang="en-US" i="1" dirty="0"/>
          </a:p>
          <a:p>
            <a:pPr marL="228600" indent="-228600" eaLnBrk="1" hangingPunct="1">
              <a:buFontTx/>
              <a:buAutoNum type="arabicParenR"/>
              <a:defRPr/>
            </a:pPr>
            <a:r>
              <a:rPr lang="en-US" i="1" dirty="0"/>
              <a:t>Determine the goals individually or with input from others</a:t>
            </a:r>
            <a:r>
              <a:rPr lang="en-US" dirty="0"/>
              <a:t>. The goals reflect desired outcomes and should be congruent with the  organizational mission and goals in other organizational areas. These goals should be measurable, specific, and include a time frame for accomplishment.</a:t>
            </a:r>
          </a:p>
        </p:txBody>
      </p:sp>
      <p:sp>
        <p:nvSpPr>
          <p:cNvPr id="4" name="Slide Number Placeholder 3"/>
          <p:cNvSpPr>
            <a:spLocks noGrp="1"/>
          </p:cNvSpPr>
          <p:nvPr>
            <p:ph type="sldNum" sz="quarter" idx="5"/>
          </p:nvPr>
        </p:nvSpPr>
        <p:spPr/>
        <p:txBody>
          <a:bodyPr/>
          <a:lstStyle/>
          <a:p>
            <a:pPr>
              <a:defRPr/>
            </a:pPr>
            <a:fld id="{5B5BF209-AAB3-4D35-A7D1-326FD18D4414}" type="slidenum">
              <a:rPr lang="en-US" smtClean="0"/>
              <a:pPr>
                <a:defRPr/>
              </a:pPr>
              <a:t>269</a:t>
            </a:fld>
            <a:endParaRPr lang="en-US" dirty="0"/>
          </a:p>
        </p:txBody>
      </p:sp>
    </p:spTree>
    <p:extLst>
      <p:ext uri="{BB962C8B-B14F-4D97-AF65-F5344CB8AC3E}">
        <p14:creationId xmlns:p14="http://schemas.microsoft.com/office/powerpoint/2010/main" val="4979961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i="1">
                <a:cs typeface="Arial" charset="0"/>
              </a:rPr>
              <a:t>4.  Write down the goals and communicate them to all who need to know</a:t>
            </a:r>
            <a:r>
              <a:rPr lang="en-US">
                <a:cs typeface="Arial" charset="0"/>
              </a:rPr>
              <a:t>. Writing down and communicating goals forces people to think them through. The written goals also become visible evidence of the importance of working toward something. </a:t>
            </a:r>
          </a:p>
          <a:p>
            <a:pPr eaLnBrk="1" hangingPunct="1"/>
            <a:endParaRPr lang="en-US" b="1">
              <a:cs typeface="Arial" charset="0"/>
            </a:endParaRPr>
          </a:p>
          <a:p>
            <a:pPr eaLnBrk="1" hangingPunct="1"/>
            <a:r>
              <a:rPr lang="en-US">
                <a:cs typeface="Arial" charset="0"/>
              </a:rPr>
              <a:t>5</a:t>
            </a:r>
            <a:r>
              <a:rPr lang="en-US" b="1">
                <a:cs typeface="Arial" charset="0"/>
              </a:rPr>
              <a:t>. </a:t>
            </a:r>
            <a:r>
              <a:rPr lang="en-US" i="1">
                <a:cs typeface="Arial" charset="0"/>
              </a:rPr>
              <a:t>Review results and whether goals are being met</a:t>
            </a:r>
            <a:r>
              <a:rPr lang="en-US">
                <a:cs typeface="Arial" charset="0"/>
              </a:rPr>
              <a:t>. If goals aren’t being met, change them as needed. Once the goals have been established, written down, and communicated, a manager is ready to develop plans for pursuing the goals.</a:t>
            </a:r>
          </a:p>
        </p:txBody>
      </p:sp>
      <p:sp>
        <p:nvSpPr>
          <p:cNvPr id="4" name="Slide Number Placeholder 3"/>
          <p:cNvSpPr>
            <a:spLocks noGrp="1"/>
          </p:cNvSpPr>
          <p:nvPr>
            <p:ph type="sldNum" sz="quarter" idx="5"/>
          </p:nvPr>
        </p:nvSpPr>
        <p:spPr/>
        <p:txBody>
          <a:bodyPr/>
          <a:lstStyle/>
          <a:p>
            <a:pPr>
              <a:defRPr/>
            </a:pPr>
            <a:fld id="{45D8BA89-65D0-4D4A-A66D-5747623EFCFE}" type="slidenum">
              <a:rPr lang="en-US" smtClean="0"/>
              <a:pPr>
                <a:defRPr/>
              </a:pPr>
              <a:t>270</a:t>
            </a:fld>
            <a:endParaRPr lang="en-US" dirty="0"/>
          </a:p>
        </p:txBody>
      </p:sp>
    </p:spTree>
    <p:extLst>
      <p:ext uri="{BB962C8B-B14F-4D97-AF65-F5344CB8AC3E}">
        <p14:creationId xmlns:p14="http://schemas.microsoft.com/office/powerpoint/2010/main" val="121784031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Managers should be able to write well-written goals. What makes a “well-written” goal?” Exhibit 8-4 lists the characteristics.</a:t>
            </a:r>
          </a:p>
        </p:txBody>
      </p:sp>
      <p:sp>
        <p:nvSpPr>
          <p:cNvPr id="4" name="Slide Number Placeholder 3"/>
          <p:cNvSpPr>
            <a:spLocks noGrp="1"/>
          </p:cNvSpPr>
          <p:nvPr>
            <p:ph type="sldNum" sz="quarter" idx="5"/>
          </p:nvPr>
        </p:nvSpPr>
        <p:spPr/>
        <p:txBody>
          <a:bodyPr/>
          <a:lstStyle/>
          <a:p>
            <a:pPr>
              <a:defRPr/>
            </a:pPr>
            <a:fld id="{8CE54254-475D-44C5-B17F-E8A3D74ED5B8}" type="slidenum">
              <a:rPr lang="en-US" smtClean="0"/>
              <a:pPr>
                <a:defRPr/>
              </a:pPr>
              <a:t>271</a:t>
            </a:fld>
            <a:endParaRPr lang="en-US" dirty="0"/>
          </a:p>
        </p:txBody>
      </p:sp>
    </p:spTree>
    <p:extLst>
      <p:ext uri="{BB962C8B-B14F-4D97-AF65-F5344CB8AC3E}">
        <p14:creationId xmlns:p14="http://schemas.microsoft.com/office/powerpoint/2010/main" val="155884174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Three contingency factors affect the choice of plans: organizational level, degree of environmental uncertainty, and length</a:t>
            </a:r>
          </a:p>
          <a:p>
            <a:pPr eaLnBrk="1" hangingPunct="1"/>
            <a:r>
              <a:rPr lang="en-US">
                <a:cs typeface="Arial" charset="0"/>
              </a:rPr>
              <a:t>of future commitments</a:t>
            </a:r>
          </a:p>
        </p:txBody>
      </p:sp>
      <p:sp>
        <p:nvSpPr>
          <p:cNvPr id="4" name="Slide Number Placeholder 3"/>
          <p:cNvSpPr>
            <a:spLocks noGrp="1"/>
          </p:cNvSpPr>
          <p:nvPr>
            <p:ph type="sldNum" sz="quarter" idx="5"/>
          </p:nvPr>
        </p:nvSpPr>
        <p:spPr/>
        <p:txBody>
          <a:bodyPr/>
          <a:lstStyle/>
          <a:p>
            <a:pPr>
              <a:defRPr/>
            </a:pPr>
            <a:fld id="{6A9BBDBE-D114-4A6F-A2D5-BB4A8729EC57}" type="slidenum">
              <a:rPr lang="en-US" smtClean="0"/>
              <a:pPr>
                <a:defRPr/>
              </a:pPr>
              <a:t>272</a:t>
            </a:fld>
            <a:endParaRPr lang="en-US" dirty="0"/>
          </a:p>
        </p:txBody>
      </p:sp>
    </p:spTree>
    <p:extLst>
      <p:ext uri="{BB962C8B-B14F-4D97-AF65-F5344CB8AC3E}">
        <p14:creationId xmlns:p14="http://schemas.microsoft.com/office/powerpoint/2010/main" val="30759364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Exhibit 8-5 shows the relationship between a manager’s level in the organization and the type of planning done. For the most part, lower-level managers do operational planning while upper-level managers do strategic planning.</a:t>
            </a:r>
          </a:p>
        </p:txBody>
      </p:sp>
      <p:sp>
        <p:nvSpPr>
          <p:cNvPr id="4" name="Slide Number Placeholder 3"/>
          <p:cNvSpPr>
            <a:spLocks noGrp="1"/>
          </p:cNvSpPr>
          <p:nvPr>
            <p:ph type="sldNum" sz="quarter" idx="5"/>
          </p:nvPr>
        </p:nvSpPr>
        <p:spPr/>
        <p:txBody>
          <a:bodyPr/>
          <a:lstStyle/>
          <a:p>
            <a:pPr>
              <a:defRPr/>
            </a:pPr>
            <a:fld id="{FC2D10C0-36F9-4E2E-9BFC-061A3BBF09C5}" type="slidenum">
              <a:rPr lang="en-US" smtClean="0"/>
              <a:pPr>
                <a:defRPr/>
              </a:pPr>
              <a:t>273</a:t>
            </a:fld>
            <a:endParaRPr lang="en-US" dirty="0"/>
          </a:p>
        </p:txBody>
      </p:sp>
    </p:spTree>
    <p:extLst>
      <p:ext uri="{BB962C8B-B14F-4D97-AF65-F5344CB8AC3E}">
        <p14:creationId xmlns:p14="http://schemas.microsoft.com/office/powerpoint/2010/main" val="33233922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The second contingency factor is environmental uncertainty. When uncertainty is high, plans should be specific, but flexible. Managers must be prepared to change or amend plans as they’re implemented. At times, they may even have to abandon the plans.</a:t>
            </a:r>
          </a:p>
        </p:txBody>
      </p:sp>
      <p:sp>
        <p:nvSpPr>
          <p:cNvPr id="4" name="Slide Number Placeholder 3"/>
          <p:cNvSpPr>
            <a:spLocks noGrp="1"/>
          </p:cNvSpPr>
          <p:nvPr>
            <p:ph type="sldNum" sz="quarter" idx="5"/>
          </p:nvPr>
        </p:nvSpPr>
        <p:spPr/>
        <p:txBody>
          <a:bodyPr/>
          <a:lstStyle/>
          <a:p>
            <a:pPr>
              <a:defRPr/>
            </a:pPr>
            <a:fld id="{68416F63-E68F-44A0-93DE-BCFAF0B3F576}" type="slidenum">
              <a:rPr lang="en-US" smtClean="0"/>
              <a:pPr>
                <a:defRPr/>
              </a:pPr>
              <a:t>274</a:t>
            </a:fld>
            <a:endParaRPr lang="en-US" dirty="0"/>
          </a:p>
        </p:txBody>
      </p:sp>
    </p:spTree>
    <p:extLst>
      <p:ext uri="{BB962C8B-B14F-4D97-AF65-F5344CB8AC3E}">
        <p14:creationId xmlns:p14="http://schemas.microsoft.com/office/powerpoint/2010/main" val="181857119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In the traditional approach, planning is done entirely by top-level managers who often are assisted by a </a:t>
            </a:r>
            <a:r>
              <a:rPr lang="en-US" b="1">
                <a:cs typeface="Arial" charset="0"/>
              </a:rPr>
              <a:t>formal planning department</a:t>
            </a:r>
            <a:r>
              <a:rPr lang="en-US">
                <a:cs typeface="Arial" charset="0"/>
              </a:rPr>
              <a:t>, a group of planning specialists whose sole responsibility is to help write the various organizational plans. Under this approach, plans developed by top-level managers flow down through other organizational levels, much like the traditional approach to goal-setting. As they flow down through the organization, the plans are tailored to the particular needs of each level. </a:t>
            </a:r>
          </a:p>
          <a:p>
            <a:pPr eaLnBrk="1" hangingPunct="1"/>
            <a:endParaRPr lang="en-US">
              <a:cs typeface="Arial" charset="0"/>
            </a:endParaRPr>
          </a:p>
          <a:p>
            <a:pPr eaLnBrk="1" hangingPunct="1"/>
            <a:r>
              <a:rPr lang="en-US">
                <a:cs typeface="Arial" charset="0"/>
              </a:rPr>
              <a:t>Although this approach makes managerial planning thorough, systematic, and coordinated, all too often the focus is on developing “the plan”—a thick binder (or binders) full of meaningless information that’s stuck on a shelf and never used by anyone for guiding or coordinating work efforts</a:t>
            </a:r>
          </a:p>
        </p:txBody>
      </p:sp>
      <p:sp>
        <p:nvSpPr>
          <p:cNvPr id="4" name="Slide Number Placeholder 3"/>
          <p:cNvSpPr>
            <a:spLocks noGrp="1"/>
          </p:cNvSpPr>
          <p:nvPr>
            <p:ph type="sldNum" sz="quarter" idx="5"/>
          </p:nvPr>
        </p:nvSpPr>
        <p:spPr/>
        <p:txBody>
          <a:bodyPr/>
          <a:lstStyle/>
          <a:p>
            <a:pPr>
              <a:defRPr/>
            </a:pPr>
            <a:fld id="{5B4D82A8-3673-4EE6-960A-E4A573EFB8FD}" type="slidenum">
              <a:rPr lang="en-US" smtClean="0"/>
              <a:pPr>
                <a:defRPr/>
              </a:pPr>
              <a:t>275</a:t>
            </a:fld>
            <a:endParaRPr lang="en-US" dirty="0"/>
          </a:p>
        </p:txBody>
      </p:sp>
    </p:spTree>
    <p:extLst>
      <p:ext uri="{BB962C8B-B14F-4D97-AF65-F5344CB8AC3E}">
        <p14:creationId xmlns:p14="http://schemas.microsoft.com/office/powerpoint/2010/main" val="204016758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In an uncertain environment, managers should develop plans that are specific, but flexible. Although this may seem contradictory, it’s not. To be useful, plans need some specificity, but the plans should not be set in stone. Managers need to recognize that planning is an ongoing process. The plans serve as a road map although the destination may change due to dynamic market conditions. They should be ready to change directions if environmental conditions warrant.</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FA7DD38D-C5A3-4B63-8194-0DAE55F2975D}" type="slidenum">
              <a:rPr lang="en-US" smtClean="0"/>
              <a:pPr>
                <a:defRPr/>
              </a:pPr>
              <a:t>276</a:t>
            </a:fld>
            <a:endParaRPr lang="en-US" dirty="0"/>
          </a:p>
        </p:txBody>
      </p:sp>
    </p:spTree>
    <p:extLst>
      <p:ext uri="{BB962C8B-B14F-4D97-AF65-F5344CB8AC3E}">
        <p14:creationId xmlns:p14="http://schemas.microsoft.com/office/powerpoint/2010/main" val="1491392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Despite these challenges, being a manager </a:t>
            </a:r>
            <a:r>
              <a:rPr lang="en-US" i="1">
                <a:cs typeface="Arial" charset="0"/>
              </a:rPr>
              <a:t>can </a:t>
            </a:r>
            <a:r>
              <a:rPr lang="en-US">
                <a:cs typeface="Arial" charset="0"/>
              </a:rPr>
              <a:t>be rewarding. You’re responsible for creating a work environment in which organizational members can do their work to the</a:t>
            </a:r>
          </a:p>
          <a:p>
            <a:pPr eaLnBrk="1" hangingPunct="1"/>
            <a:r>
              <a:rPr lang="en-US">
                <a:cs typeface="Arial" charset="0"/>
              </a:rPr>
              <a:t>best of their ability and thus help the organization achieve its goals. You help others find meaning and fulfillment in their work. You get to support, coach, and nurture others</a:t>
            </a:r>
          </a:p>
          <a:p>
            <a:pPr eaLnBrk="1" hangingPunct="1"/>
            <a:r>
              <a:rPr lang="en-US">
                <a:cs typeface="Arial" charset="0"/>
              </a:rPr>
              <a:t>and help them make good decisions. In addition, as a manager, you often have the opportunity to think creatively and use your imagination. You’ll get to meet and work</a:t>
            </a:r>
          </a:p>
          <a:p>
            <a:pPr eaLnBrk="1" hangingPunct="1"/>
            <a:r>
              <a:rPr lang="en-US">
                <a:cs typeface="Arial" charset="0"/>
              </a:rPr>
              <a:t>with a variety of people—both inside and outside the organization. Other rewards may include receiving recognition and status in your organization and in the community,</a:t>
            </a:r>
          </a:p>
          <a:p>
            <a:pPr eaLnBrk="1" hangingPunct="1"/>
            <a:r>
              <a:rPr lang="en-US">
                <a:cs typeface="Arial" charset="0"/>
              </a:rPr>
              <a:t>playing a role in influencing organizational outcomes, and receiving attractive compensation in the form of salaries, bonuses, and stock options</a:t>
            </a:r>
          </a:p>
        </p:txBody>
      </p:sp>
      <p:sp>
        <p:nvSpPr>
          <p:cNvPr id="4" name="Slide Number Placeholder 3"/>
          <p:cNvSpPr>
            <a:spLocks noGrp="1"/>
          </p:cNvSpPr>
          <p:nvPr>
            <p:ph type="sldNum" sz="quarter" idx="5"/>
          </p:nvPr>
        </p:nvSpPr>
        <p:spPr/>
        <p:txBody>
          <a:bodyPr/>
          <a:lstStyle/>
          <a:p>
            <a:pPr>
              <a:defRPr/>
            </a:pPr>
            <a:fld id="{6829AF7A-1F9B-4F9B-AF3D-11CD1C91792A}" type="slidenum">
              <a:rPr lang="en-US" smtClean="0"/>
              <a:pPr>
                <a:defRPr/>
              </a:pPr>
              <a:t>28</a:t>
            </a:fld>
            <a:endParaRPr lang="en-US" dirty="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A manager’s analysis of the external environment may be improved by </a:t>
            </a:r>
            <a:r>
              <a:rPr lang="en-US" b="1">
                <a:cs typeface="Arial" charset="0"/>
              </a:rPr>
              <a:t>environmental scanning</a:t>
            </a:r>
            <a:r>
              <a:rPr lang="en-US">
                <a:cs typeface="Arial" charset="0"/>
              </a:rPr>
              <a:t>, which involves screening information to detect emerging trends. One of the fastest-growing forms of environmental scanning is </a:t>
            </a:r>
            <a:r>
              <a:rPr lang="en-US" b="1">
                <a:cs typeface="Arial" charset="0"/>
              </a:rPr>
              <a:t>competitor intelligence</a:t>
            </a:r>
            <a:r>
              <a:rPr lang="en-US">
                <a:cs typeface="Arial" charset="0"/>
              </a:rPr>
              <a:t>, gathering information about competitors that allows managers to anticipate competitors’ actions rather than merely react to them. It seeks basic information about competitors: Who are they? What are they doing? How will what they’re doing affect us?</a:t>
            </a:r>
          </a:p>
        </p:txBody>
      </p:sp>
      <p:sp>
        <p:nvSpPr>
          <p:cNvPr id="4" name="Slide Number Placeholder 3"/>
          <p:cNvSpPr>
            <a:spLocks noGrp="1"/>
          </p:cNvSpPr>
          <p:nvPr>
            <p:ph type="sldNum" sz="quarter" idx="5"/>
          </p:nvPr>
        </p:nvSpPr>
        <p:spPr/>
        <p:txBody>
          <a:bodyPr/>
          <a:lstStyle/>
          <a:p>
            <a:pPr>
              <a:defRPr/>
            </a:pPr>
            <a:fld id="{B0756FB6-C9B7-4819-81F6-E7BA5C2BBF12}" type="slidenum">
              <a:rPr lang="en-US" smtClean="0"/>
              <a:pPr>
                <a:defRPr/>
              </a:pPr>
              <a:t>277</a:t>
            </a:fld>
            <a:endParaRPr lang="en-US" dirty="0"/>
          </a:p>
        </p:txBody>
      </p:sp>
    </p:spTree>
    <p:extLst>
      <p:ext uri="{BB962C8B-B14F-4D97-AF65-F5344CB8AC3E}">
        <p14:creationId xmlns:p14="http://schemas.microsoft.com/office/powerpoint/2010/main" val="192306333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Planning involves defining the organization’s goals, establishing an overall strategy for achieving those goals, and developing plans for organizational work activities. The four purposes of planning include providing direction, reducing uncertainty, minimizing waste and redundancy, and establishing the goals or standards used in controlling. Studies of the planning-performance relationship have concluded that formal planning is associated with positive financial performance, for the most part; it’s more important to do a good job of planning and implementing the plans than doing more extensive planning; the external environment is usually the reason why companies that plan don’t</a:t>
            </a:r>
          </a:p>
          <a:p>
            <a:pPr eaLnBrk="1" hangingPunct="1"/>
            <a:r>
              <a:rPr lang="en-US">
                <a:cs typeface="Arial" charset="0"/>
              </a:rPr>
              <a:t>achieve high levels of performance; and the planning-performance relationship seems to be influenced by the planning time frame.</a:t>
            </a:r>
          </a:p>
        </p:txBody>
      </p:sp>
      <p:sp>
        <p:nvSpPr>
          <p:cNvPr id="4" name="Slide Number Placeholder 3"/>
          <p:cNvSpPr>
            <a:spLocks noGrp="1"/>
          </p:cNvSpPr>
          <p:nvPr>
            <p:ph type="sldNum" sz="quarter" idx="5"/>
          </p:nvPr>
        </p:nvSpPr>
        <p:spPr/>
        <p:txBody>
          <a:bodyPr/>
          <a:lstStyle/>
          <a:p>
            <a:pPr>
              <a:defRPr/>
            </a:pPr>
            <a:fld id="{A1FE7658-0908-4FBA-BF5D-1D78C82BA9A8}" type="slidenum">
              <a:rPr lang="en-US" smtClean="0"/>
              <a:pPr>
                <a:defRPr/>
              </a:pPr>
              <a:t>278</a:t>
            </a:fld>
            <a:endParaRPr lang="en-US" dirty="0"/>
          </a:p>
        </p:txBody>
      </p:sp>
    </p:spTree>
    <p:extLst>
      <p:ext uri="{BB962C8B-B14F-4D97-AF65-F5344CB8AC3E}">
        <p14:creationId xmlns:p14="http://schemas.microsoft.com/office/powerpoint/2010/main" val="133316401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Goals are desired outcomes. Plans are documents that outline how goals are going to be met. Goals might be strategic or financial and they might be stated or real. Strategic plans apply to the entire organization while operational plans encompass a particular functional area.</a:t>
            </a:r>
          </a:p>
        </p:txBody>
      </p:sp>
      <p:sp>
        <p:nvSpPr>
          <p:cNvPr id="4" name="Slide Number Placeholder 3"/>
          <p:cNvSpPr>
            <a:spLocks noGrp="1"/>
          </p:cNvSpPr>
          <p:nvPr>
            <p:ph type="sldNum" sz="quarter" idx="5"/>
          </p:nvPr>
        </p:nvSpPr>
        <p:spPr/>
        <p:txBody>
          <a:bodyPr/>
          <a:lstStyle/>
          <a:p>
            <a:pPr>
              <a:defRPr/>
            </a:pPr>
            <a:fld id="{EDA2FBAE-F4E4-4E83-8A42-CCB7E5B54568}" type="slidenum">
              <a:rPr lang="en-US" smtClean="0"/>
              <a:pPr>
                <a:defRPr/>
              </a:pPr>
              <a:t>279</a:t>
            </a:fld>
            <a:endParaRPr lang="en-US" dirty="0"/>
          </a:p>
        </p:txBody>
      </p:sp>
    </p:spTree>
    <p:extLst>
      <p:ext uri="{BB962C8B-B14F-4D97-AF65-F5344CB8AC3E}">
        <p14:creationId xmlns:p14="http://schemas.microsoft.com/office/powerpoint/2010/main" val="299804229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Long-term plans are those with a time frame beyond three years. Short-term plans cover one year or less. Specific plans are clearly defined and leave no room for interpretation. Directional plans are flexible and set out general guidelines.  </a:t>
            </a:r>
          </a:p>
        </p:txBody>
      </p:sp>
      <p:sp>
        <p:nvSpPr>
          <p:cNvPr id="4" name="Slide Number Placeholder 3"/>
          <p:cNvSpPr>
            <a:spLocks noGrp="1"/>
          </p:cNvSpPr>
          <p:nvPr>
            <p:ph type="sldNum" sz="quarter" idx="5"/>
          </p:nvPr>
        </p:nvSpPr>
        <p:spPr/>
        <p:txBody>
          <a:bodyPr/>
          <a:lstStyle/>
          <a:p>
            <a:pPr>
              <a:defRPr/>
            </a:pPr>
            <a:fld id="{9C49576A-FF0A-47F2-9E17-93216DFC9E8F}" type="slidenum">
              <a:rPr lang="en-US" smtClean="0"/>
              <a:pPr>
                <a:defRPr/>
              </a:pPr>
              <a:t>280</a:t>
            </a:fld>
            <a:endParaRPr lang="en-US" dirty="0"/>
          </a:p>
        </p:txBody>
      </p:sp>
    </p:spTree>
    <p:extLst>
      <p:ext uri="{BB962C8B-B14F-4D97-AF65-F5344CB8AC3E}">
        <p14:creationId xmlns:p14="http://schemas.microsoft.com/office/powerpoint/2010/main" val="267031569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A single-use plan is a one-time plan designed to meet the needs of a unique situation. Standing plans are ongoing plans that provide guidance for activities performed repeatedly.</a:t>
            </a:r>
          </a:p>
        </p:txBody>
      </p:sp>
      <p:sp>
        <p:nvSpPr>
          <p:cNvPr id="4" name="Slide Number Placeholder 3"/>
          <p:cNvSpPr>
            <a:spLocks noGrp="1"/>
          </p:cNvSpPr>
          <p:nvPr>
            <p:ph type="sldNum" sz="quarter" idx="5"/>
          </p:nvPr>
        </p:nvSpPr>
        <p:spPr/>
        <p:txBody>
          <a:bodyPr/>
          <a:lstStyle/>
          <a:p>
            <a:pPr>
              <a:defRPr/>
            </a:pPr>
            <a:fld id="{D43BAFE2-5CFF-4A5E-86C0-75D5766319A6}" type="slidenum">
              <a:rPr lang="en-US" smtClean="0"/>
              <a:pPr>
                <a:defRPr/>
              </a:pPr>
              <a:t>281</a:t>
            </a:fld>
            <a:endParaRPr lang="en-US" dirty="0"/>
          </a:p>
        </p:txBody>
      </p:sp>
    </p:spTree>
    <p:extLst>
      <p:ext uri="{BB962C8B-B14F-4D97-AF65-F5344CB8AC3E}">
        <p14:creationId xmlns:p14="http://schemas.microsoft.com/office/powerpoint/2010/main" val="353637394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In traditional goal-setting, goals are set at the top of the organization and then become subgoals for each organizational area. MBO (management by objectives) is a process of setting mutually agreed-upon goals and using those goals to evaluate employee performance.</a:t>
            </a:r>
          </a:p>
        </p:txBody>
      </p:sp>
      <p:sp>
        <p:nvSpPr>
          <p:cNvPr id="4" name="Slide Number Placeholder 3"/>
          <p:cNvSpPr>
            <a:spLocks noGrp="1"/>
          </p:cNvSpPr>
          <p:nvPr>
            <p:ph type="sldNum" sz="quarter" idx="5"/>
          </p:nvPr>
        </p:nvSpPr>
        <p:spPr/>
        <p:txBody>
          <a:bodyPr/>
          <a:lstStyle/>
          <a:p>
            <a:pPr>
              <a:defRPr/>
            </a:pPr>
            <a:fld id="{E4D8C829-566F-4DAD-A39F-4F14CE9B8372}" type="slidenum">
              <a:rPr lang="en-US" smtClean="0"/>
              <a:pPr>
                <a:defRPr/>
              </a:pPr>
              <a:t>282</a:t>
            </a:fld>
            <a:endParaRPr lang="en-US" dirty="0"/>
          </a:p>
        </p:txBody>
      </p:sp>
    </p:spTree>
    <p:extLst>
      <p:ext uri="{BB962C8B-B14F-4D97-AF65-F5344CB8AC3E}">
        <p14:creationId xmlns:p14="http://schemas.microsoft.com/office/powerpoint/2010/main" val="4200774897"/>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Well-written goals have six characteristics: (1) written in terms of outcomes, (2) measurable and quantifiable, (3) clear as to time frame, (4) challenging but attainable, (5) written down, and (6) communicated to all organizational members who need to know them.</a:t>
            </a:r>
          </a:p>
        </p:txBody>
      </p:sp>
      <p:sp>
        <p:nvSpPr>
          <p:cNvPr id="4" name="Slide Number Placeholder 3"/>
          <p:cNvSpPr>
            <a:spLocks noGrp="1"/>
          </p:cNvSpPr>
          <p:nvPr>
            <p:ph type="sldNum" sz="quarter" idx="5"/>
          </p:nvPr>
        </p:nvSpPr>
        <p:spPr/>
        <p:txBody>
          <a:bodyPr/>
          <a:lstStyle/>
          <a:p>
            <a:pPr>
              <a:defRPr/>
            </a:pPr>
            <a:fld id="{9F698FFC-42E6-44F3-AF32-173AD69C3453}" type="slidenum">
              <a:rPr lang="en-US" smtClean="0"/>
              <a:pPr>
                <a:defRPr/>
              </a:pPr>
              <a:t>283</a:t>
            </a:fld>
            <a:endParaRPr lang="en-US" dirty="0"/>
          </a:p>
        </p:txBody>
      </p:sp>
    </p:spTree>
    <p:extLst>
      <p:ext uri="{BB962C8B-B14F-4D97-AF65-F5344CB8AC3E}">
        <p14:creationId xmlns:p14="http://schemas.microsoft.com/office/powerpoint/2010/main" val="263441229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a:cs typeface="Arial" charset="0"/>
              </a:rPr>
              <a:t>Goal-setting involves these steps: review the organization’s mission; evaluate available resources; determine the goals individually or with</a:t>
            </a:r>
          </a:p>
          <a:p>
            <a:pPr eaLnBrk="1" hangingPunct="1"/>
            <a:r>
              <a:rPr lang="en-US">
                <a:cs typeface="Arial" charset="0"/>
              </a:rPr>
              <a:t>input from others; write down the goals and communicate them to all who need to know them; and review results and change goals as needed.</a:t>
            </a:r>
          </a:p>
        </p:txBody>
      </p:sp>
      <p:sp>
        <p:nvSpPr>
          <p:cNvPr id="4" name="Slide Number Placeholder 3"/>
          <p:cNvSpPr>
            <a:spLocks noGrp="1"/>
          </p:cNvSpPr>
          <p:nvPr>
            <p:ph type="sldNum" sz="quarter" idx="5"/>
          </p:nvPr>
        </p:nvSpPr>
        <p:spPr/>
        <p:txBody>
          <a:bodyPr/>
          <a:lstStyle/>
          <a:p>
            <a:pPr>
              <a:defRPr/>
            </a:pPr>
            <a:fld id="{E747D92E-2B4C-45FA-A153-A633E3779EC1}" type="slidenum">
              <a:rPr lang="en-US" smtClean="0"/>
              <a:pPr>
                <a:defRPr/>
              </a:pPr>
              <a:t>284</a:t>
            </a:fld>
            <a:endParaRPr lang="en-US" dirty="0"/>
          </a:p>
        </p:txBody>
      </p:sp>
    </p:spTree>
    <p:extLst>
      <p:ext uri="{BB962C8B-B14F-4D97-AF65-F5344CB8AC3E}">
        <p14:creationId xmlns:p14="http://schemas.microsoft.com/office/powerpoint/2010/main" val="25743875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The two main approaches to planning include the traditional approach, which has plans developed by top managers that flow down</a:t>
            </a:r>
          </a:p>
          <a:p>
            <a:pPr eaLnBrk="1" hangingPunct="1"/>
            <a:r>
              <a:rPr lang="en-US">
                <a:cs typeface="Arial" charset="0"/>
              </a:rPr>
              <a:t>through other organizational levels and which may use a formal planning department. The other approach is to involve more organizational members in the planning process.</a:t>
            </a:r>
          </a:p>
        </p:txBody>
      </p:sp>
      <p:sp>
        <p:nvSpPr>
          <p:cNvPr id="4" name="Slide Number Placeholder 3"/>
          <p:cNvSpPr>
            <a:spLocks noGrp="1"/>
          </p:cNvSpPr>
          <p:nvPr>
            <p:ph type="sldNum" sz="quarter" idx="5"/>
          </p:nvPr>
        </p:nvSpPr>
        <p:spPr/>
        <p:txBody>
          <a:bodyPr/>
          <a:lstStyle/>
          <a:p>
            <a:pPr>
              <a:defRPr/>
            </a:pPr>
            <a:fld id="{6D5FC929-7F4F-4B41-9997-CCB01F9CF368}" type="slidenum">
              <a:rPr lang="en-US" smtClean="0"/>
              <a:pPr>
                <a:defRPr/>
              </a:pPr>
              <a:t>285</a:t>
            </a:fld>
            <a:endParaRPr lang="en-US" dirty="0"/>
          </a:p>
        </p:txBody>
      </p:sp>
    </p:spTree>
    <p:extLst>
      <p:ext uri="{BB962C8B-B14F-4D97-AF65-F5344CB8AC3E}">
        <p14:creationId xmlns:p14="http://schemas.microsoft.com/office/powerpoint/2010/main" val="145540959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One contemporary planning issue is planning in dynamic environments, which usually means developing plans that are specific but flexible. Also, it’s important to continue planning, even when the environment is highly uncertain. Finally, because there’s little time in a dynamic environment for goals and plans to flow down from the top, lower organizational levels should be allowed to set goals and develop plans. Another contemporary planning issue involves using environmental scanning to help do a better analysis of the external environment. One form of environmental scanning, competitive intelligence, can be especially helpful in finding out what competitors are doing.</a:t>
            </a:r>
          </a:p>
        </p:txBody>
      </p:sp>
      <p:sp>
        <p:nvSpPr>
          <p:cNvPr id="4" name="Slide Number Placeholder 3"/>
          <p:cNvSpPr>
            <a:spLocks noGrp="1"/>
          </p:cNvSpPr>
          <p:nvPr>
            <p:ph type="sldNum" sz="quarter" idx="5"/>
          </p:nvPr>
        </p:nvSpPr>
        <p:spPr/>
        <p:txBody>
          <a:bodyPr/>
          <a:lstStyle/>
          <a:p>
            <a:pPr>
              <a:defRPr/>
            </a:pPr>
            <a:fld id="{70FA39BB-C138-4F5A-AD99-2F4FF578857C}" type="slidenum">
              <a:rPr lang="en-US" smtClean="0"/>
              <a:pPr>
                <a:defRPr/>
              </a:pPr>
              <a:t>286</a:t>
            </a:fld>
            <a:endParaRPr lang="en-US" dirty="0"/>
          </a:p>
        </p:txBody>
      </p:sp>
    </p:spTree>
    <p:extLst>
      <p:ext uri="{BB962C8B-B14F-4D97-AF65-F5344CB8AC3E}">
        <p14:creationId xmlns:p14="http://schemas.microsoft.com/office/powerpoint/2010/main" val="2349329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74176483-1228-4883-BDB1-679B046AA3A2}" type="slidenum">
              <a:rPr lang="en-US" smtClean="0"/>
              <a:pPr>
                <a:defRPr/>
              </a:pPr>
              <a:t>29</a:t>
            </a:fld>
            <a:endParaRPr lang="en-US" dirty="0"/>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b="1">
                <a:cs typeface="Arial" charset="0"/>
              </a:rPr>
              <a:t>Strategic management </a:t>
            </a:r>
            <a:r>
              <a:rPr lang="en-US">
                <a:cs typeface="Arial" charset="0"/>
              </a:rPr>
              <a:t>is what managers do to develop the organization’s strategies. It’s an important task involving all the basic management functions—planning, organizing, leading, and controlling. What are an organization’s </a:t>
            </a:r>
            <a:r>
              <a:rPr lang="en-US" b="1">
                <a:cs typeface="Arial" charset="0"/>
              </a:rPr>
              <a:t>strategies</a:t>
            </a:r>
            <a:r>
              <a:rPr lang="en-US">
                <a:cs typeface="Arial" charset="0"/>
              </a:rPr>
              <a:t>? They’re the plans for how the organization will do whatever it’s in business to do, how it will compete successfully, and how it will attract and satisfy its customers in order</a:t>
            </a:r>
          </a:p>
          <a:p>
            <a:pPr eaLnBrk="1" hangingPunct="1"/>
            <a:r>
              <a:rPr lang="en-US">
                <a:cs typeface="Arial" charset="0"/>
              </a:rPr>
              <a:t>to achieve its goals.  </a:t>
            </a:r>
          </a:p>
          <a:p>
            <a:pPr eaLnBrk="1" hangingPunct="1"/>
            <a:endParaRPr lang="en-US">
              <a:cs typeface="Arial" charset="0"/>
            </a:endParaRPr>
          </a:p>
          <a:p>
            <a:pPr eaLnBrk="1" hangingPunct="1"/>
            <a:r>
              <a:rPr lang="en-US">
                <a:cs typeface="Arial" charset="0"/>
              </a:rPr>
              <a:t>One term often used in strategic management is </a:t>
            </a:r>
            <a:r>
              <a:rPr lang="en-US" b="1">
                <a:cs typeface="Arial" charset="0"/>
              </a:rPr>
              <a:t>business model</a:t>
            </a:r>
            <a:r>
              <a:rPr lang="en-US">
                <a:cs typeface="Arial" charset="0"/>
              </a:rPr>
              <a:t>, which simply is how a company is going to make money. It focuses on two things: (1) whether customers will value what the company is providing and (2) whether the company can make any money doing that.</a:t>
            </a:r>
          </a:p>
        </p:txBody>
      </p:sp>
      <p:sp>
        <p:nvSpPr>
          <p:cNvPr id="4" name="Slide Number Placeholder 3"/>
          <p:cNvSpPr>
            <a:spLocks noGrp="1"/>
          </p:cNvSpPr>
          <p:nvPr>
            <p:ph type="sldNum" sz="quarter" idx="5"/>
          </p:nvPr>
        </p:nvSpPr>
        <p:spPr/>
        <p:txBody>
          <a:bodyPr/>
          <a:lstStyle/>
          <a:p>
            <a:pPr>
              <a:defRPr/>
            </a:pPr>
            <a:fld id="{DE63FAD9-4979-498C-A6F6-7EC1472EF468}" type="slidenum">
              <a:rPr lang="en-US" smtClean="0"/>
              <a:pPr>
                <a:defRPr/>
              </a:pPr>
              <a:t>289</a:t>
            </a:fld>
            <a:endParaRPr lang="en-US" dirty="0"/>
          </a:p>
        </p:txBody>
      </p:sp>
    </p:spTree>
    <p:extLst>
      <p:ext uri="{BB962C8B-B14F-4D97-AF65-F5344CB8AC3E}">
        <p14:creationId xmlns:p14="http://schemas.microsoft.com/office/powerpoint/2010/main" val="341144708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Why is strategic management so important? There are three reasons. The most significant one is that it can make a difference in how well an organization performs. In other words, it appears that organizations that use strategic management do have higher levels of performance. And that fact makes it pretty important for managers.</a:t>
            </a:r>
          </a:p>
          <a:p>
            <a:pPr eaLnBrk="1" hangingPunct="1"/>
            <a:endParaRPr lang="en-US">
              <a:cs typeface="Arial" charset="0"/>
            </a:endParaRPr>
          </a:p>
          <a:p>
            <a:pPr eaLnBrk="1" hangingPunct="1"/>
            <a:r>
              <a:rPr lang="en-US">
                <a:cs typeface="Arial" charset="0"/>
              </a:rPr>
              <a:t>Another reason it’s important has to do with the fact that managers in organizations of all types and sizes face continually changing situations. They cope with this uncertainty by using the strategic management process to examine relevant factors and decide what actions to take.</a:t>
            </a:r>
          </a:p>
          <a:p>
            <a:pPr eaLnBrk="1" hangingPunct="1"/>
            <a:endParaRPr lang="en-US">
              <a:cs typeface="Arial" charset="0"/>
            </a:endParaRPr>
          </a:p>
          <a:p>
            <a:pPr eaLnBrk="1" hangingPunct="1"/>
            <a:r>
              <a:rPr lang="en-US">
                <a:cs typeface="Arial" charset="0"/>
              </a:rPr>
              <a:t>Finally, strategic management is important because organizations are complex and diverse. Each part needs to work together toward achieving the organization’s goals; strategic management helps do this.</a:t>
            </a:r>
          </a:p>
        </p:txBody>
      </p:sp>
      <p:sp>
        <p:nvSpPr>
          <p:cNvPr id="4" name="Slide Number Placeholder 3"/>
          <p:cNvSpPr>
            <a:spLocks noGrp="1"/>
          </p:cNvSpPr>
          <p:nvPr>
            <p:ph type="sldNum" sz="quarter" idx="5"/>
          </p:nvPr>
        </p:nvSpPr>
        <p:spPr/>
        <p:txBody>
          <a:bodyPr/>
          <a:lstStyle/>
          <a:p>
            <a:pPr>
              <a:defRPr/>
            </a:pPr>
            <a:fld id="{BD8342D0-2D22-4A27-A5C9-6299065EF7DC}" type="slidenum">
              <a:rPr lang="en-US" smtClean="0"/>
              <a:pPr>
                <a:defRPr/>
              </a:pPr>
              <a:t>290</a:t>
            </a:fld>
            <a:endParaRPr lang="en-US" dirty="0"/>
          </a:p>
        </p:txBody>
      </p:sp>
    </p:spTree>
    <p:extLst>
      <p:ext uri="{BB962C8B-B14F-4D97-AF65-F5344CB8AC3E}">
        <p14:creationId xmlns:p14="http://schemas.microsoft.com/office/powerpoint/2010/main" val="67166492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strategic management process </a:t>
            </a:r>
            <a:r>
              <a:rPr lang="en-US">
                <a:cs typeface="Arial" charset="0"/>
              </a:rPr>
              <a:t>(see Exhibit 9-1) is a six-step process that encompasses strategy planning, implementation, and evaluation. Although the first four steps describe the planning that must take place, implementation and evaluation are just as important! Even the best strategies can fail if management doesn’t implement or evaluate them properly.</a:t>
            </a:r>
          </a:p>
        </p:txBody>
      </p:sp>
      <p:sp>
        <p:nvSpPr>
          <p:cNvPr id="4" name="Slide Number Placeholder 3"/>
          <p:cNvSpPr>
            <a:spLocks noGrp="1"/>
          </p:cNvSpPr>
          <p:nvPr>
            <p:ph type="sldNum" sz="quarter" idx="5"/>
          </p:nvPr>
        </p:nvSpPr>
        <p:spPr/>
        <p:txBody>
          <a:bodyPr/>
          <a:lstStyle/>
          <a:p>
            <a:pPr>
              <a:defRPr/>
            </a:pPr>
            <a:fld id="{E5F28E7C-E2EE-4F8A-BE63-D95FF509DC7D}" type="slidenum">
              <a:rPr lang="en-US" smtClean="0"/>
              <a:pPr>
                <a:defRPr/>
              </a:pPr>
              <a:t>291</a:t>
            </a:fld>
            <a:endParaRPr lang="en-US" dirty="0"/>
          </a:p>
        </p:txBody>
      </p:sp>
    </p:spTree>
    <p:extLst>
      <p:ext uri="{BB962C8B-B14F-4D97-AF65-F5344CB8AC3E}">
        <p14:creationId xmlns:p14="http://schemas.microsoft.com/office/powerpoint/2010/main" val="124839278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930EBCA2-225D-4920-A52C-1A4EA1A95853}" type="slidenum">
              <a:rPr lang="en-US" smtClean="0"/>
              <a:pPr>
                <a:defRPr/>
              </a:pPr>
              <a:t>292</a:t>
            </a:fld>
            <a:endParaRPr lang="en-US" dirty="0"/>
          </a:p>
        </p:txBody>
      </p:sp>
    </p:spTree>
    <p:extLst>
      <p:ext uri="{BB962C8B-B14F-4D97-AF65-F5344CB8AC3E}">
        <p14:creationId xmlns:p14="http://schemas.microsoft.com/office/powerpoint/2010/main" val="41641320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Every organization needs a </a:t>
            </a:r>
            <a:r>
              <a:rPr lang="en-US" b="1">
                <a:cs typeface="Arial" charset="0"/>
              </a:rPr>
              <a:t>mission</a:t>
            </a:r>
            <a:r>
              <a:rPr lang="en-US">
                <a:cs typeface="Arial" charset="0"/>
              </a:rPr>
              <a:t>—a statement of its purpose. Defining the mission forces managers to identify what it’s in business to do. But sometimes that mission statement can be too limiting. For example, the co-founder of the leading Internet search engine Google says that while the company’s purpose of “organizing the world’s information and making it universally accessible and useful” has served them well,</a:t>
            </a:r>
          </a:p>
          <a:p>
            <a:pPr eaLnBrk="1" hangingPunct="1"/>
            <a:r>
              <a:rPr lang="en-US">
                <a:cs typeface="Arial" charset="0"/>
              </a:rPr>
              <a:t>they failed to see the whole social side of the Internet and have been playing catch-up.</a:t>
            </a:r>
          </a:p>
        </p:txBody>
      </p:sp>
      <p:sp>
        <p:nvSpPr>
          <p:cNvPr id="4" name="Slide Number Placeholder 3"/>
          <p:cNvSpPr>
            <a:spLocks noGrp="1"/>
          </p:cNvSpPr>
          <p:nvPr>
            <p:ph type="sldNum" sz="quarter" idx="5"/>
          </p:nvPr>
        </p:nvSpPr>
        <p:spPr/>
        <p:txBody>
          <a:bodyPr/>
          <a:lstStyle/>
          <a:p>
            <a:pPr>
              <a:defRPr/>
            </a:pPr>
            <a:fld id="{6BC9CC66-2DA0-4916-B50F-86320B98A8AD}" type="slidenum">
              <a:rPr lang="en-US" smtClean="0"/>
              <a:pPr>
                <a:defRPr/>
              </a:pPr>
              <a:t>293</a:t>
            </a:fld>
            <a:endParaRPr lang="en-US" dirty="0"/>
          </a:p>
        </p:txBody>
      </p:sp>
    </p:spTree>
    <p:extLst>
      <p:ext uri="{BB962C8B-B14F-4D97-AF65-F5344CB8AC3E}">
        <p14:creationId xmlns:p14="http://schemas.microsoft.com/office/powerpoint/2010/main" val="19423744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What should a mission statement include? Exhibit 9-2 describes some typical components.</a:t>
            </a:r>
          </a:p>
        </p:txBody>
      </p:sp>
      <p:sp>
        <p:nvSpPr>
          <p:cNvPr id="4" name="Slide Number Placeholder 3"/>
          <p:cNvSpPr>
            <a:spLocks noGrp="1"/>
          </p:cNvSpPr>
          <p:nvPr>
            <p:ph type="sldNum" sz="quarter" idx="5"/>
          </p:nvPr>
        </p:nvSpPr>
        <p:spPr/>
        <p:txBody>
          <a:bodyPr/>
          <a:lstStyle/>
          <a:p>
            <a:pPr>
              <a:defRPr/>
            </a:pPr>
            <a:fld id="{6CC6C72F-CB44-4D4A-AE4A-C2686FD5565F}" type="slidenum">
              <a:rPr lang="en-US" smtClean="0"/>
              <a:pPr>
                <a:defRPr/>
              </a:pPr>
              <a:t>294</a:t>
            </a:fld>
            <a:endParaRPr lang="en-US" dirty="0"/>
          </a:p>
        </p:txBody>
      </p:sp>
    </p:spTree>
    <p:extLst>
      <p:ext uri="{BB962C8B-B14F-4D97-AF65-F5344CB8AC3E}">
        <p14:creationId xmlns:p14="http://schemas.microsoft.com/office/powerpoint/2010/main" val="1851696767"/>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Analyzing that environment is a critical step in the strategic management  process. Managers do an external analysis so they know, for instance, what the competition is doing, what pending legislation might affect the organization, or what the labor supply is like in locations where it operates. In an external analysis, managers should examine the economic, demographic, political/legal, sociocultural, technological, and global components to see the trends and changes. </a:t>
            </a:r>
          </a:p>
          <a:p>
            <a:pPr eaLnBrk="1" hangingPunct="1"/>
            <a:endParaRPr lang="en-US">
              <a:cs typeface="Arial" charset="0"/>
            </a:endParaRPr>
          </a:p>
          <a:p>
            <a:pPr eaLnBrk="1" hangingPunct="1"/>
            <a:r>
              <a:rPr lang="en-US">
                <a:cs typeface="Arial" charset="0"/>
              </a:rPr>
              <a:t>Once they’ve analyzed the environment, managers need to pinpoint opportunities that the organization can exploit and threats that it must counteract or buffer against. </a:t>
            </a:r>
            <a:r>
              <a:rPr lang="en-US" b="1">
                <a:cs typeface="Arial" charset="0"/>
              </a:rPr>
              <a:t>Opportunities </a:t>
            </a:r>
            <a:r>
              <a:rPr lang="en-US">
                <a:cs typeface="Arial" charset="0"/>
              </a:rPr>
              <a:t>are positive trends in the external environment; </a:t>
            </a:r>
            <a:r>
              <a:rPr lang="en-US" b="1">
                <a:cs typeface="Arial" charset="0"/>
              </a:rPr>
              <a:t>threats </a:t>
            </a:r>
            <a:r>
              <a:rPr lang="en-US">
                <a:cs typeface="Arial" charset="0"/>
              </a:rPr>
              <a:t>are negative trends.</a:t>
            </a:r>
          </a:p>
        </p:txBody>
      </p:sp>
      <p:sp>
        <p:nvSpPr>
          <p:cNvPr id="4" name="Slide Number Placeholder 3"/>
          <p:cNvSpPr>
            <a:spLocks noGrp="1"/>
          </p:cNvSpPr>
          <p:nvPr>
            <p:ph type="sldNum" sz="quarter" idx="5"/>
          </p:nvPr>
        </p:nvSpPr>
        <p:spPr/>
        <p:txBody>
          <a:bodyPr/>
          <a:lstStyle/>
          <a:p>
            <a:pPr>
              <a:defRPr/>
            </a:pPr>
            <a:fld id="{EFCFDD7C-5301-4256-93C0-212A380FD2BA}" type="slidenum">
              <a:rPr lang="en-US" smtClean="0"/>
              <a:pPr>
                <a:defRPr/>
              </a:pPr>
              <a:t>295</a:t>
            </a:fld>
            <a:endParaRPr lang="en-US" dirty="0"/>
          </a:p>
        </p:txBody>
      </p:sp>
    </p:spTree>
    <p:extLst>
      <p:ext uri="{BB962C8B-B14F-4D97-AF65-F5344CB8AC3E}">
        <p14:creationId xmlns:p14="http://schemas.microsoft.com/office/powerpoint/2010/main" val="210351086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The internal analysis provides important information about an organization’s specific resources and capabilities. An organization’s </a:t>
            </a:r>
            <a:r>
              <a:rPr lang="en-US" b="1">
                <a:cs typeface="Arial" charset="0"/>
              </a:rPr>
              <a:t>resources </a:t>
            </a:r>
            <a:r>
              <a:rPr lang="en-US">
                <a:cs typeface="Arial" charset="0"/>
              </a:rPr>
              <a:t>are its assets—financial, physical, human, and intangible—that it uses to develop, manufacture, and deliver products to its customers. They’re “what” the organization has. On the other hand, its </a:t>
            </a:r>
            <a:r>
              <a:rPr lang="en-US" b="1">
                <a:cs typeface="Arial" charset="0"/>
              </a:rPr>
              <a:t>capabilities </a:t>
            </a:r>
            <a:r>
              <a:rPr lang="en-US">
                <a:cs typeface="Arial" charset="0"/>
              </a:rPr>
              <a:t>are its skills and abilities in doing the work activities needed in its business—“how” it does its work. The major value-creating capabilities of the organization are known as its </a:t>
            </a:r>
            <a:r>
              <a:rPr lang="en-US" b="1">
                <a:cs typeface="Arial" charset="0"/>
              </a:rPr>
              <a:t>core competencies.</a:t>
            </a:r>
          </a:p>
          <a:p>
            <a:pPr eaLnBrk="1" hangingPunct="1"/>
            <a:endParaRPr lang="en-US" b="1">
              <a:cs typeface="Arial" charset="0"/>
            </a:endParaRPr>
          </a:p>
          <a:p>
            <a:pPr eaLnBrk="1" hangingPunct="1"/>
            <a:r>
              <a:rPr lang="en-US">
                <a:cs typeface="Arial" charset="0"/>
              </a:rPr>
              <a:t>After completing an internal analysis, managers should be able to identify organizational strengths and weaknesses. Any activities the organization does well or any unique resources that it has are called </a:t>
            </a:r>
            <a:r>
              <a:rPr lang="en-US" b="1">
                <a:cs typeface="Arial" charset="0"/>
              </a:rPr>
              <a:t>strengths</a:t>
            </a:r>
            <a:r>
              <a:rPr lang="en-US">
                <a:cs typeface="Arial" charset="0"/>
              </a:rPr>
              <a:t>. </a:t>
            </a:r>
            <a:r>
              <a:rPr lang="en-US" b="1">
                <a:cs typeface="Arial" charset="0"/>
              </a:rPr>
              <a:t>Weaknesses </a:t>
            </a:r>
            <a:r>
              <a:rPr lang="en-US">
                <a:cs typeface="Arial" charset="0"/>
              </a:rPr>
              <a:t>are activities the organization doesn’t do well or resources it needs but doesn’t possess.</a:t>
            </a:r>
          </a:p>
        </p:txBody>
      </p:sp>
      <p:sp>
        <p:nvSpPr>
          <p:cNvPr id="4" name="Slide Number Placeholder 3"/>
          <p:cNvSpPr>
            <a:spLocks noGrp="1"/>
          </p:cNvSpPr>
          <p:nvPr>
            <p:ph type="sldNum" sz="quarter" idx="5"/>
          </p:nvPr>
        </p:nvSpPr>
        <p:spPr/>
        <p:txBody>
          <a:bodyPr/>
          <a:lstStyle/>
          <a:p>
            <a:pPr>
              <a:defRPr/>
            </a:pPr>
            <a:fld id="{B5AB2651-097C-4A90-849B-86A2281CA758}" type="slidenum">
              <a:rPr lang="en-US" smtClean="0"/>
              <a:pPr>
                <a:defRPr/>
              </a:pPr>
              <a:t>296</a:t>
            </a:fld>
            <a:endParaRPr lang="en-US" dirty="0"/>
          </a:p>
        </p:txBody>
      </p:sp>
    </p:spTree>
    <p:extLst>
      <p:ext uri="{BB962C8B-B14F-4D97-AF65-F5344CB8AC3E}">
        <p14:creationId xmlns:p14="http://schemas.microsoft.com/office/powerpoint/2010/main" val="246611145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The combined external and internal analyses are called the </a:t>
            </a:r>
            <a:r>
              <a:rPr lang="en-US" b="1">
                <a:cs typeface="Arial" charset="0"/>
              </a:rPr>
              <a:t>SWOT analysis</a:t>
            </a:r>
            <a:r>
              <a:rPr lang="en-US">
                <a:cs typeface="Arial" charset="0"/>
              </a:rPr>
              <a:t>, an analysis of the organization’s </a:t>
            </a:r>
            <a:r>
              <a:rPr lang="en-US" i="1">
                <a:cs typeface="Arial" charset="0"/>
              </a:rPr>
              <a:t>s</a:t>
            </a:r>
            <a:r>
              <a:rPr lang="en-US">
                <a:cs typeface="Arial" charset="0"/>
              </a:rPr>
              <a:t>trengths, </a:t>
            </a:r>
            <a:r>
              <a:rPr lang="en-US" i="1">
                <a:cs typeface="Arial" charset="0"/>
              </a:rPr>
              <a:t>w</a:t>
            </a:r>
            <a:r>
              <a:rPr lang="en-US">
                <a:cs typeface="Arial" charset="0"/>
              </a:rPr>
              <a:t>eaknesses, </a:t>
            </a:r>
            <a:r>
              <a:rPr lang="en-US" i="1">
                <a:cs typeface="Arial" charset="0"/>
              </a:rPr>
              <a:t>o</a:t>
            </a:r>
            <a:r>
              <a:rPr lang="en-US">
                <a:cs typeface="Arial" charset="0"/>
              </a:rPr>
              <a:t>pportunities, and </a:t>
            </a:r>
            <a:r>
              <a:rPr lang="en-US" i="1">
                <a:cs typeface="Arial" charset="0"/>
              </a:rPr>
              <a:t>t</a:t>
            </a:r>
            <a:r>
              <a:rPr lang="en-US">
                <a:cs typeface="Arial" charset="0"/>
              </a:rPr>
              <a:t>hreats. After completing the SWOT analysis, managers are ready to formulate appropriate strategies—that is, strategies that (1) exploit an organization’s strengths and external opportunities, (2) buffer or protect the organization from external threats, or (3) correct critical weaknesses.</a:t>
            </a:r>
          </a:p>
        </p:txBody>
      </p:sp>
      <p:sp>
        <p:nvSpPr>
          <p:cNvPr id="4" name="Slide Number Placeholder 3"/>
          <p:cNvSpPr>
            <a:spLocks noGrp="1"/>
          </p:cNvSpPr>
          <p:nvPr>
            <p:ph type="sldNum" sz="quarter" idx="5"/>
          </p:nvPr>
        </p:nvSpPr>
        <p:spPr/>
        <p:txBody>
          <a:bodyPr/>
          <a:lstStyle/>
          <a:p>
            <a:pPr>
              <a:defRPr/>
            </a:pPr>
            <a:fld id="{0B9B35FC-4408-4BD5-80CB-94F1D3AADF19}" type="slidenum">
              <a:rPr lang="en-US" smtClean="0"/>
              <a:pPr>
                <a:defRPr/>
              </a:pPr>
              <a:t>297</a:t>
            </a:fld>
            <a:endParaRPr lang="en-US" dirty="0"/>
          </a:p>
        </p:txBody>
      </p:sp>
    </p:spTree>
    <p:extLst>
      <p:ext uri="{BB962C8B-B14F-4D97-AF65-F5344CB8AC3E}">
        <p14:creationId xmlns:p14="http://schemas.microsoft.com/office/powerpoint/2010/main" val="391736794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784CD85E-AF89-448D-9504-36004EF31C77}" type="slidenum">
              <a:rPr lang="en-US" smtClean="0"/>
              <a:pPr>
                <a:defRPr/>
              </a:pPr>
              <a:t>298</a:t>
            </a:fld>
            <a:endParaRPr lang="en-US" dirty="0"/>
          </a:p>
        </p:txBody>
      </p:sp>
    </p:spTree>
    <p:extLst>
      <p:ext uri="{BB962C8B-B14F-4D97-AF65-F5344CB8AC3E}">
        <p14:creationId xmlns:p14="http://schemas.microsoft.com/office/powerpoint/2010/main" val="1910473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684D3E8C-0CA7-4B07-9BBD-58301E10916F}" type="slidenum">
              <a:rPr lang="en-US" smtClean="0"/>
              <a:pPr>
                <a:defRPr/>
              </a:pPr>
              <a:t>30</a:t>
            </a:fld>
            <a:endParaRPr lang="en-US" dirty="0"/>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As managers formulate strategies, they should consider the realities of the external environment and their available resources and capabilities in order to design strategies that will help an organization achieve its goals.  The three main types of strategies managers will formulate include corporate, competitive, and functional.</a:t>
            </a:r>
          </a:p>
        </p:txBody>
      </p:sp>
      <p:sp>
        <p:nvSpPr>
          <p:cNvPr id="4" name="Slide Number Placeholder 3"/>
          <p:cNvSpPr>
            <a:spLocks noGrp="1"/>
          </p:cNvSpPr>
          <p:nvPr>
            <p:ph type="sldNum" sz="quarter" idx="5"/>
          </p:nvPr>
        </p:nvSpPr>
        <p:spPr/>
        <p:txBody>
          <a:bodyPr/>
          <a:lstStyle/>
          <a:p>
            <a:pPr>
              <a:defRPr/>
            </a:pPr>
            <a:fld id="{6F9D7680-796D-4E40-AE92-961100CE6F89}" type="slidenum">
              <a:rPr lang="en-US" smtClean="0"/>
              <a:pPr>
                <a:defRPr/>
              </a:pPr>
              <a:t>299</a:t>
            </a:fld>
            <a:endParaRPr lang="en-US" dirty="0"/>
          </a:p>
        </p:txBody>
      </p:sp>
    </p:spTree>
    <p:extLst>
      <p:ext uri="{BB962C8B-B14F-4D97-AF65-F5344CB8AC3E}">
        <p14:creationId xmlns:p14="http://schemas.microsoft.com/office/powerpoint/2010/main" val="120071896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Once strategies are formulated, they must be implemented. No matter how effectively an organization has planned its strategies, performance will suffer if the strategies aren’t implemented properly.</a:t>
            </a:r>
          </a:p>
          <a:p>
            <a:pPr eaLnBrk="1" hangingPunct="1"/>
            <a:endParaRPr lang="en-US">
              <a:cs typeface="Arial" charset="0"/>
            </a:endParaRPr>
          </a:p>
          <a:p>
            <a:pPr eaLnBrk="1" hangingPunct="1"/>
            <a:r>
              <a:rPr lang="en-US">
                <a:cs typeface="Arial" charset="0"/>
              </a:rPr>
              <a:t>The final step in the strategic management process is evaluating results. How effective have the strategies been at helping the organization reach its goals? What adjustments are necessary?</a:t>
            </a:r>
          </a:p>
        </p:txBody>
      </p:sp>
      <p:sp>
        <p:nvSpPr>
          <p:cNvPr id="4" name="Slide Number Placeholder 3"/>
          <p:cNvSpPr>
            <a:spLocks noGrp="1"/>
          </p:cNvSpPr>
          <p:nvPr>
            <p:ph type="sldNum" sz="quarter" idx="5"/>
          </p:nvPr>
        </p:nvSpPr>
        <p:spPr/>
        <p:txBody>
          <a:bodyPr/>
          <a:lstStyle/>
          <a:p>
            <a:pPr>
              <a:defRPr/>
            </a:pPr>
            <a:fld id="{DB6BBC6F-B41E-4A2A-A758-390419A12B47}" type="slidenum">
              <a:rPr lang="en-US" smtClean="0"/>
              <a:pPr>
                <a:defRPr/>
              </a:pPr>
              <a:t>300</a:t>
            </a:fld>
            <a:endParaRPr lang="en-US" dirty="0"/>
          </a:p>
        </p:txBody>
      </p:sp>
    </p:spTree>
    <p:extLst>
      <p:ext uri="{BB962C8B-B14F-4D97-AF65-F5344CB8AC3E}">
        <p14:creationId xmlns:p14="http://schemas.microsoft.com/office/powerpoint/2010/main" val="255153042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corporate strategy </a:t>
            </a:r>
            <a:r>
              <a:rPr lang="en-US">
                <a:cs typeface="Arial" charset="0"/>
              </a:rPr>
              <a:t>is one that determines what businesses a company is in or wants to be in and what it wants to do with those businesses. It’s based on the mission and goals of the organization and the roles that each business unit of the organization will play.</a:t>
            </a:r>
          </a:p>
          <a:p>
            <a:pPr eaLnBrk="1" hangingPunct="1"/>
            <a:endParaRPr lang="en-US">
              <a:cs typeface="Arial" charset="0"/>
            </a:endParaRPr>
          </a:p>
          <a:p>
            <a:pPr eaLnBrk="1" hangingPunct="1"/>
            <a:r>
              <a:rPr lang="en-US">
                <a:cs typeface="Arial" charset="0"/>
              </a:rPr>
              <a:t>When an organization is in several different businesses, those single businesses that are independent and that have their own competitive strategies are referred to as </a:t>
            </a:r>
            <a:r>
              <a:rPr lang="en-US" b="1">
                <a:cs typeface="Arial" charset="0"/>
              </a:rPr>
              <a:t>strategic business units (SBUs)</a:t>
            </a:r>
            <a:r>
              <a:rPr lang="en-US">
                <a:cs typeface="Arial" charset="0"/>
              </a:rPr>
              <a:t>.</a:t>
            </a:r>
          </a:p>
        </p:txBody>
      </p:sp>
      <p:sp>
        <p:nvSpPr>
          <p:cNvPr id="4" name="Slide Number Placeholder 3"/>
          <p:cNvSpPr>
            <a:spLocks noGrp="1"/>
          </p:cNvSpPr>
          <p:nvPr>
            <p:ph type="sldNum" sz="quarter" idx="5"/>
          </p:nvPr>
        </p:nvSpPr>
        <p:spPr/>
        <p:txBody>
          <a:bodyPr/>
          <a:lstStyle/>
          <a:p>
            <a:pPr>
              <a:defRPr/>
            </a:pPr>
            <a:fld id="{0D9AEC5B-56BE-49E0-BD70-1A4DD806A899}" type="slidenum">
              <a:rPr lang="en-US" smtClean="0"/>
              <a:pPr>
                <a:defRPr/>
              </a:pPr>
              <a:t>301</a:t>
            </a:fld>
            <a:endParaRPr lang="en-US" dirty="0"/>
          </a:p>
        </p:txBody>
      </p:sp>
    </p:spTree>
    <p:extLst>
      <p:ext uri="{BB962C8B-B14F-4D97-AF65-F5344CB8AC3E}">
        <p14:creationId xmlns:p14="http://schemas.microsoft.com/office/powerpoint/2010/main" val="1245663956"/>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The three main types of corporate strategies are growth, stability, and renewal. Let’s look at each type.  </a:t>
            </a:r>
          </a:p>
        </p:txBody>
      </p:sp>
      <p:sp>
        <p:nvSpPr>
          <p:cNvPr id="4" name="Slide Number Placeholder 3"/>
          <p:cNvSpPr>
            <a:spLocks noGrp="1"/>
          </p:cNvSpPr>
          <p:nvPr>
            <p:ph type="sldNum" sz="quarter" idx="5"/>
          </p:nvPr>
        </p:nvSpPr>
        <p:spPr/>
        <p:txBody>
          <a:bodyPr/>
          <a:lstStyle/>
          <a:p>
            <a:pPr>
              <a:defRPr/>
            </a:pPr>
            <a:fld id="{13A3DC11-F37C-4396-9A87-AC18D8A30995}" type="slidenum">
              <a:rPr lang="en-US" smtClean="0"/>
              <a:pPr>
                <a:defRPr/>
              </a:pPr>
              <a:t>302</a:t>
            </a:fld>
            <a:endParaRPr lang="en-US" dirty="0"/>
          </a:p>
        </p:txBody>
      </p:sp>
    </p:spTree>
    <p:extLst>
      <p:ext uri="{BB962C8B-B14F-4D97-AF65-F5344CB8AC3E}">
        <p14:creationId xmlns:p14="http://schemas.microsoft.com/office/powerpoint/2010/main" val="167991849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3D054D67-DCF2-4159-ADBD-EC39838E9DFF}" type="slidenum">
              <a:rPr lang="en-US" smtClean="0"/>
              <a:pPr>
                <a:defRPr/>
              </a:pPr>
              <a:t>303</a:t>
            </a:fld>
            <a:endParaRPr lang="en-US" dirty="0"/>
          </a:p>
        </p:txBody>
      </p:sp>
    </p:spTree>
    <p:extLst>
      <p:ext uri="{BB962C8B-B14F-4D97-AF65-F5344CB8AC3E}">
        <p14:creationId xmlns:p14="http://schemas.microsoft.com/office/powerpoint/2010/main" val="142178427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growth strategy </a:t>
            </a:r>
            <a:r>
              <a:rPr lang="en-US">
                <a:cs typeface="Arial" charset="0"/>
              </a:rPr>
              <a:t>is when an organization expands the number of markets served or products offered, either through its</a:t>
            </a:r>
          </a:p>
          <a:p>
            <a:pPr eaLnBrk="1" hangingPunct="1"/>
            <a:r>
              <a:rPr lang="en-US">
                <a:cs typeface="Arial" charset="0"/>
              </a:rPr>
              <a:t>current business(es) or through new business(es). Because of its growth strategy, an organization may increase revenues, number of employees, or market share. Organizations grow by using concentration, vertical integration, horizontal integration, or</a:t>
            </a:r>
          </a:p>
          <a:p>
            <a:pPr eaLnBrk="1" hangingPunct="1"/>
            <a:r>
              <a:rPr lang="en-US">
                <a:cs typeface="Arial" charset="0"/>
              </a:rPr>
              <a:t>diversification.</a:t>
            </a:r>
          </a:p>
        </p:txBody>
      </p:sp>
      <p:sp>
        <p:nvSpPr>
          <p:cNvPr id="4" name="Slide Number Placeholder 3"/>
          <p:cNvSpPr>
            <a:spLocks noGrp="1"/>
          </p:cNvSpPr>
          <p:nvPr>
            <p:ph type="sldNum" sz="quarter" idx="5"/>
          </p:nvPr>
        </p:nvSpPr>
        <p:spPr/>
        <p:txBody>
          <a:bodyPr/>
          <a:lstStyle/>
          <a:p>
            <a:pPr>
              <a:defRPr/>
            </a:pPr>
            <a:fld id="{8C6249AC-E80F-4428-9F6E-5986C0B28B82}" type="slidenum">
              <a:rPr lang="en-US" smtClean="0"/>
              <a:pPr>
                <a:defRPr/>
              </a:pPr>
              <a:t>304</a:t>
            </a:fld>
            <a:endParaRPr lang="en-US" dirty="0"/>
          </a:p>
        </p:txBody>
      </p:sp>
    </p:spTree>
    <p:extLst>
      <p:ext uri="{BB962C8B-B14F-4D97-AF65-F5344CB8AC3E}">
        <p14:creationId xmlns:p14="http://schemas.microsoft.com/office/powerpoint/2010/main" val="191725934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An organization that grows using </a:t>
            </a:r>
            <a:r>
              <a:rPr lang="en-US" i="1">
                <a:cs typeface="Arial" charset="0"/>
              </a:rPr>
              <a:t>concentration </a:t>
            </a:r>
            <a:r>
              <a:rPr lang="en-US">
                <a:cs typeface="Arial" charset="0"/>
              </a:rPr>
              <a:t>focuses on its primary line of business and increases the number of products offered or markets served in this primary business.</a:t>
            </a:r>
          </a:p>
          <a:p>
            <a:pPr eaLnBrk="1" hangingPunct="1"/>
            <a:endParaRPr lang="en-US">
              <a:cs typeface="Arial" charset="0"/>
            </a:endParaRPr>
          </a:p>
          <a:p>
            <a:pPr eaLnBrk="1" hangingPunct="1"/>
            <a:r>
              <a:rPr lang="en-US">
                <a:cs typeface="Arial" charset="0"/>
              </a:rPr>
              <a:t>A company also might choose to grow by </a:t>
            </a:r>
            <a:r>
              <a:rPr lang="en-US" i="1">
                <a:cs typeface="Arial" charset="0"/>
              </a:rPr>
              <a:t>vertical integration</a:t>
            </a:r>
            <a:r>
              <a:rPr lang="en-US">
                <a:cs typeface="Arial" charset="0"/>
              </a:rPr>
              <a:t>, either backward, forward, or both. In backward vertical integration, the organization becomes its own supplier so it can control its inputs. In forward vertical integration, the organization becomes its own distributor</a:t>
            </a:r>
          </a:p>
          <a:p>
            <a:pPr eaLnBrk="1" hangingPunct="1"/>
            <a:r>
              <a:rPr lang="en-US">
                <a:cs typeface="Arial" charset="0"/>
              </a:rPr>
              <a:t>and is able to control its outputs.</a:t>
            </a:r>
          </a:p>
        </p:txBody>
      </p:sp>
      <p:sp>
        <p:nvSpPr>
          <p:cNvPr id="4" name="Slide Number Placeholder 3"/>
          <p:cNvSpPr>
            <a:spLocks noGrp="1"/>
          </p:cNvSpPr>
          <p:nvPr>
            <p:ph type="sldNum" sz="quarter" idx="5"/>
          </p:nvPr>
        </p:nvSpPr>
        <p:spPr/>
        <p:txBody>
          <a:bodyPr/>
          <a:lstStyle/>
          <a:p>
            <a:pPr>
              <a:defRPr/>
            </a:pPr>
            <a:fld id="{DA895F4C-B9BD-4DAD-8995-9F94D1FED0C8}" type="slidenum">
              <a:rPr lang="en-US" smtClean="0"/>
              <a:pPr>
                <a:defRPr/>
              </a:pPr>
              <a:t>305</a:t>
            </a:fld>
            <a:endParaRPr lang="en-US" dirty="0"/>
          </a:p>
        </p:txBody>
      </p:sp>
    </p:spTree>
    <p:extLst>
      <p:ext uri="{BB962C8B-B14F-4D97-AF65-F5344CB8AC3E}">
        <p14:creationId xmlns:p14="http://schemas.microsoft.com/office/powerpoint/2010/main" val="301919934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In </a:t>
            </a:r>
            <a:r>
              <a:rPr lang="en-US" i="1">
                <a:cs typeface="Arial" charset="0"/>
              </a:rPr>
              <a:t>horizontal integration</a:t>
            </a:r>
            <a:r>
              <a:rPr lang="en-US">
                <a:cs typeface="Arial" charset="0"/>
              </a:rPr>
              <a:t>, a company grows by combining with competitors. Finally, an organization can grow through</a:t>
            </a:r>
          </a:p>
          <a:p>
            <a:pPr eaLnBrk="1" hangingPunct="1"/>
            <a:r>
              <a:rPr lang="en-US" i="1">
                <a:cs typeface="Arial" charset="0"/>
              </a:rPr>
              <a:t>diversification</a:t>
            </a:r>
            <a:r>
              <a:rPr lang="en-US">
                <a:cs typeface="Arial" charset="0"/>
              </a:rPr>
              <a:t>, either related or unrelated. Related diversification happens when a company combines with other companies in different,</a:t>
            </a:r>
          </a:p>
          <a:p>
            <a:pPr eaLnBrk="1" hangingPunct="1"/>
            <a:r>
              <a:rPr lang="en-US">
                <a:cs typeface="Arial" charset="0"/>
              </a:rPr>
              <a:t>but related, industries. Unrelated diversification is when a company combines with firms in different and unrelated industries.</a:t>
            </a:r>
          </a:p>
        </p:txBody>
      </p:sp>
      <p:sp>
        <p:nvSpPr>
          <p:cNvPr id="4" name="Slide Number Placeholder 3"/>
          <p:cNvSpPr>
            <a:spLocks noGrp="1"/>
          </p:cNvSpPr>
          <p:nvPr>
            <p:ph type="sldNum" sz="quarter" idx="5"/>
          </p:nvPr>
        </p:nvSpPr>
        <p:spPr/>
        <p:txBody>
          <a:bodyPr/>
          <a:lstStyle/>
          <a:p>
            <a:pPr>
              <a:defRPr/>
            </a:pPr>
            <a:fld id="{E3A09017-ED51-4A40-83B1-3BCD21E229D3}" type="slidenum">
              <a:rPr lang="en-US" smtClean="0"/>
              <a:pPr>
                <a:defRPr/>
              </a:pPr>
              <a:t>306</a:t>
            </a:fld>
            <a:endParaRPr lang="en-US" dirty="0"/>
          </a:p>
        </p:txBody>
      </p:sp>
    </p:spTree>
    <p:extLst>
      <p:ext uri="{BB962C8B-B14F-4D97-AF65-F5344CB8AC3E}">
        <p14:creationId xmlns:p14="http://schemas.microsoft.com/office/powerpoint/2010/main" val="327017389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stability strategy </a:t>
            </a:r>
            <a:r>
              <a:rPr lang="en-US">
                <a:cs typeface="Arial" charset="0"/>
              </a:rPr>
              <a:t>is a corporate strategy in which an organization continues to do what it is currently doing. Examples of this strategy include continuing to serve the same clients by offering the same product or service, maintaining market share, and sustaining the organization’s current business operations. The organization doesn’t grow, but doesn’t fall behind, either.</a:t>
            </a:r>
          </a:p>
        </p:txBody>
      </p:sp>
      <p:sp>
        <p:nvSpPr>
          <p:cNvPr id="4" name="Slide Number Placeholder 3"/>
          <p:cNvSpPr>
            <a:spLocks noGrp="1"/>
          </p:cNvSpPr>
          <p:nvPr>
            <p:ph type="sldNum" sz="quarter" idx="5"/>
          </p:nvPr>
        </p:nvSpPr>
        <p:spPr/>
        <p:txBody>
          <a:bodyPr/>
          <a:lstStyle/>
          <a:p>
            <a:pPr>
              <a:defRPr/>
            </a:pPr>
            <a:fld id="{53302E6A-DEC4-44AB-934A-8ACD419B6FE8}" type="slidenum">
              <a:rPr lang="en-US" smtClean="0"/>
              <a:pPr>
                <a:defRPr/>
              </a:pPr>
              <a:t>307</a:t>
            </a:fld>
            <a:endParaRPr lang="en-US" dirty="0"/>
          </a:p>
        </p:txBody>
      </p:sp>
    </p:spTree>
    <p:extLst>
      <p:ext uri="{BB962C8B-B14F-4D97-AF65-F5344CB8AC3E}">
        <p14:creationId xmlns:p14="http://schemas.microsoft.com/office/powerpoint/2010/main" val="50767237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When an organization is in trouble, something needs to be done. Managers need to develop strategies, called </a:t>
            </a:r>
            <a:r>
              <a:rPr lang="en-US" b="1">
                <a:cs typeface="Arial" charset="0"/>
              </a:rPr>
              <a:t>renewal strategies</a:t>
            </a:r>
            <a:r>
              <a:rPr lang="en-US">
                <a:cs typeface="Arial" charset="0"/>
              </a:rPr>
              <a:t>, that address declining performance. The two main types of renewal strategies are retrenchment and turnaround strategies. A </a:t>
            </a:r>
            <a:r>
              <a:rPr lang="en-US" i="1">
                <a:cs typeface="Arial" charset="0"/>
              </a:rPr>
              <a:t>retrenchment strategy </a:t>
            </a:r>
            <a:r>
              <a:rPr lang="en-US">
                <a:cs typeface="Arial" charset="0"/>
              </a:rPr>
              <a:t>is a short-run renewal strategy used for minor performance problems. This strategy helps an organization stabilize operations,  revitalize. organizational resources and capabilities, and prepare to compete once again. When an organization’s problems are more serious, more drastic action—the </a:t>
            </a:r>
            <a:r>
              <a:rPr lang="en-US" i="1">
                <a:cs typeface="Arial" charset="0"/>
              </a:rPr>
              <a:t>turnaround strategy</a:t>
            </a:r>
            <a:r>
              <a:rPr lang="en-US">
                <a:cs typeface="Arial" charset="0"/>
              </a:rPr>
              <a:t>—is needed. Managers do two things for both renewal strategies: cut costs and restructure</a:t>
            </a:r>
          </a:p>
          <a:p>
            <a:pPr eaLnBrk="1" hangingPunct="1"/>
            <a:r>
              <a:rPr lang="en-US">
                <a:cs typeface="Arial" charset="0"/>
              </a:rPr>
              <a:t>organizational operations. However, in a turnaround strategy, these measures are more extensive than in a retrenchment strategy.</a:t>
            </a:r>
          </a:p>
        </p:txBody>
      </p:sp>
      <p:sp>
        <p:nvSpPr>
          <p:cNvPr id="4" name="Slide Number Placeholder 3"/>
          <p:cNvSpPr>
            <a:spLocks noGrp="1"/>
          </p:cNvSpPr>
          <p:nvPr>
            <p:ph type="sldNum" sz="quarter" idx="5"/>
          </p:nvPr>
        </p:nvSpPr>
        <p:spPr/>
        <p:txBody>
          <a:bodyPr/>
          <a:lstStyle/>
          <a:p>
            <a:pPr>
              <a:defRPr/>
            </a:pPr>
            <a:fld id="{FF7E3261-F366-427B-AB35-377758567839}" type="slidenum">
              <a:rPr lang="en-US" smtClean="0"/>
              <a:pPr>
                <a:defRPr/>
              </a:pPr>
              <a:t>308</a:t>
            </a:fld>
            <a:endParaRPr lang="en-US" dirty="0"/>
          </a:p>
        </p:txBody>
      </p:sp>
    </p:spTree>
    <p:extLst>
      <p:ext uri="{BB962C8B-B14F-4D97-AF65-F5344CB8AC3E}">
        <p14:creationId xmlns:p14="http://schemas.microsoft.com/office/powerpoint/2010/main" val="1045852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C59DE4A7-F4C5-454B-894B-84E978EDB697}" type="slidenum">
              <a:rPr lang="en-US" smtClean="0"/>
              <a:pPr>
                <a:defRPr/>
              </a:pPr>
              <a:t>31</a:t>
            </a:fld>
            <a:endParaRPr lang="en-US" dirty="0"/>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BCG matrix</a:t>
            </a:r>
            <a:r>
              <a:rPr lang="en-US">
                <a:cs typeface="Arial" charset="0"/>
              </a:rPr>
              <a:t>— was developed by the Boston Consulting Group and introduced the idea that an organization’s various businesses could be evaluated and plotted using a 2 × 2 matrix to identify which ones offered high potential and which were a drain on organizational resources.16 The horizontal axis represents market share (low or high), and the vertical axis indicates anticipated market growth (low or high). A business unit is evaluated using a SWOT analysis and placed in one of the four categories, which are as follows:</a:t>
            </a:r>
          </a:p>
          <a:p>
            <a:pPr eaLnBrk="1" hangingPunct="1"/>
            <a:r>
              <a:rPr lang="en-US">
                <a:cs typeface="Arial" charset="0"/>
              </a:rPr>
              <a:t>• </a:t>
            </a:r>
            <a:r>
              <a:rPr lang="en-US" b="1">
                <a:cs typeface="Arial" charset="0"/>
              </a:rPr>
              <a:t>Stars: </a:t>
            </a:r>
            <a:r>
              <a:rPr lang="en-US">
                <a:cs typeface="Arial" charset="0"/>
              </a:rPr>
              <a:t>High market share/High anticipated growth rate</a:t>
            </a:r>
          </a:p>
          <a:p>
            <a:pPr eaLnBrk="1" hangingPunct="1"/>
            <a:r>
              <a:rPr lang="en-US">
                <a:cs typeface="Arial" charset="0"/>
              </a:rPr>
              <a:t>• </a:t>
            </a:r>
            <a:r>
              <a:rPr lang="en-US" b="1">
                <a:cs typeface="Arial" charset="0"/>
              </a:rPr>
              <a:t>Cash Cows: </a:t>
            </a:r>
            <a:r>
              <a:rPr lang="en-US">
                <a:cs typeface="Arial" charset="0"/>
              </a:rPr>
              <a:t>High market share/Low anticipated growth rate</a:t>
            </a:r>
          </a:p>
          <a:p>
            <a:pPr eaLnBrk="1" hangingPunct="1"/>
            <a:r>
              <a:rPr lang="en-US">
                <a:cs typeface="Arial" charset="0"/>
              </a:rPr>
              <a:t>• </a:t>
            </a:r>
            <a:r>
              <a:rPr lang="en-US" b="1">
                <a:cs typeface="Arial" charset="0"/>
              </a:rPr>
              <a:t>Question Marks: </a:t>
            </a:r>
            <a:r>
              <a:rPr lang="en-US">
                <a:cs typeface="Arial" charset="0"/>
              </a:rPr>
              <a:t>Low market share/High anticipated growth rate</a:t>
            </a:r>
          </a:p>
          <a:p>
            <a:pPr eaLnBrk="1" hangingPunct="1"/>
            <a:r>
              <a:rPr lang="en-US">
                <a:cs typeface="Arial" charset="0"/>
              </a:rPr>
              <a:t>• </a:t>
            </a:r>
            <a:r>
              <a:rPr lang="en-US" b="1">
                <a:cs typeface="Arial" charset="0"/>
              </a:rPr>
              <a:t>Dogs: </a:t>
            </a:r>
            <a:r>
              <a:rPr lang="en-US">
                <a:cs typeface="Arial" charset="0"/>
              </a:rPr>
              <a:t>Low market share/Low anticipated growth rate</a:t>
            </a:r>
          </a:p>
        </p:txBody>
      </p:sp>
      <p:sp>
        <p:nvSpPr>
          <p:cNvPr id="4" name="Slide Number Placeholder 3"/>
          <p:cNvSpPr>
            <a:spLocks noGrp="1"/>
          </p:cNvSpPr>
          <p:nvPr>
            <p:ph type="sldNum" sz="quarter" idx="5"/>
          </p:nvPr>
        </p:nvSpPr>
        <p:spPr/>
        <p:txBody>
          <a:bodyPr/>
          <a:lstStyle/>
          <a:p>
            <a:pPr>
              <a:defRPr/>
            </a:pPr>
            <a:fld id="{6479734E-4A60-4DD0-A46F-558057A0908A}" type="slidenum">
              <a:rPr lang="en-US" smtClean="0"/>
              <a:pPr>
                <a:defRPr/>
              </a:pPr>
              <a:t>309</a:t>
            </a:fld>
            <a:endParaRPr lang="en-US" dirty="0"/>
          </a:p>
        </p:txBody>
      </p:sp>
    </p:spTree>
    <p:extLst>
      <p:ext uri="{BB962C8B-B14F-4D97-AF65-F5344CB8AC3E}">
        <p14:creationId xmlns:p14="http://schemas.microsoft.com/office/powerpoint/2010/main" val="98023597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Developing an effective competitive strategy requires an understanding of </a:t>
            </a:r>
            <a:r>
              <a:rPr lang="en-US" b="1">
                <a:cs typeface="Arial" charset="0"/>
              </a:rPr>
              <a:t>competitive advantage</a:t>
            </a:r>
            <a:r>
              <a:rPr lang="en-US">
                <a:cs typeface="Arial" charset="0"/>
              </a:rPr>
              <a:t>, which is what sets an organization apart—that is, its distinctive edge</a:t>
            </a:r>
          </a:p>
        </p:txBody>
      </p:sp>
      <p:sp>
        <p:nvSpPr>
          <p:cNvPr id="4" name="Slide Number Placeholder 3"/>
          <p:cNvSpPr>
            <a:spLocks noGrp="1"/>
          </p:cNvSpPr>
          <p:nvPr>
            <p:ph type="sldNum" sz="quarter" idx="5"/>
          </p:nvPr>
        </p:nvSpPr>
        <p:spPr/>
        <p:txBody>
          <a:bodyPr/>
          <a:lstStyle/>
          <a:p>
            <a:pPr>
              <a:defRPr/>
            </a:pPr>
            <a:fld id="{267D326B-330A-4849-8B4D-BD44D7628127}" type="slidenum">
              <a:rPr lang="en-US" smtClean="0"/>
              <a:pPr>
                <a:defRPr/>
              </a:pPr>
              <a:t>310</a:t>
            </a:fld>
            <a:endParaRPr lang="en-US" dirty="0"/>
          </a:p>
        </p:txBody>
      </p:sp>
    </p:spTree>
    <p:extLst>
      <p:ext uri="{BB962C8B-B14F-4D97-AF65-F5344CB8AC3E}">
        <p14:creationId xmlns:p14="http://schemas.microsoft.com/office/powerpoint/2010/main" val="193539719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In any industry, five competitive forces dictate the rules of competition. Together, these five forces determine industry attractiveness and profitability, which managers assess using these five factors. </a:t>
            </a:r>
          </a:p>
          <a:p>
            <a:pPr eaLnBrk="1" hangingPunct="1"/>
            <a:endParaRPr lang="en-US">
              <a:cs typeface="Arial" charset="0"/>
            </a:endParaRPr>
          </a:p>
          <a:p>
            <a:pPr eaLnBrk="1" hangingPunct="1"/>
            <a:r>
              <a:rPr lang="en-US" b="1">
                <a:cs typeface="Arial" charset="0"/>
              </a:rPr>
              <a:t>1. </a:t>
            </a:r>
            <a:r>
              <a:rPr lang="en-US" i="1">
                <a:cs typeface="Arial" charset="0"/>
              </a:rPr>
              <a:t>Threat of new entrants. </a:t>
            </a:r>
            <a:r>
              <a:rPr lang="en-US">
                <a:cs typeface="Arial" charset="0"/>
              </a:rPr>
              <a:t>How likely is it that new competitors will come into the industry?</a:t>
            </a:r>
          </a:p>
          <a:p>
            <a:pPr eaLnBrk="1" hangingPunct="1"/>
            <a:r>
              <a:rPr lang="en-US" b="1">
                <a:cs typeface="Arial" charset="0"/>
              </a:rPr>
              <a:t>2. </a:t>
            </a:r>
            <a:r>
              <a:rPr lang="en-US" i="1">
                <a:cs typeface="Arial" charset="0"/>
              </a:rPr>
              <a:t>Threat of substitutes. </a:t>
            </a:r>
            <a:r>
              <a:rPr lang="en-US">
                <a:cs typeface="Arial" charset="0"/>
              </a:rPr>
              <a:t>How likely is it that other industries’ products can be substituted for our industry’s products?</a:t>
            </a:r>
          </a:p>
        </p:txBody>
      </p:sp>
      <p:sp>
        <p:nvSpPr>
          <p:cNvPr id="4" name="Slide Number Placeholder 3"/>
          <p:cNvSpPr>
            <a:spLocks noGrp="1"/>
          </p:cNvSpPr>
          <p:nvPr>
            <p:ph type="sldNum" sz="quarter" idx="5"/>
          </p:nvPr>
        </p:nvSpPr>
        <p:spPr/>
        <p:txBody>
          <a:bodyPr/>
          <a:lstStyle/>
          <a:p>
            <a:pPr>
              <a:defRPr/>
            </a:pPr>
            <a:fld id="{3B06F5D1-EB45-420C-A23E-5DA92FE30951}" type="slidenum">
              <a:rPr lang="en-US" smtClean="0"/>
              <a:pPr>
                <a:defRPr/>
              </a:pPr>
              <a:t>311</a:t>
            </a:fld>
            <a:endParaRPr lang="en-US" dirty="0"/>
          </a:p>
        </p:txBody>
      </p:sp>
    </p:spTree>
    <p:extLst>
      <p:ext uri="{BB962C8B-B14F-4D97-AF65-F5344CB8AC3E}">
        <p14:creationId xmlns:p14="http://schemas.microsoft.com/office/powerpoint/2010/main" val="166401170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b="1">
                <a:cs typeface="Arial" charset="0"/>
              </a:rPr>
              <a:t>3. </a:t>
            </a:r>
            <a:r>
              <a:rPr lang="en-US" i="1">
                <a:cs typeface="Arial" charset="0"/>
              </a:rPr>
              <a:t>Bargaining power of buyers. </a:t>
            </a:r>
            <a:r>
              <a:rPr lang="en-US">
                <a:cs typeface="Arial" charset="0"/>
              </a:rPr>
              <a:t>How much bargaining power do buyers</a:t>
            </a:r>
          </a:p>
          <a:p>
            <a:pPr eaLnBrk="1" hangingPunct="1"/>
            <a:r>
              <a:rPr lang="en-US">
                <a:cs typeface="Arial" charset="0"/>
              </a:rPr>
              <a:t>(customers) have?</a:t>
            </a:r>
          </a:p>
          <a:p>
            <a:pPr eaLnBrk="1" hangingPunct="1"/>
            <a:r>
              <a:rPr lang="en-US" b="1">
                <a:cs typeface="Arial" charset="0"/>
              </a:rPr>
              <a:t>4. </a:t>
            </a:r>
            <a:r>
              <a:rPr lang="en-US" i="1">
                <a:cs typeface="Arial" charset="0"/>
              </a:rPr>
              <a:t>Bargaining power of suppliers. </a:t>
            </a:r>
            <a:r>
              <a:rPr lang="en-US">
                <a:cs typeface="Arial" charset="0"/>
              </a:rPr>
              <a:t>How much bargaining power do suppliers have?</a:t>
            </a:r>
          </a:p>
          <a:p>
            <a:pPr eaLnBrk="1" hangingPunct="1"/>
            <a:r>
              <a:rPr lang="en-US" b="1">
                <a:cs typeface="Arial" charset="0"/>
              </a:rPr>
              <a:t>5. </a:t>
            </a:r>
            <a:r>
              <a:rPr lang="en-US" i="1">
                <a:cs typeface="Arial" charset="0"/>
              </a:rPr>
              <a:t>Current rivalry. </a:t>
            </a:r>
            <a:r>
              <a:rPr lang="en-US">
                <a:cs typeface="Arial" charset="0"/>
              </a:rPr>
              <a:t>How intense is the rivalry among current industry competitors?</a:t>
            </a:r>
          </a:p>
        </p:txBody>
      </p:sp>
      <p:sp>
        <p:nvSpPr>
          <p:cNvPr id="4" name="Slide Number Placeholder 3"/>
          <p:cNvSpPr>
            <a:spLocks noGrp="1"/>
          </p:cNvSpPr>
          <p:nvPr>
            <p:ph type="sldNum" sz="quarter" idx="5"/>
          </p:nvPr>
        </p:nvSpPr>
        <p:spPr/>
        <p:txBody>
          <a:bodyPr/>
          <a:lstStyle/>
          <a:p>
            <a:pPr>
              <a:defRPr/>
            </a:pPr>
            <a:fld id="{B8FCB0A9-CBD4-4B16-94E7-044861ECA281}" type="slidenum">
              <a:rPr lang="en-US" smtClean="0"/>
              <a:pPr>
                <a:defRPr/>
              </a:pPr>
              <a:t>312</a:t>
            </a:fld>
            <a:endParaRPr lang="en-US" dirty="0"/>
          </a:p>
        </p:txBody>
      </p:sp>
    </p:spTree>
    <p:extLst>
      <p:ext uri="{BB962C8B-B14F-4D97-AF65-F5344CB8AC3E}">
        <p14:creationId xmlns:p14="http://schemas.microsoft.com/office/powerpoint/2010/main" val="278652541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When an organization competes on the basis of having the lowest costs (costs or expenses, not prices) in its industry, it’s following a </a:t>
            </a:r>
            <a:r>
              <a:rPr lang="en-US" i="1">
                <a:cs typeface="Arial" charset="0"/>
              </a:rPr>
              <a:t>cost leadership strategy</a:t>
            </a:r>
            <a:r>
              <a:rPr lang="en-US">
                <a:cs typeface="Arial" charset="0"/>
              </a:rPr>
              <a:t>. A low-cost leader is highly efficient. Overhead is kept to a minimum, and the firm does everything it can to cut costs.</a:t>
            </a:r>
          </a:p>
          <a:p>
            <a:pPr eaLnBrk="1" hangingPunct="1"/>
            <a:endParaRPr lang="en-US">
              <a:cs typeface="Arial" charset="0"/>
            </a:endParaRPr>
          </a:p>
          <a:p>
            <a:pPr eaLnBrk="1" hangingPunct="1"/>
            <a:r>
              <a:rPr lang="en-US">
                <a:cs typeface="Arial" charset="0"/>
              </a:rPr>
              <a:t>A company that competes by offering unique products that are widely valued by customers is following a </a:t>
            </a:r>
            <a:r>
              <a:rPr lang="en-US" i="1">
                <a:cs typeface="Arial" charset="0"/>
              </a:rPr>
              <a:t>differentiation strategy</a:t>
            </a:r>
            <a:r>
              <a:rPr lang="en-US">
                <a:cs typeface="Arial" charset="0"/>
              </a:rPr>
              <a:t>. Product differences might come from exceptionally high quality, extraordinary service, innovative design, technological capability, or an unusually positive brand image. Practically any successful consumer product or service can be identified as an example of the differentiation strategy.</a:t>
            </a:r>
          </a:p>
        </p:txBody>
      </p:sp>
      <p:sp>
        <p:nvSpPr>
          <p:cNvPr id="4" name="Slide Number Placeholder 3"/>
          <p:cNvSpPr>
            <a:spLocks noGrp="1"/>
          </p:cNvSpPr>
          <p:nvPr>
            <p:ph type="sldNum" sz="quarter" idx="5"/>
          </p:nvPr>
        </p:nvSpPr>
        <p:spPr/>
        <p:txBody>
          <a:bodyPr/>
          <a:lstStyle/>
          <a:p>
            <a:pPr>
              <a:defRPr/>
            </a:pPr>
            <a:fld id="{73589BA4-3D1C-4B64-9E71-BCF525CAE67D}" type="slidenum">
              <a:rPr lang="en-US" smtClean="0"/>
              <a:pPr>
                <a:defRPr/>
              </a:pPr>
              <a:t>313</a:t>
            </a:fld>
            <a:endParaRPr lang="en-US" dirty="0"/>
          </a:p>
        </p:txBody>
      </p:sp>
    </p:spTree>
    <p:extLst>
      <p:ext uri="{BB962C8B-B14F-4D97-AF65-F5344CB8AC3E}">
        <p14:creationId xmlns:p14="http://schemas.microsoft.com/office/powerpoint/2010/main" val="359481915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Although these two competitive strategies are aimed at the broad market, the final type of competitive strategy—the </a:t>
            </a:r>
            <a:r>
              <a:rPr lang="en-US" i="1">
                <a:cs typeface="Arial" charset="0"/>
              </a:rPr>
              <a:t>focus strategy</a:t>
            </a:r>
            <a:r>
              <a:rPr lang="en-US">
                <a:cs typeface="Arial" charset="0"/>
              </a:rPr>
              <a:t>—involves a cost advantage (cost focus) or a differentiation advantage (differentiation focus) in a narrow segment or niche. Segments can be based on product variety, customer type, distribution channel, or geographical location.</a:t>
            </a:r>
          </a:p>
          <a:p>
            <a:pPr eaLnBrk="1" hangingPunct="1"/>
            <a:endParaRPr lang="en-US">
              <a:cs typeface="Arial" charset="0"/>
            </a:endParaRPr>
          </a:p>
          <a:p>
            <a:pPr eaLnBrk="1" hangingPunct="1"/>
            <a:r>
              <a:rPr lang="en-US">
                <a:cs typeface="Arial" charset="0"/>
              </a:rPr>
              <a:t>What happens if an organization can’t develop a cost or a differentiation advantage? Porter called that being </a:t>
            </a:r>
            <a:r>
              <a:rPr lang="en-US" i="1">
                <a:cs typeface="Arial" charset="0"/>
              </a:rPr>
              <a:t>stuck in the middle </a:t>
            </a:r>
            <a:r>
              <a:rPr lang="en-US">
                <a:cs typeface="Arial" charset="0"/>
              </a:rPr>
              <a:t>and warned that’s not a good place to be. An organization becomes stuck in the middle when its costs are too high to compete with the low-cost leader or when its products and services aren’t differentiated enough to compete with the differentiator. Getting unstuck means choosing which competitive advantage to pursue and then doing so by aligning resource, capabilities, and core competencies</a:t>
            </a:r>
          </a:p>
        </p:txBody>
      </p:sp>
      <p:sp>
        <p:nvSpPr>
          <p:cNvPr id="4" name="Slide Number Placeholder 3"/>
          <p:cNvSpPr>
            <a:spLocks noGrp="1"/>
          </p:cNvSpPr>
          <p:nvPr>
            <p:ph type="sldNum" sz="quarter" idx="5"/>
          </p:nvPr>
        </p:nvSpPr>
        <p:spPr/>
        <p:txBody>
          <a:bodyPr/>
          <a:lstStyle/>
          <a:p>
            <a:pPr>
              <a:defRPr/>
            </a:pPr>
            <a:fld id="{B45DEBE8-9AA6-4D6F-BFC1-2C83648F10B2}" type="slidenum">
              <a:rPr lang="en-US" smtClean="0"/>
              <a:pPr>
                <a:defRPr/>
              </a:pPr>
              <a:t>314</a:t>
            </a:fld>
            <a:endParaRPr lang="en-US" dirty="0"/>
          </a:p>
        </p:txBody>
      </p:sp>
    </p:spTree>
    <p:extLst>
      <p:ext uri="{BB962C8B-B14F-4D97-AF65-F5344CB8AC3E}">
        <p14:creationId xmlns:p14="http://schemas.microsoft.com/office/powerpoint/2010/main" val="211646928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b="1">
                <a:cs typeface="Arial" charset="0"/>
              </a:rPr>
              <a:t>Functional strategies </a:t>
            </a:r>
            <a:r>
              <a:rPr lang="en-US">
                <a:cs typeface="Arial" charset="0"/>
              </a:rPr>
              <a:t>are the strategies used by an organization’s various functional departments to support the competitive strategy.</a:t>
            </a:r>
          </a:p>
        </p:txBody>
      </p:sp>
      <p:sp>
        <p:nvSpPr>
          <p:cNvPr id="4" name="Slide Number Placeholder 3"/>
          <p:cNvSpPr>
            <a:spLocks noGrp="1"/>
          </p:cNvSpPr>
          <p:nvPr>
            <p:ph type="sldNum" sz="quarter" idx="5"/>
          </p:nvPr>
        </p:nvSpPr>
        <p:spPr/>
        <p:txBody>
          <a:bodyPr/>
          <a:lstStyle/>
          <a:p>
            <a:pPr>
              <a:defRPr/>
            </a:pPr>
            <a:fld id="{3D80FE81-75FA-4BB8-BF12-20453EBC37BF}" type="slidenum">
              <a:rPr lang="en-US" smtClean="0"/>
              <a:pPr>
                <a:defRPr/>
              </a:pPr>
              <a:t>315</a:t>
            </a:fld>
            <a:endParaRPr lang="en-US" dirty="0"/>
          </a:p>
        </p:txBody>
      </p:sp>
    </p:spTree>
    <p:extLst>
      <p:ext uri="{BB962C8B-B14F-4D97-AF65-F5344CB8AC3E}">
        <p14:creationId xmlns:p14="http://schemas.microsoft.com/office/powerpoint/2010/main" val="11375648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An organization’s strategies are usually developed and overseen by its top managers. An organization’s top manager is typically the CEO (chief executive officer). This individual usually works with a top management team that includes other executive or senior managers such as a COO (chief operating officer), CFO (chief financial officer), CIO (chief information officer), and other individuals who may have various titles. Traditional descriptions of the CEO’s role in strategic management include being the “chief ” strategist, structural architect, and developer of the organization’s information/control systems. </a:t>
            </a:r>
            <a:r>
              <a:rPr lang="en-US" b="1">
                <a:cs typeface="Arial" charset="0"/>
              </a:rPr>
              <a:t>strategic leadership</a:t>
            </a:r>
            <a:r>
              <a:rPr lang="en-US">
                <a:cs typeface="Arial" charset="0"/>
              </a:rPr>
              <a:t>? It’s the ability to anticipate, envision, maintain flexibility, think strategically, and work with others in the organization to initiate changes that will create a viable and valuable future for the organization.</a:t>
            </a:r>
          </a:p>
        </p:txBody>
      </p:sp>
      <p:sp>
        <p:nvSpPr>
          <p:cNvPr id="4" name="Slide Number Placeholder 3"/>
          <p:cNvSpPr>
            <a:spLocks noGrp="1"/>
          </p:cNvSpPr>
          <p:nvPr>
            <p:ph type="sldNum" sz="quarter" idx="5"/>
          </p:nvPr>
        </p:nvSpPr>
        <p:spPr/>
        <p:txBody>
          <a:bodyPr/>
          <a:lstStyle/>
          <a:p>
            <a:pPr>
              <a:defRPr/>
            </a:pPr>
            <a:fld id="{6D6882DC-A34B-4607-A4EA-8C423C778D7D}" type="slidenum">
              <a:rPr lang="en-US" smtClean="0"/>
              <a:pPr>
                <a:defRPr/>
              </a:pPr>
              <a:t>316</a:t>
            </a:fld>
            <a:endParaRPr lang="en-US" dirty="0"/>
          </a:p>
        </p:txBody>
      </p:sp>
    </p:spTree>
    <p:extLst>
      <p:ext uri="{BB962C8B-B14F-4D97-AF65-F5344CB8AC3E}">
        <p14:creationId xmlns:p14="http://schemas.microsoft.com/office/powerpoint/2010/main" val="417035262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How can top managers provide effective strategic leadership? Eight key dimensions have been identified. (See Exhibit 9-4.) These dimensions include determining the organization’s purpose or vision, exploiting and maintaining the organization’s core competencies, developing the organization’s human capital, creating and sustaining a strong organizational culture, creating and maintaining organizational relationships,</a:t>
            </a:r>
          </a:p>
          <a:p>
            <a:pPr eaLnBrk="1" hangingPunct="1"/>
            <a:r>
              <a:rPr lang="en-US">
                <a:cs typeface="Arial" charset="0"/>
              </a:rPr>
              <a:t>reframing prevailing views by asking penetrating questions and questioning assumptions, emphasizing ethical organizational decisions and practices, and establishing appropriately balanced organizational controls. Each dimension encompasses an important part of the strategic management process.</a:t>
            </a:r>
          </a:p>
        </p:txBody>
      </p:sp>
      <p:sp>
        <p:nvSpPr>
          <p:cNvPr id="4" name="Slide Number Placeholder 3"/>
          <p:cNvSpPr>
            <a:spLocks noGrp="1"/>
          </p:cNvSpPr>
          <p:nvPr>
            <p:ph type="sldNum" sz="quarter" idx="5"/>
          </p:nvPr>
        </p:nvSpPr>
        <p:spPr/>
        <p:txBody>
          <a:bodyPr/>
          <a:lstStyle/>
          <a:p>
            <a:pPr>
              <a:defRPr/>
            </a:pPr>
            <a:fld id="{7318D7E6-D503-4C62-81EB-C9837184E2CD}" type="slidenum">
              <a:rPr lang="en-US" smtClean="0"/>
              <a:pPr>
                <a:defRPr/>
              </a:pPr>
              <a:t>317</a:t>
            </a:fld>
            <a:endParaRPr lang="en-US" dirty="0"/>
          </a:p>
        </p:txBody>
      </p:sp>
    </p:spTree>
    <p:extLst>
      <p:ext uri="{BB962C8B-B14F-4D97-AF65-F5344CB8AC3E}">
        <p14:creationId xmlns:p14="http://schemas.microsoft.com/office/powerpoint/2010/main" val="419260150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b="1">
                <a:cs typeface="Arial" charset="0"/>
              </a:rPr>
              <a:t>Strategic flexibility</a:t>
            </a:r>
            <a:r>
              <a:rPr lang="en-US">
                <a:cs typeface="Arial" charset="0"/>
              </a:rPr>
              <a:t> is, the ability to recognize major external changes, to quickly commit resources, and to recognize when a strategic decision isn’t working. Given the highly uncertain environment that managers face today, strategic flexibility seems absolutely necessary!</a:t>
            </a:r>
          </a:p>
        </p:txBody>
      </p:sp>
      <p:sp>
        <p:nvSpPr>
          <p:cNvPr id="4" name="Slide Number Placeholder 3"/>
          <p:cNvSpPr>
            <a:spLocks noGrp="1"/>
          </p:cNvSpPr>
          <p:nvPr>
            <p:ph type="sldNum" sz="quarter" idx="5"/>
          </p:nvPr>
        </p:nvSpPr>
        <p:spPr/>
        <p:txBody>
          <a:bodyPr/>
          <a:lstStyle/>
          <a:p>
            <a:pPr>
              <a:defRPr/>
            </a:pPr>
            <a:fld id="{DE70A95A-A7BF-466C-9AD8-99C91BD645D7}" type="slidenum">
              <a:rPr lang="en-US" smtClean="0"/>
              <a:pPr>
                <a:defRPr/>
              </a:pPr>
              <a:t>318</a:t>
            </a:fld>
            <a:endParaRPr lang="en-US" dirty="0"/>
          </a:p>
        </p:txBody>
      </p:sp>
    </p:spTree>
    <p:extLst>
      <p:ext uri="{BB962C8B-B14F-4D97-AF65-F5344CB8AC3E}">
        <p14:creationId xmlns:p14="http://schemas.microsoft.com/office/powerpoint/2010/main" val="3024947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In traditionally structured organizations (often pictured as a pyramid because more employees are at lower organizational levels than at upper organizational levels), managers can</a:t>
            </a:r>
          </a:p>
          <a:p>
            <a:pPr eaLnBrk="1" hangingPunct="1"/>
            <a:r>
              <a:rPr lang="en-US">
                <a:cs typeface="Arial" charset="0"/>
              </a:rPr>
              <a:t>be classified as first-line, middle, or top.  </a:t>
            </a:r>
          </a:p>
        </p:txBody>
      </p:sp>
      <p:sp>
        <p:nvSpPr>
          <p:cNvPr id="4" name="Slide Number Placeholder 3"/>
          <p:cNvSpPr>
            <a:spLocks noGrp="1"/>
          </p:cNvSpPr>
          <p:nvPr>
            <p:ph type="sldNum" sz="quarter" idx="5"/>
          </p:nvPr>
        </p:nvSpPr>
        <p:spPr/>
        <p:txBody>
          <a:bodyPr/>
          <a:lstStyle/>
          <a:p>
            <a:pPr>
              <a:defRPr/>
            </a:pPr>
            <a:fld id="{193FE6F7-CC68-4A5B-8097-0B0E105288FD}" type="slidenum">
              <a:rPr lang="en-US" smtClean="0"/>
              <a:pPr>
                <a:defRPr/>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03AE5889-B4B3-45EC-8E79-33C19715D39E}" type="slidenum">
              <a:rPr lang="en-US" smtClean="0"/>
              <a:pPr>
                <a:defRPr/>
              </a:pPr>
              <a:t>32</a:t>
            </a:fld>
            <a:endParaRPr lang="en-US" dirty="0"/>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7C3FBAA8-36D8-456D-B01D-843022FEC7C8}" type="slidenum">
              <a:rPr lang="en-US" smtClean="0"/>
              <a:pPr>
                <a:defRPr/>
              </a:pPr>
              <a:t>319</a:t>
            </a:fld>
            <a:endParaRPr lang="en-US" dirty="0"/>
          </a:p>
        </p:txBody>
      </p:sp>
    </p:spTree>
    <p:extLst>
      <p:ext uri="{BB962C8B-B14F-4D97-AF65-F5344CB8AC3E}">
        <p14:creationId xmlns:p14="http://schemas.microsoft.com/office/powerpoint/2010/main" val="150441145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Managers use e-business strategies to develop a sustainable competitive advantage. cost leader can use e-business to lower costs in</a:t>
            </a:r>
          </a:p>
          <a:p>
            <a:pPr eaLnBrk="1" hangingPunct="1"/>
            <a:r>
              <a:rPr lang="en-US">
                <a:cs typeface="Arial" charset="0"/>
              </a:rPr>
              <a:t>a variety of ways. For instance, it might use online bidding and order processing to eliminate the need for sales calls and to decrease sales force expenses; it could use Webbased inventory control systems that reduce storage costs; or it might use online testing and evaluation of job applicants. A differentiator needs to offer products or services that customers perceive and value as unique. For instance, a business might use Internet-based knowledge systems to shorten customer response times, provide rapid online responses to service requests, or automate purchasing and payment systems so that customers have detailed status reports and purchasing histories. Finally, because the focuser targets a narrow market segment with customized products, it might provide chat rooms or discussion boards for customers to interact with</a:t>
            </a:r>
          </a:p>
          <a:p>
            <a:pPr eaLnBrk="1" hangingPunct="1"/>
            <a:r>
              <a:rPr lang="en-US">
                <a:cs typeface="Arial" charset="0"/>
              </a:rPr>
              <a:t>others who have common interests, design niche Web sites that target specific groups with specific interests, or use Web sites to perform standardized office functions such as payroll or budgeting.</a:t>
            </a:r>
          </a:p>
        </p:txBody>
      </p:sp>
      <p:sp>
        <p:nvSpPr>
          <p:cNvPr id="4" name="Slide Number Placeholder 3"/>
          <p:cNvSpPr>
            <a:spLocks noGrp="1"/>
          </p:cNvSpPr>
          <p:nvPr>
            <p:ph type="sldNum" sz="quarter" idx="5"/>
          </p:nvPr>
        </p:nvSpPr>
        <p:spPr/>
        <p:txBody>
          <a:bodyPr/>
          <a:lstStyle/>
          <a:p>
            <a:pPr>
              <a:defRPr/>
            </a:pPr>
            <a:fld id="{F2FFDE87-37BD-452D-BD77-F042C05C4132}" type="slidenum">
              <a:rPr lang="en-US" smtClean="0"/>
              <a:pPr>
                <a:defRPr/>
              </a:pPr>
              <a:t>320</a:t>
            </a:fld>
            <a:endParaRPr lang="en-US" dirty="0"/>
          </a:p>
        </p:txBody>
      </p:sp>
    </p:spTree>
    <p:extLst>
      <p:ext uri="{BB962C8B-B14F-4D97-AF65-F5344CB8AC3E}">
        <p14:creationId xmlns:p14="http://schemas.microsoft.com/office/powerpoint/2010/main" val="516054"/>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Having an effective customer communication system is an important customer service strategy. Managers should know what’s going on with  customers. They need to find out what customers liked and didn’t like about their purchase encounter—from their interactions with employees to their experience with the actual product or service. It’s also important to let customers know if something is going on with the company</a:t>
            </a:r>
          </a:p>
          <a:p>
            <a:pPr eaLnBrk="1" hangingPunct="1"/>
            <a:r>
              <a:rPr lang="en-US">
                <a:cs typeface="Arial" charset="0"/>
              </a:rPr>
              <a:t>that might affect future purchase decisions. Finally, an organization’s culture is important to providing excellent customer service. This typically requires that employees be trained to provide exceptional customer service.</a:t>
            </a:r>
          </a:p>
          <a:p>
            <a:pPr eaLnBrk="1" hangingPunct="1"/>
            <a:endParaRPr lang="en-US">
              <a:cs typeface="Arial" charset="0"/>
            </a:endParaRPr>
          </a:p>
          <a:p>
            <a:pPr eaLnBrk="1" hangingPunct="1"/>
            <a:r>
              <a:rPr lang="en-US">
                <a:cs typeface="Arial" charset="0"/>
              </a:rPr>
              <a:t>Innovation strategies aren’t necessarily focused on just the radical, breakthrough products. They can include applying existing technology to</a:t>
            </a:r>
          </a:p>
          <a:p>
            <a:pPr eaLnBrk="1" hangingPunct="1"/>
            <a:r>
              <a:rPr lang="en-US">
                <a:cs typeface="Arial" charset="0"/>
              </a:rPr>
              <a:t>new uses. And organizations have successfully used both approaches. What types of innovation strategies do organizations need in today’s environment? Those strategies should reflect their innovation philosophy, which is shaped by two strategic decisions: innovation emphasis and innovation timing.</a:t>
            </a:r>
          </a:p>
          <a:p>
            <a:pPr eaLnBrk="1" hangingPunct="1"/>
            <a:endParaRPr lang="en-US">
              <a:cs typeface="Arial" charset="0"/>
            </a:endParaRPr>
          </a:p>
          <a:p>
            <a:pPr eaLnBrk="1" hangingPunct="1"/>
            <a:r>
              <a:rPr lang="en-US">
                <a:cs typeface="Arial" charset="0"/>
              </a:rPr>
              <a:t>An organization that’s first to bring a product innovation to the market or to use a new process innovation is called a </a:t>
            </a:r>
            <a:r>
              <a:rPr lang="en-US" b="1">
                <a:cs typeface="Arial" charset="0"/>
              </a:rPr>
              <a:t>first mover</a:t>
            </a:r>
            <a:r>
              <a:rPr lang="en-US">
                <a:cs typeface="Arial" charset="0"/>
              </a:rPr>
              <a:t>. Being a first mover has certain strategic advantages and disadvantages as shown in Exhibit 9-6.</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21CEB8D1-0B2C-4390-A593-F09602470055}" type="slidenum">
              <a:rPr lang="en-US" smtClean="0"/>
              <a:pPr>
                <a:defRPr/>
              </a:pPr>
              <a:t>321</a:t>
            </a:fld>
            <a:endParaRPr lang="en-US" dirty="0"/>
          </a:p>
        </p:txBody>
      </p:sp>
    </p:spTree>
    <p:extLst>
      <p:ext uri="{BB962C8B-B14F-4D97-AF65-F5344CB8AC3E}">
        <p14:creationId xmlns:p14="http://schemas.microsoft.com/office/powerpoint/2010/main" val="326549242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C6500690-6F87-4792-AD96-C57D6A37D57B}" type="slidenum">
              <a:rPr lang="en-US" smtClean="0"/>
              <a:pPr>
                <a:defRPr/>
              </a:pPr>
              <a:t>322</a:t>
            </a:fld>
            <a:endParaRPr lang="en-US" dirty="0"/>
          </a:p>
        </p:txBody>
      </p:sp>
    </p:spTree>
    <p:extLst>
      <p:ext uri="{BB962C8B-B14F-4D97-AF65-F5344CB8AC3E}">
        <p14:creationId xmlns:p14="http://schemas.microsoft.com/office/powerpoint/2010/main" val="64356053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lstStyle/>
          <a:p>
            <a:pPr eaLnBrk="1" hangingPunct="1"/>
            <a:r>
              <a:rPr lang="en-US">
                <a:cs typeface="Arial" charset="0"/>
              </a:rPr>
              <a:t>Strategic management is what managers do to develop the organization’s strategies. Strategies are the plans for how the organization will do whatever it’s in business to do, how it will compete successfully, and how it will attract and satisfy its customers in order to achieve its goals. A business model is how a company is going to make money. Strategic management is important for three reasons. First, it makes a difference in how well organizations perform. Second, it’s important for helping managers cope with continually changing situations. Finally, strategic management helps coordinate and focus employee efforts on what’s important.</a:t>
            </a:r>
          </a:p>
        </p:txBody>
      </p:sp>
      <p:sp>
        <p:nvSpPr>
          <p:cNvPr id="4" name="Slide Number Placeholder 3"/>
          <p:cNvSpPr>
            <a:spLocks noGrp="1"/>
          </p:cNvSpPr>
          <p:nvPr>
            <p:ph type="sldNum" sz="quarter" idx="5"/>
          </p:nvPr>
        </p:nvSpPr>
        <p:spPr/>
        <p:txBody>
          <a:bodyPr/>
          <a:lstStyle/>
          <a:p>
            <a:pPr>
              <a:defRPr/>
            </a:pPr>
            <a:fld id="{8325BD77-E6C5-494B-8929-900E9D065C5A}" type="slidenum">
              <a:rPr lang="en-US" smtClean="0"/>
              <a:pPr>
                <a:defRPr/>
              </a:pPr>
              <a:t>323</a:t>
            </a:fld>
            <a:endParaRPr lang="en-US" dirty="0"/>
          </a:p>
        </p:txBody>
      </p:sp>
    </p:spTree>
    <p:extLst>
      <p:ext uri="{BB962C8B-B14F-4D97-AF65-F5344CB8AC3E}">
        <p14:creationId xmlns:p14="http://schemas.microsoft.com/office/powerpoint/2010/main" val="419516976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a:lstStyle/>
          <a:p>
            <a:pPr eaLnBrk="1" hangingPunct="1"/>
            <a:r>
              <a:rPr lang="en-US">
                <a:cs typeface="Arial" charset="0"/>
              </a:rPr>
              <a:t>The six steps in the strategic management process encompass strategy planning, implementation, and evaluation. These steps include the following: (1) identify the current mission, goals, and strategies; (2) do an external analysis; (3) do an internal analysis (steps 2 and 3 collectively are known as SWOT analysis);</a:t>
            </a:r>
          </a:p>
        </p:txBody>
      </p:sp>
      <p:sp>
        <p:nvSpPr>
          <p:cNvPr id="4" name="Slide Number Placeholder 3"/>
          <p:cNvSpPr>
            <a:spLocks noGrp="1"/>
          </p:cNvSpPr>
          <p:nvPr>
            <p:ph type="sldNum" sz="quarter" idx="5"/>
          </p:nvPr>
        </p:nvSpPr>
        <p:spPr/>
        <p:txBody>
          <a:bodyPr/>
          <a:lstStyle/>
          <a:p>
            <a:pPr>
              <a:defRPr/>
            </a:pPr>
            <a:fld id="{A4E8B767-016D-4BA5-9FE6-22B4D4AB53B1}" type="slidenum">
              <a:rPr lang="en-US" smtClean="0"/>
              <a:pPr>
                <a:defRPr/>
              </a:pPr>
              <a:t>324</a:t>
            </a:fld>
            <a:endParaRPr lang="en-US" dirty="0"/>
          </a:p>
        </p:txBody>
      </p:sp>
    </p:spTree>
    <p:extLst>
      <p:ext uri="{BB962C8B-B14F-4D97-AF65-F5344CB8AC3E}">
        <p14:creationId xmlns:p14="http://schemas.microsoft.com/office/powerpoint/2010/main" val="233504561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a:lstStyle/>
          <a:p>
            <a:pPr eaLnBrk="1" hangingPunct="1"/>
            <a:r>
              <a:rPr lang="en-US">
                <a:cs typeface="Arial" charset="0"/>
              </a:rPr>
              <a:t>(4) Formulate strategies; (5) implement strategies; and (6) evaluate strategies. Strengths are any activities the organization does well or its unique resources. Weaknesses are activities the organization doesn’t do well or resources it needs. Opportunities are positive trends in the external environment. Threats are negative trends.</a:t>
            </a:r>
          </a:p>
        </p:txBody>
      </p:sp>
      <p:sp>
        <p:nvSpPr>
          <p:cNvPr id="4" name="Slide Number Placeholder 3"/>
          <p:cNvSpPr>
            <a:spLocks noGrp="1"/>
          </p:cNvSpPr>
          <p:nvPr>
            <p:ph type="sldNum" sz="quarter" idx="5"/>
          </p:nvPr>
        </p:nvSpPr>
        <p:spPr/>
        <p:txBody>
          <a:bodyPr/>
          <a:lstStyle/>
          <a:p>
            <a:pPr>
              <a:defRPr/>
            </a:pPr>
            <a:fld id="{F62D590C-1C4B-4790-BE50-C63601FA5F56}" type="slidenum">
              <a:rPr lang="en-US" smtClean="0"/>
              <a:pPr>
                <a:defRPr/>
              </a:pPr>
              <a:t>325</a:t>
            </a:fld>
            <a:endParaRPr lang="en-US" dirty="0"/>
          </a:p>
        </p:txBody>
      </p:sp>
    </p:spTree>
    <p:extLst>
      <p:ext uri="{BB962C8B-B14F-4D97-AF65-F5344CB8AC3E}">
        <p14:creationId xmlns:p14="http://schemas.microsoft.com/office/powerpoint/2010/main" val="423481212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a:lstStyle/>
          <a:p>
            <a:pPr eaLnBrk="1" hangingPunct="1"/>
            <a:r>
              <a:rPr lang="en-US">
                <a:cs typeface="Arial" charset="0"/>
              </a:rPr>
              <a:t>A growth strategy is when an organization expands the number of markets served or products offered, either through current or new businesses. The types of growth strategies include concentration, vertical integration (backward and forward), horizontal integration, and diversification (related and unrelated).</a:t>
            </a:r>
          </a:p>
        </p:txBody>
      </p:sp>
      <p:sp>
        <p:nvSpPr>
          <p:cNvPr id="4" name="Slide Number Placeholder 3"/>
          <p:cNvSpPr>
            <a:spLocks noGrp="1"/>
          </p:cNvSpPr>
          <p:nvPr>
            <p:ph type="sldNum" sz="quarter" idx="5"/>
          </p:nvPr>
        </p:nvSpPr>
        <p:spPr/>
        <p:txBody>
          <a:bodyPr/>
          <a:lstStyle/>
          <a:p>
            <a:pPr>
              <a:defRPr/>
            </a:pPr>
            <a:fld id="{BAEA5399-8C3B-4765-9CFB-D8C4F297D754}" type="slidenum">
              <a:rPr lang="en-US" smtClean="0"/>
              <a:pPr>
                <a:defRPr/>
              </a:pPr>
              <a:t>326</a:t>
            </a:fld>
            <a:endParaRPr lang="en-US" dirty="0"/>
          </a:p>
        </p:txBody>
      </p:sp>
    </p:spTree>
    <p:extLst>
      <p:ext uri="{BB962C8B-B14F-4D97-AF65-F5344CB8AC3E}">
        <p14:creationId xmlns:p14="http://schemas.microsoft.com/office/powerpoint/2010/main" val="202704268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a:lstStyle/>
          <a:p>
            <a:pPr eaLnBrk="1" hangingPunct="1"/>
            <a:r>
              <a:rPr lang="en-US">
                <a:cs typeface="Arial" charset="0"/>
              </a:rPr>
              <a:t>stability strategy is when an organization makes no significant changes in what it’s doing. Both renewal strategies—retrenchment and turnaround—address organizational weaknesses leading to performance declines.</a:t>
            </a:r>
          </a:p>
        </p:txBody>
      </p:sp>
      <p:sp>
        <p:nvSpPr>
          <p:cNvPr id="4" name="Slide Number Placeholder 3"/>
          <p:cNvSpPr>
            <a:spLocks noGrp="1"/>
          </p:cNvSpPr>
          <p:nvPr>
            <p:ph type="sldNum" sz="quarter" idx="5"/>
          </p:nvPr>
        </p:nvSpPr>
        <p:spPr/>
        <p:txBody>
          <a:bodyPr/>
          <a:lstStyle/>
          <a:p>
            <a:pPr>
              <a:defRPr/>
            </a:pPr>
            <a:fld id="{FABB1141-7C4A-4D27-8D9D-84C50E43228C}" type="slidenum">
              <a:rPr lang="en-US" smtClean="0"/>
              <a:pPr>
                <a:defRPr/>
              </a:pPr>
              <a:t>327</a:t>
            </a:fld>
            <a:endParaRPr lang="en-US" dirty="0"/>
          </a:p>
        </p:txBody>
      </p:sp>
    </p:spTree>
    <p:extLst>
      <p:ext uri="{BB962C8B-B14F-4D97-AF65-F5344CB8AC3E}">
        <p14:creationId xmlns:p14="http://schemas.microsoft.com/office/powerpoint/2010/main" val="243730161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a:lstStyle/>
          <a:p>
            <a:pPr eaLnBrk="1" hangingPunct="1"/>
            <a:r>
              <a:rPr lang="en-US">
                <a:cs typeface="Arial" charset="0"/>
              </a:rPr>
              <a:t>The BCG matrix is a way to analyze a company’s portfolio of businesses by looking at a business’s market share and its industry’s anticipated growth rate. The four categories of the BCG matrix are cash cows, stars, question marks, and dogs.</a:t>
            </a:r>
          </a:p>
        </p:txBody>
      </p:sp>
      <p:sp>
        <p:nvSpPr>
          <p:cNvPr id="4" name="Slide Number Placeholder 3"/>
          <p:cNvSpPr>
            <a:spLocks noGrp="1"/>
          </p:cNvSpPr>
          <p:nvPr>
            <p:ph type="sldNum" sz="quarter" idx="5"/>
          </p:nvPr>
        </p:nvSpPr>
        <p:spPr/>
        <p:txBody>
          <a:bodyPr/>
          <a:lstStyle/>
          <a:p>
            <a:pPr>
              <a:defRPr/>
            </a:pPr>
            <a:fld id="{AC1766BF-8D59-4E29-98B3-26D1DFE58A4B}" type="slidenum">
              <a:rPr lang="en-US" smtClean="0"/>
              <a:pPr>
                <a:defRPr/>
              </a:pPr>
              <a:t>328</a:t>
            </a:fld>
            <a:endParaRPr lang="en-US" dirty="0"/>
          </a:p>
        </p:txBody>
      </p:sp>
    </p:spTree>
    <p:extLst>
      <p:ext uri="{BB962C8B-B14F-4D97-AF65-F5344CB8AC3E}">
        <p14:creationId xmlns:p14="http://schemas.microsoft.com/office/powerpoint/2010/main" val="2709624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F5523867-2B2A-4840-BBDE-446D7B6E2148}" type="slidenum">
              <a:rPr lang="en-US" smtClean="0"/>
              <a:pPr>
                <a:defRPr/>
              </a:pPr>
              <a:t>33</a:t>
            </a:fld>
            <a:endParaRPr lang="en-US" dirty="0"/>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a:lstStyle/>
          <a:p>
            <a:pPr eaLnBrk="1" hangingPunct="1"/>
            <a:r>
              <a:rPr lang="en-US">
                <a:cs typeface="Arial" charset="0"/>
              </a:rPr>
              <a:t>An organization’s competitive advantage is what sets it apart, its distinctive edge. A company’s competitive advantage becomes the basis for choosing an appropriate competitive strategy. Porter’s five forces model assesses the five competitive forces that dictate the rules of competition in an industry: threat of new entrants, threat of substitutes, bargaining power of buyers, bargaining power of suppliers, and current rivalry.</a:t>
            </a:r>
          </a:p>
        </p:txBody>
      </p:sp>
      <p:sp>
        <p:nvSpPr>
          <p:cNvPr id="4" name="Slide Number Placeholder 3"/>
          <p:cNvSpPr>
            <a:spLocks noGrp="1"/>
          </p:cNvSpPr>
          <p:nvPr>
            <p:ph type="sldNum" sz="quarter" idx="5"/>
          </p:nvPr>
        </p:nvSpPr>
        <p:spPr/>
        <p:txBody>
          <a:bodyPr/>
          <a:lstStyle/>
          <a:p>
            <a:pPr>
              <a:defRPr/>
            </a:pPr>
            <a:fld id="{84C84B4C-9E9F-46F5-9199-CB814758D9C1}" type="slidenum">
              <a:rPr lang="en-US" smtClean="0"/>
              <a:pPr>
                <a:defRPr/>
              </a:pPr>
              <a:t>329</a:t>
            </a:fld>
            <a:endParaRPr lang="en-US" dirty="0"/>
          </a:p>
        </p:txBody>
      </p:sp>
    </p:spTree>
    <p:extLst>
      <p:ext uri="{BB962C8B-B14F-4D97-AF65-F5344CB8AC3E}">
        <p14:creationId xmlns:p14="http://schemas.microsoft.com/office/powerpoint/2010/main" val="56475002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p:spPr>
      </p:sp>
      <p:sp>
        <p:nvSpPr>
          <p:cNvPr id="116738" name="Notes Placeholder 2"/>
          <p:cNvSpPr>
            <a:spLocks noGrp="1"/>
          </p:cNvSpPr>
          <p:nvPr>
            <p:ph type="body" idx="1"/>
          </p:nvPr>
        </p:nvSpPr>
        <p:spPr bwMode="auto">
          <a:noFill/>
        </p:spPr>
        <p:txBody>
          <a:bodyPr/>
          <a:lstStyle/>
          <a:p>
            <a:pPr eaLnBrk="1" hangingPunct="1"/>
            <a:r>
              <a:rPr lang="en-US">
                <a:cs typeface="Arial" charset="0"/>
              </a:rPr>
              <a:t>Porter’s three competitive strategies are as follows: cost leadership (competing on the basis of having the lowest costs in the industry), differentiation (competing on the basis of having unique products that are widely valued by customers), and focus (competing in a narrow</a:t>
            </a:r>
          </a:p>
          <a:p>
            <a:pPr eaLnBrk="1" hangingPunct="1"/>
            <a:r>
              <a:rPr lang="en-US">
                <a:cs typeface="Arial" charset="0"/>
              </a:rPr>
              <a:t>segment with either a cost advantage or a differentiation advantage).</a:t>
            </a:r>
          </a:p>
        </p:txBody>
      </p:sp>
      <p:sp>
        <p:nvSpPr>
          <p:cNvPr id="4" name="Slide Number Placeholder 3"/>
          <p:cNvSpPr>
            <a:spLocks noGrp="1"/>
          </p:cNvSpPr>
          <p:nvPr>
            <p:ph type="sldNum" sz="quarter" idx="5"/>
          </p:nvPr>
        </p:nvSpPr>
        <p:spPr/>
        <p:txBody>
          <a:bodyPr/>
          <a:lstStyle/>
          <a:p>
            <a:pPr>
              <a:defRPr/>
            </a:pPr>
            <a:fld id="{7187AAB5-04E0-4104-8F4A-574C4B14AD9E}" type="slidenum">
              <a:rPr lang="en-US" smtClean="0"/>
              <a:pPr>
                <a:defRPr/>
              </a:pPr>
              <a:t>330</a:t>
            </a:fld>
            <a:endParaRPr lang="en-US" dirty="0"/>
          </a:p>
        </p:txBody>
      </p:sp>
    </p:spTree>
    <p:extLst>
      <p:ext uri="{BB962C8B-B14F-4D97-AF65-F5344CB8AC3E}">
        <p14:creationId xmlns:p14="http://schemas.microsoft.com/office/powerpoint/2010/main" val="11292176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bwMode="auto">
          <a:noFill/>
          <a:ln>
            <a:solidFill>
              <a:srgbClr val="000000"/>
            </a:solidFill>
            <a:miter lim="800000"/>
            <a:headEnd/>
            <a:tailEnd/>
          </a:ln>
        </p:spPr>
      </p:sp>
      <p:sp>
        <p:nvSpPr>
          <p:cNvPr id="118786" name="Notes Placeholder 2"/>
          <p:cNvSpPr>
            <a:spLocks noGrp="1"/>
          </p:cNvSpPr>
          <p:nvPr>
            <p:ph type="body" idx="1"/>
          </p:nvPr>
        </p:nvSpPr>
        <p:spPr bwMode="auto">
          <a:noFill/>
        </p:spPr>
        <p:txBody>
          <a:bodyPr/>
          <a:lstStyle/>
          <a:p>
            <a:pPr eaLnBrk="1" hangingPunct="1"/>
            <a:r>
              <a:rPr lang="en-US">
                <a:cs typeface="Arial" charset="0"/>
              </a:rPr>
              <a:t>Managers face three current strategic management issues: strategic leadership, strategic flexibility, and important types of strategies for today’s environment. Strategic leadership is the ability to anticipate, envision, maintain flexibility, think strategically, and work with others in the organization to initiate changes that will create a viable and valuable future for the organization and includes eight key dimensions.</a:t>
            </a:r>
          </a:p>
        </p:txBody>
      </p:sp>
      <p:sp>
        <p:nvSpPr>
          <p:cNvPr id="4" name="Slide Number Placeholder 3"/>
          <p:cNvSpPr>
            <a:spLocks noGrp="1"/>
          </p:cNvSpPr>
          <p:nvPr>
            <p:ph type="sldNum" sz="quarter" idx="5"/>
          </p:nvPr>
        </p:nvSpPr>
        <p:spPr/>
        <p:txBody>
          <a:bodyPr/>
          <a:lstStyle/>
          <a:p>
            <a:pPr>
              <a:defRPr/>
            </a:pPr>
            <a:fld id="{3C4B1DF5-1395-4380-A170-CC5354DA6CAA}" type="slidenum">
              <a:rPr lang="en-US" smtClean="0"/>
              <a:pPr>
                <a:defRPr/>
              </a:pPr>
              <a:t>331</a:t>
            </a:fld>
            <a:endParaRPr lang="en-US" dirty="0"/>
          </a:p>
        </p:txBody>
      </p:sp>
    </p:spTree>
    <p:extLst>
      <p:ext uri="{BB962C8B-B14F-4D97-AF65-F5344CB8AC3E}">
        <p14:creationId xmlns:p14="http://schemas.microsoft.com/office/powerpoint/2010/main" val="57183656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a:lstStyle/>
          <a:p>
            <a:pPr eaLnBrk="1" hangingPunct="1"/>
            <a:r>
              <a:rPr lang="en-US">
                <a:cs typeface="Arial" charset="0"/>
              </a:rPr>
              <a:t>Strategic flexibility—that is, the ability to recognize major external environmental changes, to quickly commit resources, and to recognize when a strategic decision isn’t working—is important because managers often face highly uncertain environments. Managers can use e-business strategies to reduce costs, to differentiate their firm’s products and services, to target (focus on) specific customer groups, or to lower costs by standardizing certain office functions. Another important e-business strategy is the clicks-and-bricks strategy, which combines online and traditional, stand-alone locations. Strategies managers can use to become more customer oriented include giving customers what they want, communicating effectively with them, and having a culture that emphasizes customer service. Strategies managers can use to become more innovative include deciding their organization’s innovation emphasis (basic scientific research, product development, or process development) and its innovation timing.</a:t>
            </a:r>
          </a:p>
        </p:txBody>
      </p:sp>
      <p:sp>
        <p:nvSpPr>
          <p:cNvPr id="4" name="Slide Number Placeholder 3"/>
          <p:cNvSpPr>
            <a:spLocks noGrp="1"/>
          </p:cNvSpPr>
          <p:nvPr>
            <p:ph type="sldNum" sz="quarter" idx="5"/>
          </p:nvPr>
        </p:nvSpPr>
        <p:spPr/>
        <p:txBody>
          <a:bodyPr/>
          <a:lstStyle/>
          <a:p>
            <a:pPr>
              <a:defRPr/>
            </a:pPr>
            <a:fld id="{F35EE31E-DFB5-4626-859C-8CBB099AC704}" type="slidenum">
              <a:rPr lang="en-US" smtClean="0"/>
              <a:pPr>
                <a:defRPr/>
              </a:pPr>
              <a:t>332</a:t>
            </a:fld>
            <a:endParaRPr lang="en-US" dirty="0"/>
          </a:p>
        </p:txBody>
      </p:sp>
    </p:spTree>
    <p:extLst>
      <p:ext uri="{BB962C8B-B14F-4D97-AF65-F5344CB8AC3E}">
        <p14:creationId xmlns:p14="http://schemas.microsoft.com/office/powerpoint/2010/main" val="1389128202"/>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What is </a:t>
            </a:r>
            <a:r>
              <a:rPr lang="en-US" b="1">
                <a:cs typeface="Arial" charset="0"/>
              </a:rPr>
              <a:t>controlling</a:t>
            </a:r>
            <a:r>
              <a:rPr lang="en-US">
                <a:cs typeface="Arial" charset="0"/>
              </a:rPr>
              <a:t>? It’s the process of monitoring, comparing, and correcting work performance. All managers should control even if their units are performing as planned because they can’t really know that unless they’ve evaluated what activities have been done and compared actual performance against the desired standard.  </a:t>
            </a:r>
          </a:p>
          <a:p>
            <a:pPr eaLnBrk="1" hangingPunct="1"/>
            <a:endParaRPr lang="en-US">
              <a:cs typeface="Arial" charset="0"/>
            </a:endParaRPr>
          </a:p>
          <a:p>
            <a:pPr eaLnBrk="1" hangingPunct="1"/>
            <a:r>
              <a:rPr lang="en-US">
                <a:cs typeface="Arial" charset="0"/>
              </a:rPr>
              <a:t>Effective controls ensure that activities are completed in ways that lead to the attainment of goals. Whether controls are effective, then, is determined by how well they help employees and managers achieve their goals.</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42DE9B2C-2ECC-453D-BA5B-4CA7EEC752EA}" type="slidenum">
              <a:rPr lang="en-US" smtClean="0"/>
              <a:pPr>
                <a:defRPr/>
              </a:pPr>
              <a:t>335</a:t>
            </a:fld>
            <a:endParaRPr lang="en-US" dirty="0"/>
          </a:p>
        </p:txBody>
      </p:sp>
    </p:spTree>
    <p:extLst>
      <p:ext uri="{BB962C8B-B14F-4D97-AF65-F5344CB8AC3E}">
        <p14:creationId xmlns:p14="http://schemas.microsoft.com/office/powerpoint/2010/main" val="1313081566"/>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normAutofit lnSpcReduction="10000"/>
          </a:bodyPr>
          <a:lstStyle/>
          <a:p>
            <a:pPr eaLnBrk="1" hangingPunct="1"/>
            <a:r>
              <a:rPr lang="en-US">
                <a:cs typeface="Arial" charset="0"/>
              </a:rPr>
              <a:t>Why is control so important? Planning can be done, an organizational structure created to facilitate efficient achievement of goals, and employees motivated through effective leadership. But there’s no assurance that activities are going as planned and that the goals employees and managers are working toward are, in fact, being attained.</a:t>
            </a:r>
          </a:p>
          <a:p>
            <a:pPr eaLnBrk="1" hangingPunct="1"/>
            <a:endParaRPr lang="en-US">
              <a:cs typeface="Arial" charset="0"/>
            </a:endParaRPr>
          </a:p>
          <a:p>
            <a:pPr eaLnBrk="1" hangingPunct="1"/>
            <a:r>
              <a:rPr lang="en-US">
                <a:cs typeface="Arial" charset="0"/>
              </a:rPr>
              <a:t>Control is important, therefore, because it’s the only way that managers know whether organizational goals are being met and if not, the reasons why. The value of the control function can be seen in three specific areas: planning, empowering employees, and protecting the workplace.</a:t>
            </a:r>
          </a:p>
          <a:p>
            <a:pPr eaLnBrk="1" hangingPunct="1"/>
            <a:endParaRPr lang="en-US">
              <a:cs typeface="Arial" charset="0"/>
            </a:endParaRPr>
          </a:p>
          <a:p>
            <a:pPr eaLnBrk="1" hangingPunct="1"/>
            <a:r>
              <a:rPr lang="en-US">
                <a:cs typeface="Arial" charset="0"/>
              </a:rPr>
              <a:t>Many managers are reluctant to empower their employees because they fear something will go wrong for which they would be held responsible. But an effective control system can provide information and feedback on employee performance and minimize the chance of potential problems.</a:t>
            </a:r>
          </a:p>
          <a:p>
            <a:pPr eaLnBrk="1" hangingPunct="1"/>
            <a:endParaRPr lang="en-US">
              <a:cs typeface="Arial" charset="0"/>
            </a:endParaRPr>
          </a:p>
          <a:p>
            <a:pPr eaLnBrk="1" hangingPunct="1"/>
            <a:r>
              <a:rPr lang="en-US">
                <a:cs typeface="Arial" charset="0"/>
              </a:rPr>
              <a:t>The final reason why managers control is to protect the organization and its assets. Today’s environment brings heightened threats from natural disasters, financial scandals, workplace violence, global supply chain disruptions, security breaches, and even possible terrorist attacks. Managers must protect organizational assets in the event that any of these things should happen.</a:t>
            </a:r>
          </a:p>
        </p:txBody>
      </p:sp>
      <p:sp>
        <p:nvSpPr>
          <p:cNvPr id="4" name="Slide Number Placeholder 3"/>
          <p:cNvSpPr>
            <a:spLocks noGrp="1"/>
          </p:cNvSpPr>
          <p:nvPr>
            <p:ph type="sldNum" sz="quarter" idx="5"/>
          </p:nvPr>
        </p:nvSpPr>
        <p:spPr/>
        <p:txBody>
          <a:bodyPr/>
          <a:lstStyle/>
          <a:p>
            <a:pPr>
              <a:defRPr/>
            </a:pPr>
            <a:fld id="{A3FC3D17-477A-47F6-A834-B08794D317E7}" type="slidenum">
              <a:rPr lang="en-US" smtClean="0"/>
              <a:pPr>
                <a:defRPr/>
              </a:pPr>
              <a:t>336</a:t>
            </a:fld>
            <a:endParaRPr lang="en-US" dirty="0"/>
          </a:p>
        </p:txBody>
      </p:sp>
    </p:spTree>
    <p:extLst>
      <p:ext uri="{BB962C8B-B14F-4D97-AF65-F5344CB8AC3E}">
        <p14:creationId xmlns:p14="http://schemas.microsoft.com/office/powerpoint/2010/main" val="415623253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Controlling provides a critical link back to planning. (See Exhibit 10-1.) If managers didn’t control, they’d have no way of knowing whether their goals and plans were being achieved and what future actions to take.</a:t>
            </a:r>
          </a:p>
        </p:txBody>
      </p:sp>
      <p:sp>
        <p:nvSpPr>
          <p:cNvPr id="4" name="Slide Number Placeholder 3"/>
          <p:cNvSpPr>
            <a:spLocks noGrp="1"/>
          </p:cNvSpPr>
          <p:nvPr>
            <p:ph type="sldNum" sz="quarter" idx="5"/>
          </p:nvPr>
        </p:nvSpPr>
        <p:spPr/>
        <p:txBody>
          <a:bodyPr/>
          <a:lstStyle/>
          <a:p>
            <a:pPr>
              <a:defRPr/>
            </a:pPr>
            <a:fld id="{0F9A56DD-3FFE-4A16-89A4-3D9483CC2FF7}" type="slidenum">
              <a:rPr lang="en-US" smtClean="0"/>
              <a:pPr>
                <a:defRPr/>
              </a:pPr>
              <a:t>337</a:t>
            </a:fld>
            <a:endParaRPr lang="en-US" dirty="0"/>
          </a:p>
        </p:txBody>
      </p:sp>
    </p:spTree>
    <p:extLst>
      <p:ext uri="{BB962C8B-B14F-4D97-AF65-F5344CB8AC3E}">
        <p14:creationId xmlns:p14="http://schemas.microsoft.com/office/powerpoint/2010/main" val="1070226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control process </a:t>
            </a:r>
            <a:r>
              <a:rPr lang="en-US">
                <a:cs typeface="Arial" charset="0"/>
              </a:rPr>
              <a:t>is a three-step process of measuring actual performance, comparing actual performance against a standard, and taking managerial action to correct deviations or to address inadequate standards. The control process assumes that performance standards already exist, and they do. They’re the specific goals created during the planning process.</a:t>
            </a:r>
          </a:p>
        </p:txBody>
      </p:sp>
      <p:sp>
        <p:nvSpPr>
          <p:cNvPr id="4" name="Slide Number Placeholder 3"/>
          <p:cNvSpPr>
            <a:spLocks noGrp="1"/>
          </p:cNvSpPr>
          <p:nvPr>
            <p:ph type="sldNum" sz="quarter" idx="5"/>
          </p:nvPr>
        </p:nvSpPr>
        <p:spPr/>
        <p:txBody>
          <a:bodyPr/>
          <a:lstStyle/>
          <a:p>
            <a:pPr>
              <a:defRPr/>
            </a:pPr>
            <a:fld id="{5A41549C-7570-427E-9E11-ABDBDA234BDE}" type="slidenum">
              <a:rPr lang="en-US" smtClean="0"/>
              <a:pPr>
                <a:defRPr/>
              </a:pPr>
              <a:t>338</a:t>
            </a:fld>
            <a:endParaRPr lang="en-US" dirty="0"/>
          </a:p>
        </p:txBody>
      </p:sp>
    </p:spTree>
    <p:extLst>
      <p:ext uri="{BB962C8B-B14F-4D97-AF65-F5344CB8AC3E}">
        <p14:creationId xmlns:p14="http://schemas.microsoft.com/office/powerpoint/2010/main" val="351542267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4A3B9525-1814-4EF5-B35D-C93C5C991A3C}" type="slidenum">
              <a:rPr lang="en-US" smtClean="0"/>
              <a:pPr>
                <a:defRPr/>
              </a:pPr>
              <a:t>339</a:t>
            </a:fld>
            <a:endParaRPr lang="en-US" dirty="0"/>
          </a:p>
        </p:txBody>
      </p:sp>
    </p:spTree>
    <p:extLst>
      <p:ext uri="{BB962C8B-B14F-4D97-AF65-F5344CB8AC3E}">
        <p14:creationId xmlns:p14="http://schemas.microsoft.com/office/powerpoint/2010/main" val="425572146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To determine what actual performance is, a manager must first get information about it. Thus, the first step in control is measuring.</a:t>
            </a:r>
          </a:p>
          <a:p>
            <a:pPr eaLnBrk="1" hangingPunct="1"/>
            <a:endParaRPr lang="en-US">
              <a:cs typeface="Arial" charset="0"/>
            </a:endParaRPr>
          </a:p>
          <a:p>
            <a:pPr eaLnBrk="1" hangingPunct="1"/>
            <a:r>
              <a:rPr lang="en-US">
                <a:cs typeface="Arial" charset="0"/>
              </a:rPr>
              <a:t>What is measured is probably more critical to the control process than how it’s measured. Why? Because selecting the wrong criteria can create serious problems. Besides, </a:t>
            </a:r>
            <a:r>
              <a:rPr lang="en-US" i="1">
                <a:cs typeface="Arial" charset="0"/>
              </a:rPr>
              <a:t>what </a:t>
            </a:r>
            <a:r>
              <a:rPr lang="en-US">
                <a:cs typeface="Arial" charset="0"/>
              </a:rPr>
              <a:t>is measured often determines what employees will do.</a:t>
            </a:r>
          </a:p>
          <a:p>
            <a:pPr eaLnBrk="1" hangingPunct="1"/>
            <a:endParaRPr lang="en-US">
              <a:cs typeface="Arial" charset="0"/>
            </a:endParaRPr>
          </a:p>
          <a:p>
            <a:pPr eaLnBrk="1" hangingPunct="1"/>
            <a:r>
              <a:rPr lang="en-US">
                <a:cs typeface="Arial" charset="0"/>
              </a:rPr>
              <a:t>Most work activities can be expressed in quantifiable terms. However, managers should use subjective measures when they can’t. Although such measures may have limitations, they’re better than having no standards at all and doing no controlling.</a:t>
            </a:r>
          </a:p>
        </p:txBody>
      </p:sp>
      <p:sp>
        <p:nvSpPr>
          <p:cNvPr id="4" name="Slide Number Placeholder 3"/>
          <p:cNvSpPr>
            <a:spLocks noGrp="1"/>
          </p:cNvSpPr>
          <p:nvPr>
            <p:ph type="sldNum" sz="quarter" idx="5"/>
          </p:nvPr>
        </p:nvSpPr>
        <p:spPr/>
        <p:txBody>
          <a:bodyPr/>
          <a:lstStyle/>
          <a:p>
            <a:pPr>
              <a:defRPr/>
            </a:pPr>
            <a:fld id="{45112710-E9B8-4BC9-A98C-3DAA98FCA657}" type="slidenum">
              <a:rPr lang="en-US" smtClean="0"/>
              <a:pPr>
                <a:defRPr/>
              </a:pPr>
              <a:t>340</a:t>
            </a:fld>
            <a:endParaRPr lang="en-US" dirty="0"/>
          </a:p>
        </p:txBody>
      </p:sp>
    </p:spTree>
    <p:extLst>
      <p:ext uri="{BB962C8B-B14F-4D97-AF65-F5344CB8AC3E}">
        <p14:creationId xmlns:p14="http://schemas.microsoft.com/office/powerpoint/2010/main" val="104342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5CF51965-BE5B-4F2F-AEAC-4D5C4A2AF2D9}" type="slidenum">
              <a:rPr lang="en-US" smtClean="0"/>
              <a:pPr>
                <a:defRPr/>
              </a:pPr>
              <a:t>34</a:t>
            </a:fld>
            <a:endParaRPr lang="en-US" dirty="0"/>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Four approaches used by managers to measure and report actual performance are personal observations, statistical reports, oral reports, and written reports. Exhibit 10-3 summarizes the advantages and drawbacks of each approach. Most managers use a combination of these approaches.</a:t>
            </a:r>
          </a:p>
        </p:txBody>
      </p:sp>
      <p:sp>
        <p:nvSpPr>
          <p:cNvPr id="4" name="Slide Number Placeholder 3"/>
          <p:cNvSpPr>
            <a:spLocks noGrp="1"/>
          </p:cNvSpPr>
          <p:nvPr>
            <p:ph type="sldNum" sz="quarter" idx="5"/>
          </p:nvPr>
        </p:nvSpPr>
        <p:spPr/>
        <p:txBody>
          <a:bodyPr/>
          <a:lstStyle/>
          <a:p>
            <a:pPr>
              <a:defRPr/>
            </a:pPr>
            <a:fld id="{1F8A602C-C649-43C6-91D3-7DD6633F6BC4}" type="slidenum">
              <a:rPr lang="en-US" smtClean="0"/>
              <a:pPr>
                <a:defRPr/>
              </a:pPr>
              <a:t>341</a:t>
            </a:fld>
            <a:endParaRPr lang="en-US" dirty="0"/>
          </a:p>
        </p:txBody>
      </p:sp>
    </p:spTree>
    <p:extLst>
      <p:ext uri="{BB962C8B-B14F-4D97-AF65-F5344CB8AC3E}">
        <p14:creationId xmlns:p14="http://schemas.microsoft.com/office/powerpoint/2010/main" val="128006306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The comparing step determines the variation between actual performance and the standard. Although some variation in performance can be expected in all activities, it’s critical to determine an acceptable </a:t>
            </a:r>
            <a:r>
              <a:rPr lang="en-US" b="1">
                <a:cs typeface="Arial" charset="0"/>
              </a:rPr>
              <a:t>range of variation.</a:t>
            </a:r>
            <a:endParaRPr lang="en-US">
              <a:cs typeface="Arial" charset="0"/>
            </a:endParaRPr>
          </a:p>
        </p:txBody>
      </p:sp>
      <p:sp>
        <p:nvSpPr>
          <p:cNvPr id="4" name="Slide Number Placeholder 3"/>
          <p:cNvSpPr>
            <a:spLocks noGrp="1"/>
          </p:cNvSpPr>
          <p:nvPr>
            <p:ph type="sldNum" sz="quarter" idx="5"/>
          </p:nvPr>
        </p:nvSpPr>
        <p:spPr/>
        <p:txBody>
          <a:bodyPr/>
          <a:lstStyle/>
          <a:p>
            <a:pPr>
              <a:defRPr/>
            </a:pPr>
            <a:fld id="{CA3DA4DB-0B58-4F43-9D13-B92FE2CBA34E}" type="slidenum">
              <a:rPr lang="en-US" smtClean="0"/>
              <a:pPr>
                <a:defRPr/>
              </a:pPr>
              <a:t>342</a:t>
            </a:fld>
            <a:endParaRPr lang="en-US" dirty="0"/>
          </a:p>
        </p:txBody>
      </p:sp>
    </p:spTree>
    <p:extLst>
      <p:ext uri="{BB962C8B-B14F-4D97-AF65-F5344CB8AC3E}">
        <p14:creationId xmlns:p14="http://schemas.microsoft.com/office/powerpoint/2010/main" val="279328559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3BC5BD8D-C885-466D-A17F-E9D2563E061F}" type="slidenum">
              <a:rPr lang="en-US" smtClean="0"/>
              <a:pPr>
                <a:defRPr/>
              </a:pPr>
              <a:t>343</a:t>
            </a:fld>
            <a:endParaRPr lang="en-US" dirty="0"/>
          </a:p>
        </p:txBody>
      </p:sp>
    </p:spTree>
    <p:extLst>
      <p:ext uri="{BB962C8B-B14F-4D97-AF65-F5344CB8AC3E}">
        <p14:creationId xmlns:p14="http://schemas.microsoft.com/office/powerpoint/2010/main" val="3993607239"/>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Let’s work through an example. Chris Tanner is a sales manager for Green Earth Gardening Supply, a distributor of specialty plants and seeds in the Pacific Northwest. Chris prepares a report during the first week of each month that describes sales for the previous month, classified by product line. Exhibit 10-5 displays both the sales goals (standard) and actual sales figures for the month of June.</a:t>
            </a:r>
          </a:p>
          <a:p>
            <a:pPr eaLnBrk="1" hangingPunct="1"/>
            <a:endParaRPr lang="en-US">
              <a:cs typeface="Arial" charset="0"/>
            </a:endParaRPr>
          </a:p>
          <a:p>
            <a:pPr eaLnBrk="1" hangingPunct="1"/>
            <a:r>
              <a:rPr lang="en-US">
                <a:cs typeface="Arial" charset="0"/>
              </a:rPr>
              <a:t>After looking at the numbers, should Chris be concerned? Sales were a bit higher than originally targeted, but does that mean there were no significant deviations? That depends on what Chris thinks is </a:t>
            </a:r>
            <a:r>
              <a:rPr lang="en-US" i="1">
                <a:cs typeface="Arial" charset="0"/>
              </a:rPr>
              <a:t>significant</a:t>
            </a:r>
            <a:r>
              <a:rPr lang="en-US">
                <a:cs typeface="Arial" charset="0"/>
              </a:rPr>
              <a:t>; that is, outside the acceptable range of variation. Even though overall</a:t>
            </a:r>
          </a:p>
          <a:p>
            <a:pPr eaLnBrk="1" hangingPunct="1"/>
            <a:r>
              <a:rPr lang="en-US">
                <a:cs typeface="Arial" charset="0"/>
              </a:rPr>
              <a:t>performance was generally quite favorable, some product lines need closer scrutiny. For instance, if sales of heirloom seeds, flowering bulbs, and annual flowers continue to be over what was expected, Chris might need to order more product from nurseries to meet customer demand. Because sales of vegetable plants were 15 percent below goal, Chris may need to run a special on them. As this example shows, both overvariance and undervariance may require managerial attention, which is the third step in the control process.</a:t>
            </a:r>
          </a:p>
        </p:txBody>
      </p:sp>
      <p:sp>
        <p:nvSpPr>
          <p:cNvPr id="4" name="Slide Number Placeholder 3"/>
          <p:cNvSpPr>
            <a:spLocks noGrp="1"/>
          </p:cNvSpPr>
          <p:nvPr>
            <p:ph type="sldNum" sz="quarter" idx="5"/>
          </p:nvPr>
        </p:nvSpPr>
        <p:spPr/>
        <p:txBody>
          <a:bodyPr/>
          <a:lstStyle/>
          <a:p>
            <a:pPr>
              <a:defRPr/>
            </a:pPr>
            <a:fld id="{42DD5D0D-5D9D-4D3D-82DF-2A16AE374CEA}" type="slidenum">
              <a:rPr lang="en-US" smtClean="0"/>
              <a:pPr>
                <a:defRPr/>
              </a:pPr>
              <a:t>344</a:t>
            </a:fld>
            <a:endParaRPr lang="en-US" dirty="0"/>
          </a:p>
        </p:txBody>
      </p:sp>
    </p:spTree>
    <p:extLst>
      <p:ext uri="{BB962C8B-B14F-4D97-AF65-F5344CB8AC3E}">
        <p14:creationId xmlns:p14="http://schemas.microsoft.com/office/powerpoint/2010/main" val="233703260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Managers can choose among three possible courses of action: do nothing, correct the actual performance, or revise the standards. Because “do nothing” is self-explanatory, let’s look at the other two.</a:t>
            </a:r>
          </a:p>
          <a:p>
            <a:pPr eaLnBrk="1" hangingPunct="1"/>
            <a:endParaRPr lang="en-US">
              <a:cs typeface="Arial" charset="0"/>
            </a:endParaRPr>
          </a:p>
          <a:p>
            <a:pPr eaLnBrk="1" hangingPunct="1"/>
            <a:r>
              <a:rPr lang="en-US">
                <a:cs typeface="Arial" charset="0"/>
              </a:rPr>
              <a:t>One decision a manager must make is whether to take </a:t>
            </a:r>
            <a:r>
              <a:rPr lang="en-US" b="1">
                <a:cs typeface="Arial" charset="0"/>
              </a:rPr>
              <a:t>immediate corrective action</a:t>
            </a:r>
            <a:r>
              <a:rPr lang="en-US">
                <a:cs typeface="Arial" charset="0"/>
              </a:rPr>
              <a:t>, which corrects problems at once to get performance back on track, or to use </a:t>
            </a:r>
            <a:r>
              <a:rPr lang="en-US" b="1">
                <a:cs typeface="Arial" charset="0"/>
              </a:rPr>
              <a:t>basic corrective action</a:t>
            </a:r>
            <a:r>
              <a:rPr lang="en-US">
                <a:cs typeface="Arial" charset="0"/>
              </a:rPr>
              <a:t>, which looks at how and why performance deviated before correcting the source of  deviation.</a:t>
            </a:r>
          </a:p>
        </p:txBody>
      </p:sp>
      <p:sp>
        <p:nvSpPr>
          <p:cNvPr id="4" name="Slide Number Placeholder 3"/>
          <p:cNvSpPr>
            <a:spLocks noGrp="1"/>
          </p:cNvSpPr>
          <p:nvPr>
            <p:ph type="sldNum" sz="quarter" idx="5"/>
          </p:nvPr>
        </p:nvSpPr>
        <p:spPr/>
        <p:txBody>
          <a:bodyPr/>
          <a:lstStyle/>
          <a:p>
            <a:pPr>
              <a:defRPr/>
            </a:pPr>
            <a:fld id="{E9CE6AC1-6E66-4771-9B76-59273ABF7FC5}" type="slidenum">
              <a:rPr lang="en-US" smtClean="0"/>
              <a:pPr>
                <a:defRPr/>
              </a:pPr>
              <a:t>345</a:t>
            </a:fld>
            <a:endParaRPr lang="en-US" dirty="0"/>
          </a:p>
        </p:txBody>
      </p:sp>
    </p:spTree>
    <p:extLst>
      <p:ext uri="{BB962C8B-B14F-4D97-AF65-F5344CB8AC3E}">
        <p14:creationId xmlns:p14="http://schemas.microsoft.com/office/powerpoint/2010/main" val="1551347749"/>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It’s possible that the variance was a result of an unrealistic standard—too low or too high a goal. In that situation, the standard needs the corrective action, not the performance. If performance consistently exceeds the goal, then a manager should look at whether the goal is too  easy and needs to be raised. On the other hand, managers must be cautious about revising a standard downward.</a:t>
            </a:r>
          </a:p>
        </p:txBody>
      </p:sp>
      <p:sp>
        <p:nvSpPr>
          <p:cNvPr id="4" name="Slide Number Placeholder 3"/>
          <p:cNvSpPr>
            <a:spLocks noGrp="1"/>
          </p:cNvSpPr>
          <p:nvPr>
            <p:ph type="sldNum" sz="quarter" idx="5"/>
          </p:nvPr>
        </p:nvSpPr>
        <p:spPr/>
        <p:txBody>
          <a:bodyPr/>
          <a:lstStyle/>
          <a:p>
            <a:pPr>
              <a:defRPr/>
            </a:pPr>
            <a:fld id="{D0BCA702-81B2-4D31-832F-2CDF7B7CCD6B}" type="slidenum">
              <a:rPr lang="en-US" smtClean="0"/>
              <a:pPr>
                <a:defRPr/>
              </a:pPr>
              <a:t>346</a:t>
            </a:fld>
            <a:endParaRPr lang="en-US" dirty="0"/>
          </a:p>
        </p:txBody>
      </p:sp>
    </p:spTree>
    <p:extLst>
      <p:ext uri="{BB962C8B-B14F-4D97-AF65-F5344CB8AC3E}">
        <p14:creationId xmlns:p14="http://schemas.microsoft.com/office/powerpoint/2010/main" val="316206955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Exhibit 10-6 summarizes the decisions a manager makes in controlling.</a:t>
            </a:r>
          </a:p>
        </p:txBody>
      </p:sp>
      <p:sp>
        <p:nvSpPr>
          <p:cNvPr id="4" name="Slide Number Placeholder 3"/>
          <p:cNvSpPr>
            <a:spLocks noGrp="1"/>
          </p:cNvSpPr>
          <p:nvPr>
            <p:ph type="sldNum" sz="quarter" idx="5"/>
          </p:nvPr>
        </p:nvSpPr>
        <p:spPr/>
        <p:txBody>
          <a:bodyPr/>
          <a:lstStyle/>
          <a:p>
            <a:pPr>
              <a:defRPr/>
            </a:pPr>
            <a:fld id="{3F9FCD75-2652-46B6-A044-97BDC97D80EA}" type="slidenum">
              <a:rPr lang="en-US" smtClean="0"/>
              <a:pPr>
                <a:defRPr/>
              </a:pPr>
              <a:t>347</a:t>
            </a:fld>
            <a:endParaRPr lang="en-US" dirty="0"/>
          </a:p>
        </p:txBody>
      </p:sp>
    </p:spTree>
    <p:extLst>
      <p:ext uri="{BB962C8B-B14F-4D97-AF65-F5344CB8AC3E}">
        <p14:creationId xmlns:p14="http://schemas.microsoft.com/office/powerpoint/2010/main" val="60524342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b="1">
                <a:cs typeface="Arial" charset="0"/>
              </a:rPr>
              <a:t>Performance </a:t>
            </a:r>
            <a:r>
              <a:rPr lang="en-US">
                <a:cs typeface="Arial" charset="0"/>
              </a:rPr>
              <a:t>is the end result of an activity. And whether that activity is hours of intense practice before a concert or race or whether it’s carrying out job responsibilities as efficiently and effectively as possible, performance is what results from that activity.</a:t>
            </a:r>
          </a:p>
          <a:p>
            <a:pPr eaLnBrk="1" hangingPunct="1"/>
            <a:endParaRPr lang="en-US">
              <a:cs typeface="Arial" charset="0"/>
            </a:endParaRPr>
          </a:p>
          <a:p>
            <a:pPr eaLnBrk="1" hangingPunct="1"/>
            <a:r>
              <a:rPr lang="en-US">
                <a:cs typeface="Arial" charset="0"/>
              </a:rPr>
              <a:t>Managers are concerned with </a:t>
            </a:r>
            <a:r>
              <a:rPr lang="en-US" b="1">
                <a:cs typeface="Arial" charset="0"/>
              </a:rPr>
              <a:t>organizational performance</a:t>
            </a:r>
            <a:r>
              <a:rPr lang="en-US">
                <a:cs typeface="Arial" charset="0"/>
              </a:rPr>
              <a:t>—the accumulated results of all the organization’s work activities. It’s a multifaceted concept, but managers need to understand the factors that contribute to organizational performance.</a:t>
            </a:r>
          </a:p>
        </p:txBody>
      </p:sp>
      <p:sp>
        <p:nvSpPr>
          <p:cNvPr id="4" name="Slide Number Placeholder 3"/>
          <p:cNvSpPr>
            <a:spLocks noGrp="1"/>
          </p:cNvSpPr>
          <p:nvPr>
            <p:ph type="sldNum" sz="quarter" idx="5"/>
          </p:nvPr>
        </p:nvSpPr>
        <p:spPr/>
        <p:txBody>
          <a:bodyPr/>
          <a:lstStyle/>
          <a:p>
            <a:pPr>
              <a:defRPr/>
            </a:pPr>
            <a:fld id="{FB9AA942-0C57-42F1-867C-7E1293B203EA}" type="slidenum">
              <a:rPr lang="en-US" smtClean="0"/>
              <a:pPr>
                <a:defRPr/>
              </a:pPr>
              <a:t>348</a:t>
            </a:fld>
            <a:endParaRPr lang="en-US" dirty="0"/>
          </a:p>
        </p:txBody>
      </p:sp>
    </p:spTree>
    <p:extLst>
      <p:ext uri="{BB962C8B-B14F-4D97-AF65-F5344CB8AC3E}">
        <p14:creationId xmlns:p14="http://schemas.microsoft.com/office/powerpoint/2010/main" val="406928853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b="1">
                <a:cs typeface="Arial" charset="0"/>
              </a:rPr>
              <a:t>Productivity </a:t>
            </a:r>
            <a:r>
              <a:rPr lang="en-US">
                <a:cs typeface="Arial" charset="0"/>
              </a:rPr>
              <a:t>is the amount of goods or services produced divided by the inputs needed to generate that output. Organizations</a:t>
            </a:r>
          </a:p>
          <a:p>
            <a:pPr eaLnBrk="1" hangingPunct="1"/>
            <a:r>
              <a:rPr lang="en-US">
                <a:cs typeface="Arial" charset="0"/>
              </a:rPr>
              <a:t>and individual work units want to be productive. They want to produce the most goods and services using the least amount of inputs. Output is measured by the sales revenue an organization receives when goods are sold (selling price × number sold). Input is measured by the costs of acquiring and transforming resources into outputs.</a:t>
            </a:r>
          </a:p>
          <a:p>
            <a:pPr eaLnBrk="1" hangingPunct="1"/>
            <a:endParaRPr lang="en-US">
              <a:cs typeface="Arial" charset="0"/>
            </a:endParaRPr>
          </a:p>
          <a:p>
            <a:pPr eaLnBrk="1" hangingPunct="1"/>
            <a:r>
              <a:rPr lang="en-US" b="1">
                <a:cs typeface="Arial" charset="0"/>
              </a:rPr>
              <a:t>Organizational effectiveness </a:t>
            </a:r>
            <a:r>
              <a:rPr lang="en-US">
                <a:cs typeface="Arial" charset="0"/>
              </a:rPr>
              <a:t>is a measure of how appropriate organizational goals are and how well those goals are met. That’s the bottom line for managers, and it’s what guides managerial decisions in designing strategies and work activities and in coordinating the work of</a:t>
            </a:r>
          </a:p>
          <a:p>
            <a:pPr eaLnBrk="1" hangingPunct="1"/>
            <a:r>
              <a:rPr lang="en-US">
                <a:cs typeface="Arial" charset="0"/>
              </a:rPr>
              <a:t>employees.</a:t>
            </a:r>
          </a:p>
        </p:txBody>
      </p:sp>
      <p:sp>
        <p:nvSpPr>
          <p:cNvPr id="4" name="Slide Number Placeholder 3"/>
          <p:cNvSpPr>
            <a:spLocks noGrp="1"/>
          </p:cNvSpPr>
          <p:nvPr>
            <p:ph type="sldNum" sz="quarter" idx="5"/>
          </p:nvPr>
        </p:nvSpPr>
        <p:spPr/>
        <p:txBody>
          <a:bodyPr/>
          <a:lstStyle/>
          <a:p>
            <a:pPr>
              <a:defRPr/>
            </a:pPr>
            <a:fld id="{05BBB583-8D71-4EFE-B8D2-DFE1CE66650B}" type="slidenum">
              <a:rPr lang="en-US" smtClean="0"/>
              <a:pPr>
                <a:defRPr/>
              </a:pPr>
              <a:t>349</a:t>
            </a:fld>
            <a:endParaRPr lang="en-US" dirty="0"/>
          </a:p>
        </p:txBody>
      </p:sp>
    </p:spTree>
    <p:extLst>
      <p:ext uri="{BB962C8B-B14F-4D97-AF65-F5344CB8AC3E}">
        <p14:creationId xmlns:p14="http://schemas.microsoft.com/office/powerpoint/2010/main" val="370260084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 Rankings are a popular way for managers to measure their organization’s performance. And there’s not a shortage of these rankings as Exhibit 10-7 shows. Rankings are determined by specific performance measures, which are different for each list.</a:t>
            </a:r>
          </a:p>
        </p:txBody>
      </p:sp>
      <p:sp>
        <p:nvSpPr>
          <p:cNvPr id="4" name="Slide Number Placeholder 3"/>
          <p:cNvSpPr>
            <a:spLocks noGrp="1"/>
          </p:cNvSpPr>
          <p:nvPr>
            <p:ph type="sldNum" sz="quarter" idx="5"/>
          </p:nvPr>
        </p:nvSpPr>
        <p:spPr/>
        <p:txBody>
          <a:bodyPr/>
          <a:lstStyle/>
          <a:p>
            <a:pPr>
              <a:defRPr/>
            </a:pPr>
            <a:fld id="{4BD6A372-6A38-49E2-BD6F-B2C71D945853}" type="slidenum">
              <a:rPr lang="en-US" smtClean="0"/>
              <a:pPr>
                <a:defRPr/>
              </a:pPr>
              <a:t>350</a:t>
            </a:fld>
            <a:endParaRPr lang="en-US" dirty="0"/>
          </a:p>
        </p:txBody>
      </p:sp>
    </p:spTree>
    <p:extLst>
      <p:ext uri="{BB962C8B-B14F-4D97-AF65-F5344CB8AC3E}">
        <p14:creationId xmlns:p14="http://schemas.microsoft.com/office/powerpoint/2010/main" val="1048663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33FB5B81-FB62-4FCE-8AE3-4DB89F292978}" type="slidenum">
              <a:rPr lang="en-US" smtClean="0"/>
              <a:pPr>
                <a:defRPr/>
              </a:pPr>
              <a:t>35</a:t>
            </a:fld>
            <a:endParaRPr lang="en-US" dirty="0"/>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It’s particularly important for managers to deliver effective performance feedback and to be prepared, if needed, to use </a:t>
            </a:r>
            <a:r>
              <a:rPr lang="en-US" b="1">
                <a:cs typeface="Arial" charset="0"/>
              </a:rPr>
              <a:t>disciplinary actions</a:t>
            </a:r>
            <a:r>
              <a:rPr lang="en-US">
                <a:cs typeface="Arial" charset="0"/>
              </a:rPr>
              <a:t>—actions taken by a manager to enforce the organization’s work standards and regulation</a:t>
            </a:r>
          </a:p>
          <a:p>
            <a:pPr eaLnBrk="1" hangingPunct="1"/>
            <a:endParaRPr lang="en-US">
              <a:cs typeface="Arial" charset="0"/>
            </a:endParaRPr>
          </a:p>
          <a:p>
            <a:pPr eaLnBrk="1" hangingPunct="1"/>
            <a:r>
              <a:rPr lang="en-US">
                <a:cs typeface="Arial" charset="0"/>
              </a:rPr>
              <a:t>We like to know how we’re doing. Managers need to provide their employees with feedback so that the employees know where they stand in terms of their work. When giving performance feedback, both parties need to feel heard, understood, and respected. And if done that way, positive outcomes can result.</a:t>
            </a:r>
          </a:p>
        </p:txBody>
      </p:sp>
      <p:sp>
        <p:nvSpPr>
          <p:cNvPr id="4" name="Slide Number Placeholder 3"/>
          <p:cNvSpPr>
            <a:spLocks noGrp="1"/>
          </p:cNvSpPr>
          <p:nvPr>
            <p:ph type="sldNum" sz="quarter" idx="5"/>
          </p:nvPr>
        </p:nvSpPr>
        <p:spPr/>
        <p:txBody>
          <a:bodyPr/>
          <a:lstStyle/>
          <a:p>
            <a:pPr>
              <a:defRPr/>
            </a:pPr>
            <a:fld id="{A59D026E-4607-43A9-B1E8-4AEBA1820505}" type="slidenum">
              <a:rPr lang="en-US" smtClean="0"/>
              <a:pPr>
                <a:defRPr/>
              </a:pPr>
              <a:t>351</a:t>
            </a:fld>
            <a:endParaRPr lang="en-US" dirty="0"/>
          </a:p>
        </p:txBody>
      </p:sp>
    </p:spTree>
    <p:extLst>
      <p:ext uri="{BB962C8B-B14F-4D97-AF65-F5344CB8AC3E}">
        <p14:creationId xmlns:p14="http://schemas.microsoft.com/office/powerpoint/2010/main" val="193954986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Exhibit 10-8 lists some common types of work discipline problems and examples of each. In those circumstances, it’s important for a manager to know what the organization’s policies are on discipline. Is there a process for dealing with unsatisfactory job performance? Do warnings need to be given when performance is inadequate? What happens if after the warnings, performance or the troublesome behavior doesn’t</a:t>
            </a:r>
          </a:p>
          <a:p>
            <a:pPr eaLnBrk="1" hangingPunct="1"/>
            <a:r>
              <a:rPr lang="en-US">
                <a:cs typeface="Arial" charset="0"/>
              </a:rPr>
              <a:t>improve? Disciplinary actions are never easy or pleasant; however, discipline can be used to both control and correct employee performance, and managers must know how to discipline.</a:t>
            </a:r>
          </a:p>
        </p:txBody>
      </p:sp>
      <p:sp>
        <p:nvSpPr>
          <p:cNvPr id="4" name="Slide Number Placeholder 3"/>
          <p:cNvSpPr>
            <a:spLocks noGrp="1"/>
          </p:cNvSpPr>
          <p:nvPr>
            <p:ph type="sldNum" sz="quarter" idx="5"/>
          </p:nvPr>
        </p:nvSpPr>
        <p:spPr/>
        <p:txBody>
          <a:bodyPr/>
          <a:lstStyle/>
          <a:p>
            <a:pPr>
              <a:defRPr/>
            </a:pPr>
            <a:fld id="{76847A7F-C969-491A-8B12-D3972974182B}" type="slidenum">
              <a:rPr lang="en-US" smtClean="0"/>
              <a:pPr>
                <a:defRPr/>
              </a:pPr>
              <a:t>352</a:t>
            </a:fld>
            <a:endParaRPr lang="en-US" dirty="0"/>
          </a:p>
        </p:txBody>
      </p:sp>
    </p:spTree>
    <p:extLst>
      <p:ext uri="{BB962C8B-B14F-4D97-AF65-F5344CB8AC3E}">
        <p14:creationId xmlns:p14="http://schemas.microsoft.com/office/powerpoint/2010/main" val="200566966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The most desirable type of control—</a:t>
            </a:r>
            <a:r>
              <a:rPr lang="en-US" b="1">
                <a:cs typeface="Arial" charset="0"/>
              </a:rPr>
              <a:t>feedforward control</a:t>
            </a:r>
            <a:r>
              <a:rPr lang="en-US">
                <a:cs typeface="Arial" charset="0"/>
              </a:rPr>
              <a:t>—prevents problems because it takes place before the actual activity. The key to feedforward controls is taking managerial action </a:t>
            </a:r>
            <a:r>
              <a:rPr lang="en-US" i="1">
                <a:cs typeface="Arial" charset="0"/>
              </a:rPr>
              <a:t>before </a:t>
            </a:r>
            <a:r>
              <a:rPr lang="en-US">
                <a:cs typeface="Arial" charset="0"/>
              </a:rPr>
              <a:t>a problem occurs. That way, problems can be prevented rather than having to correct them after any damage (poor-quality products, lost customers, lost revenue, etc.) has already been done.</a:t>
            </a:r>
          </a:p>
          <a:p>
            <a:pPr eaLnBrk="1" hangingPunct="1"/>
            <a:endParaRPr lang="en-US">
              <a:cs typeface="Arial" charset="0"/>
            </a:endParaRPr>
          </a:p>
          <a:p>
            <a:pPr eaLnBrk="1" hangingPunct="1"/>
            <a:r>
              <a:rPr lang="en-US" b="1">
                <a:cs typeface="Arial" charset="0"/>
              </a:rPr>
              <a:t>Concurrent control</a:t>
            </a:r>
            <a:r>
              <a:rPr lang="en-US">
                <a:cs typeface="Arial" charset="0"/>
              </a:rPr>
              <a:t>, as its name implies, takes place while a work activity is in progress.</a:t>
            </a:r>
          </a:p>
          <a:p>
            <a:pPr eaLnBrk="1" hangingPunct="1"/>
            <a:endParaRPr lang="en-US">
              <a:cs typeface="Arial" charset="0"/>
            </a:endParaRPr>
          </a:p>
          <a:p>
            <a:pPr eaLnBrk="1" hangingPunct="1"/>
            <a:r>
              <a:rPr lang="en-US">
                <a:cs typeface="Arial" charset="0"/>
              </a:rPr>
              <a:t>The best-known form of concurrent control is direct supervision. Another term for it is </a:t>
            </a:r>
            <a:r>
              <a:rPr lang="en-US" b="1">
                <a:cs typeface="Arial" charset="0"/>
              </a:rPr>
              <a:t>management by walking around</a:t>
            </a:r>
            <a:r>
              <a:rPr lang="en-US">
                <a:cs typeface="Arial" charset="0"/>
              </a:rPr>
              <a:t>, which is when a manager is in the work area interacting directly with employees.</a:t>
            </a:r>
          </a:p>
          <a:p>
            <a:pPr eaLnBrk="1" hangingPunct="1"/>
            <a:endParaRPr lang="en-US">
              <a:cs typeface="Arial" charset="0"/>
            </a:endParaRPr>
          </a:p>
          <a:p>
            <a:pPr eaLnBrk="1" hangingPunct="1"/>
            <a:r>
              <a:rPr lang="en-US">
                <a:cs typeface="Arial" charset="0"/>
              </a:rPr>
              <a:t>The most popular type of control relies on feedback. In </a:t>
            </a:r>
            <a:r>
              <a:rPr lang="en-US" b="1">
                <a:cs typeface="Arial" charset="0"/>
              </a:rPr>
              <a:t>feedback control</a:t>
            </a:r>
            <a:r>
              <a:rPr lang="en-US">
                <a:cs typeface="Arial" charset="0"/>
              </a:rPr>
              <a:t>, the control takes place </a:t>
            </a:r>
            <a:r>
              <a:rPr lang="en-US" i="1">
                <a:cs typeface="Arial" charset="0"/>
              </a:rPr>
              <a:t>after </a:t>
            </a:r>
            <a:r>
              <a:rPr lang="en-US">
                <a:cs typeface="Arial" charset="0"/>
              </a:rPr>
              <a:t>the activity is done. Feedback controls have two advantages.  First, feedback gives managers meaningful information on how effective their planning efforts were. Feedback that shows little variance between standard and actual performance indicates that the planning was generally on target. Second, feedback can enhance motivation. People want to know how well they’re doing and feedback provides that information</a:t>
            </a:r>
          </a:p>
        </p:txBody>
      </p:sp>
      <p:sp>
        <p:nvSpPr>
          <p:cNvPr id="4" name="Slide Number Placeholder 3"/>
          <p:cNvSpPr>
            <a:spLocks noGrp="1"/>
          </p:cNvSpPr>
          <p:nvPr>
            <p:ph type="sldNum" sz="quarter" idx="5"/>
          </p:nvPr>
        </p:nvSpPr>
        <p:spPr/>
        <p:txBody>
          <a:bodyPr/>
          <a:lstStyle/>
          <a:p>
            <a:pPr>
              <a:defRPr/>
            </a:pPr>
            <a:fld id="{0F8FC8FA-916E-48B8-B889-1C05483229CC}" type="slidenum">
              <a:rPr lang="en-US" smtClean="0"/>
              <a:pPr>
                <a:defRPr/>
              </a:pPr>
              <a:t>353</a:t>
            </a:fld>
            <a:endParaRPr lang="en-US" dirty="0"/>
          </a:p>
        </p:txBody>
      </p:sp>
    </p:spTree>
    <p:extLst>
      <p:ext uri="{BB962C8B-B14F-4D97-AF65-F5344CB8AC3E}">
        <p14:creationId xmlns:p14="http://schemas.microsoft.com/office/powerpoint/2010/main" val="11483477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Managers can implement controls </a:t>
            </a:r>
            <a:r>
              <a:rPr lang="en-US" i="1">
                <a:cs typeface="Arial" charset="0"/>
              </a:rPr>
              <a:t>before </a:t>
            </a:r>
            <a:r>
              <a:rPr lang="en-US">
                <a:cs typeface="Arial" charset="0"/>
              </a:rPr>
              <a:t>an activity begins, </a:t>
            </a:r>
            <a:r>
              <a:rPr lang="en-US" i="1">
                <a:cs typeface="Arial" charset="0"/>
              </a:rPr>
              <a:t>during </a:t>
            </a:r>
            <a:r>
              <a:rPr lang="en-US">
                <a:cs typeface="Arial" charset="0"/>
              </a:rPr>
              <a:t>the time the activity is going on, and </a:t>
            </a:r>
            <a:r>
              <a:rPr lang="en-US" i="1">
                <a:cs typeface="Arial" charset="0"/>
              </a:rPr>
              <a:t>after </a:t>
            </a:r>
            <a:r>
              <a:rPr lang="en-US">
                <a:cs typeface="Arial" charset="0"/>
              </a:rPr>
              <a:t>the activity has been completed. The first type is called feedforward control; the second, concurrent control; and the last, feedback control (see Exhibit 10-9).</a:t>
            </a:r>
          </a:p>
        </p:txBody>
      </p:sp>
      <p:sp>
        <p:nvSpPr>
          <p:cNvPr id="4" name="Slide Number Placeholder 3"/>
          <p:cNvSpPr>
            <a:spLocks noGrp="1"/>
          </p:cNvSpPr>
          <p:nvPr>
            <p:ph type="sldNum" sz="quarter" idx="5"/>
          </p:nvPr>
        </p:nvSpPr>
        <p:spPr/>
        <p:txBody>
          <a:bodyPr/>
          <a:lstStyle/>
          <a:p>
            <a:pPr>
              <a:defRPr/>
            </a:pPr>
            <a:fld id="{47C85FA9-E3C2-4F58-9223-DE51560567E2}" type="slidenum">
              <a:rPr lang="en-US" smtClean="0"/>
              <a:pPr>
                <a:defRPr/>
              </a:pPr>
              <a:t>354</a:t>
            </a:fld>
            <a:endParaRPr lang="en-US" dirty="0"/>
          </a:p>
        </p:txBody>
      </p:sp>
    </p:spTree>
    <p:extLst>
      <p:ext uri="{BB962C8B-B14F-4D97-AF65-F5344CB8AC3E}">
        <p14:creationId xmlns:p14="http://schemas.microsoft.com/office/powerpoint/2010/main" val="297287912"/>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Every business wants to earn a profit. To achieve this goal, managers need financial controls. For instance, they might analyze quarterly income statements for excessive expenses. They might also calculate financial ratios to ensure that sufficient cash is available to pay ongoing expenses, that debt levels haven’t become too high, or that assets are used productively.</a:t>
            </a:r>
          </a:p>
          <a:p>
            <a:pPr eaLnBrk="1" hangingPunct="1"/>
            <a:endParaRPr lang="en-US">
              <a:cs typeface="Arial" charset="0"/>
            </a:endParaRPr>
          </a:p>
          <a:p>
            <a:pPr eaLnBrk="1" hangingPunct="1"/>
            <a:r>
              <a:rPr lang="en-US">
                <a:cs typeface="Arial" charset="0"/>
              </a:rPr>
              <a:t>Budgets are planning and control tools.  When a budget is formulated, it’s a planning tool because it indicates which work activities are important and what and how much resources should be allocated to those activities. But budgets are also used for controlling because they provide managers with quantitative standards against which to measure and compare resource consumption. If deviations are significant enough to require action, the manager examines what has happened and tries to uncover why.</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2450C431-40D3-4E85-B1FA-D0348B61C634}" type="slidenum">
              <a:rPr lang="en-US" smtClean="0"/>
              <a:pPr>
                <a:defRPr/>
              </a:pPr>
              <a:t>355</a:t>
            </a:fld>
            <a:endParaRPr lang="en-US" dirty="0"/>
          </a:p>
        </p:txBody>
      </p:sp>
    </p:spTree>
    <p:extLst>
      <p:ext uri="{BB962C8B-B14F-4D97-AF65-F5344CB8AC3E}">
        <p14:creationId xmlns:p14="http://schemas.microsoft.com/office/powerpoint/2010/main" val="211423726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Managers might use traditional financial measures such as ratio analysis and budget analysis. Exhibit 10-10 summarizes some of the most popular financial ratios. Liquidity ratios measure an organization’s ability to meet its current debt obligations. Leverage ratios examine the organization’s use of debt to finance its assets and whether it’s able to meet the interest payments on the debt. Activity ratios assess how</a:t>
            </a:r>
          </a:p>
          <a:p>
            <a:pPr eaLnBrk="1" hangingPunct="1"/>
            <a:r>
              <a:rPr lang="en-US">
                <a:cs typeface="Arial" charset="0"/>
              </a:rPr>
              <a:t>efficiently a company uses its assets. Finally, profitability ratios measure how efficiently and effectively the company uses its assets to generate profits. These ratios are calculated using selected information from the organization’s two primary financial statements (the balance sheet and the income statement), which are then expressed as a percentage or ratio.</a:t>
            </a:r>
          </a:p>
        </p:txBody>
      </p:sp>
      <p:sp>
        <p:nvSpPr>
          <p:cNvPr id="4" name="Slide Number Placeholder 3"/>
          <p:cNvSpPr>
            <a:spLocks noGrp="1"/>
          </p:cNvSpPr>
          <p:nvPr>
            <p:ph type="sldNum" sz="quarter" idx="5"/>
          </p:nvPr>
        </p:nvSpPr>
        <p:spPr/>
        <p:txBody>
          <a:bodyPr/>
          <a:lstStyle/>
          <a:p>
            <a:pPr>
              <a:defRPr/>
            </a:pPr>
            <a:fld id="{F34361C9-9483-4C1A-AF18-41A18EC70D37}" type="slidenum">
              <a:rPr lang="en-US" smtClean="0"/>
              <a:pPr>
                <a:defRPr/>
              </a:pPr>
              <a:t>356</a:t>
            </a:fld>
            <a:endParaRPr lang="en-US" dirty="0"/>
          </a:p>
        </p:txBody>
      </p:sp>
    </p:spTree>
    <p:extLst>
      <p:ext uri="{BB962C8B-B14F-4D97-AF65-F5344CB8AC3E}">
        <p14:creationId xmlns:p14="http://schemas.microsoft.com/office/powerpoint/2010/main" val="405363367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F4180730-E750-46FE-8B27-57F69C34BAAA}" type="slidenum">
              <a:rPr lang="en-US" smtClean="0"/>
              <a:pPr>
                <a:defRPr/>
              </a:pPr>
              <a:t>357</a:t>
            </a:fld>
            <a:endParaRPr lang="en-US" dirty="0"/>
          </a:p>
        </p:txBody>
      </p:sp>
    </p:spTree>
    <p:extLst>
      <p:ext uri="{BB962C8B-B14F-4D97-AF65-F5344CB8AC3E}">
        <p14:creationId xmlns:p14="http://schemas.microsoft.com/office/powerpoint/2010/main" val="66963639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In measuring actual performance, managers need information about what is happening within their area of responsibility and about the standards in order to be able to compare actual performance with the standard.</a:t>
            </a:r>
          </a:p>
          <a:p>
            <a:pPr eaLnBrk="1" hangingPunct="1"/>
            <a:endParaRPr lang="en-US">
              <a:cs typeface="Arial" charset="0"/>
            </a:endParaRPr>
          </a:p>
          <a:p>
            <a:pPr eaLnBrk="1" hangingPunct="1"/>
            <a:r>
              <a:rPr lang="en-US">
                <a:cs typeface="Arial" charset="0"/>
              </a:rPr>
              <a:t>A </a:t>
            </a:r>
            <a:r>
              <a:rPr lang="en-US" b="1">
                <a:cs typeface="Arial" charset="0"/>
              </a:rPr>
              <a:t>management information system (MIS) </a:t>
            </a:r>
            <a:r>
              <a:rPr lang="en-US">
                <a:cs typeface="Arial" charset="0"/>
              </a:rPr>
              <a:t>is a system used to provide managers with needed information on a regular basis. In theory, this system can be manual or computer-based, although most organizations have moved to computer-supported applications. The term </a:t>
            </a:r>
            <a:r>
              <a:rPr lang="en-US" i="1">
                <a:cs typeface="Arial" charset="0"/>
              </a:rPr>
              <a:t>system </a:t>
            </a:r>
            <a:r>
              <a:rPr lang="en-US">
                <a:cs typeface="Arial" charset="0"/>
              </a:rPr>
              <a:t>in MIS implies order, arrangement, and purpose. Further, an MIS focuses specifically on providing managers with </a:t>
            </a:r>
            <a:r>
              <a:rPr lang="en-US" i="1">
                <a:cs typeface="Arial" charset="0"/>
              </a:rPr>
              <a:t>information </a:t>
            </a:r>
            <a:r>
              <a:rPr lang="en-US">
                <a:cs typeface="Arial" charset="0"/>
              </a:rPr>
              <a:t>(processed and analyzed data), not merely </a:t>
            </a:r>
            <a:r>
              <a:rPr lang="en-US" i="1">
                <a:cs typeface="Arial" charset="0"/>
              </a:rPr>
              <a:t>data </a:t>
            </a:r>
            <a:r>
              <a:rPr lang="en-US">
                <a:cs typeface="Arial" charset="0"/>
              </a:rPr>
              <a:t>(raw, unanalyzed facts).</a:t>
            </a:r>
          </a:p>
        </p:txBody>
      </p:sp>
      <p:sp>
        <p:nvSpPr>
          <p:cNvPr id="4" name="Slide Number Placeholder 3"/>
          <p:cNvSpPr>
            <a:spLocks noGrp="1"/>
          </p:cNvSpPr>
          <p:nvPr>
            <p:ph type="sldNum" sz="quarter" idx="5"/>
          </p:nvPr>
        </p:nvSpPr>
        <p:spPr/>
        <p:txBody>
          <a:bodyPr/>
          <a:lstStyle/>
          <a:p>
            <a:pPr>
              <a:defRPr/>
            </a:pPr>
            <a:fld id="{C667D6C6-71D0-4BEA-AA5A-B3420F186D53}" type="slidenum">
              <a:rPr lang="en-US" smtClean="0"/>
              <a:pPr>
                <a:defRPr/>
              </a:pPr>
              <a:t>358</a:t>
            </a:fld>
            <a:endParaRPr lang="en-US" dirty="0"/>
          </a:p>
        </p:txBody>
      </p:sp>
    </p:spTree>
    <p:extLst>
      <p:ext uri="{BB962C8B-B14F-4D97-AF65-F5344CB8AC3E}">
        <p14:creationId xmlns:p14="http://schemas.microsoft.com/office/powerpoint/2010/main" val="165468789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balanced scorecard </a:t>
            </a:r>
            <a:r>
              <a:rPr lang="en-US">
                <a:cs typeface="Arial" charset="0"/>
              </a:rPr>
              <a:t>approach is a way to evaluate organizational performance from more than just the financial perspective.</a:t>
            </a:r>
          </a:p>
          <a:p>
            <a:pPr eaLnBrk="1" hangingPunct="1"/>
            <a:endParaRPr lang="en-US">
              <a:cs typeface="Arial" charset="0"/>
            </a:endParaRPr>
          </a:p>
          <a:p>
            <a:pPr eaLnBrk="1" hangingPunct="1"/>
            <a:r>
              <a:rPr lang="en-US">
                <a:cs typeface="Arial" charset="0"/>
              </a:rPr>
              <a:t>A balanced scorecard typically looks at four areas that contribute to a company’s performance: financial, customer, internal processes, and people/innovation/growth assets. According to this approach, managers should develop goals in each of the four areas and then measure whether the goals are being met.</a:t>
            </a:r>
          </a:p>
        </p:txBody>
      </p:sp>
      <p:sp>
        <p:nvSpPr>
          <p:cNvPr id="4" name="Slide Number Placeholder 3"/>
          <p:cNvSpPr>
            <a:spLocks noGrp="1"/>
          </p:cNvSpPr>
          <p:nvPr>
            <p:ph type="sldNum" sz="quarter" idx="5"/>
          </p:nvPr>
        </p:nvSpPr>
        <p:spPr/>
        <p:txBody>
          <a:bodyPr/>
          <a:lstStyle/>
          <a:p>
            <a:pPr>
              <a:defRPr/>
            </a:pPr>
            <a:fld id="{170F5C96-C47C-46FB-876E-674FCEDF9493}" type="slidenum">
              <a:rPr lang="en-US" smtClean="0"/>
              <a:pPr>
                <a:defRPr/>
              </a:pPr>
              <a:t>359</a:t>
            </a:fld>
            <a:endParaRPr lang="en-US" dirty="0"/>
          </a:p>
        </p:txBody>
      </p:sp>
    </p:spTree>
    <p:extLst>
      <p:ext uri="{BB962C8B-B14F-4D97-AF65-F5344CB8AC3E}">
        <p14:creationId xmlns:p14="http://schemas.microsoft.com/office/powerpoint/2010/main" val="307321058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b="1">
                <a:cs typeface="Arial" charset="0"/>
              </a:rPr>
              <a:t>Benchmarking</a:t>
            </a:r>
            <a:r>
              <a:rPr lang="en-US">
                <a:cs typeface="Arial" charset="0"/>
              </a:rPr>
              <a:t> is the search for the best practices among competitors or noncompetitors that lead to their superior performance. Benchmarking should identify various </a:t>
            </a:r>
            <a:r>
              <a:rPr lang="en-US" b="1">
                <a:cs typeface="Arial" charset="0"/>
              </a:rPr>
              <a:t>benchmarks</a:t>
            </a:r>
            <a:r>
              <a:rPr lang="en-US">
                <a:cs typeface="Arial" charset="0"/>
              </a:rPr>
              <a:t>, the standards of excellence against which to measure and compare.</a:t>
            </a:r>
          </a:p>
        </p:txBody>
      </p:sp>
      <p:sp>
        <p:nvSpPr>
          <p:cNvPr id="4" name="Slide Number Placeholder 3"/>
          <p:cNvSpPr>
            <a:spLocks noGrp="1"/>
          </p:cNvSpPr>
          <p:nvPr>
            <p:ph type="sldNum" sz="quarter" idx="5"/>
          </p:nvPr>
        </p:nvSpPr>
        <p:spPr/>
        <p:txBody>
          <a:bodyPr/>
          <a:lstStyle/>
          <a:p>
            <a:pPr>
              <a:defRPr/>
            </a:pPr>
            <a:fld id="{BAA8AB07-DFB8-4F0F-9050-F65E5B622FC1}" type="slidenum">
              <a:rPr lang="en-US" smtClean="0"/>
              <a:pPr>
                <a:defRPr/>
              </a:pPr>
              <a:t>360</a:t>
            </a:fld>
            <a:endParaRPr lang="en-US" dirty="0"/>
          </a:p>
        </p:txBody>
      </p:sp>
    </p:spTree>
    <p:extLst>
      <p:ext uri="{BB962C8B-B14F-4D97-AF65-F5344CB8AC3E}">
        <p14:creationId xmlns:p14="http://schemas.microsoft.com/office/powerpoint/2010/main" val="2298899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8103A79C-BB03-4F9C-B4BA-ACFA0B5C13A9}" type="slidenum">
              <a:rPr lang="en-US" smtClean="0"/>
              <a:pPr>
                <a:defRPr/>
              </a:pPr>
              <a:t>36</a:t>
            </a:fld>
            <a:endParaRPr lang="en-US" dirty="0"/>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Sometimes those best practices can be found inside the organization and just need to be shared.  Exhibit 10-11 provides some suggestions for internal benchmarking.</a:t>
            </a:r>
          </a:p>
        </p:txBody>
      </p:sp>
      <p:sp>
        <p:nvSpPr>
          <p:cNvPr id="4" name="Slide Number Placeholder 3"/>
          <p:cNvSpPr>
            <a:spLocks noGrp="1"/>
          </p:cNvSpPr>
          <p:nvPr>
            <p:ph type="sldNum" sz="quarter" idx="5"/>
          </p:nvPr>
        </p:nvSpPr>
        <p:spPr/>
        <p:txBody>
          <a:bodyPr/>
          <a:lstStyle/>
          <a:p>
            <a:pPr>
              <a:defRPr/>
            </a:pPr>
            <a:fld id="{AA921124-6382-4872-BB4D-88D0B6F1C7D6}" type="slidenum">
              <a:rPr lang="en-US" smtClean="0"/>
              <a:pPr>
                <a:defRPr/>
              </a:pPr>
              <a:t>361</a:t>
            </a:fld>
            <a:endParaRPr lang="en-US" dirty="0"/>
          </a:p>
        </p:txBody>
      </p:sp>
    </p:spTree>
    <p:extLst>
      <p:ext uri="{BB962C8B-B14F-4D97-AF65-F5344CB8AC3E}">
        <p14:creationId xmlns:p14="http://schemas.microsoft.com/office/powerpoint/2010/main" val="361064983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 The concepts of control that we’ve been discussing are appropriate for an organization whose work units are not geographically separated or culturally distinct. But control techniques can be quite different for different countries. The differences are primarily in the measurement and corrective action steps of the control process.</a:t>
            </a:r>
          </a:p>
          <a:p>
            <a:pPr eaLnBrk="1" hangingPunct="1"/>
            <a:endParaRPr lang="en-US">
              <a:cs typeface="Arial" charset="0"/>
            </a:endParaRPr>
          </a:p>
          <a:p>
            <a:pPr eaLnBrk="1" hangingPunct="1"/>
            <a:r>
              <a:rPr lang="en-US">
                <a:cs typeface="Arial" charset="0"/>
              </a:rPr>
              <a:t>Managers in foreign countries also need to be aware of constraints on corrective actions they can take. Some countries’ laws prohibit closing facilities, laying off employees, taking money out of the country, or bringing in a new management team from outside the country.	</a:t>
            </a:r>
          </a:p>
        </p:txBody>
      </p:sp>
      <p:sp>
        <p:nvSpPr>
          <p:cNvPr id="4" name="Slide Number Placeholder 3"/>
          <p:cNvSpPr>
            <a:spLocks noGrp="1"/>
          </p:cNvSpPr>
          <p:nvPr>
            <p:ph type="sldNum" sz="quarter" idx="5"/>
          </p:nvPr>
        </p:nvSpPr>
        <p:spPr/>
        <p:txBody>
          <a:bodyPr/>
          <a:lstStyle/>
          <a:p>
            <a:pPr>
              <a:defRPr/>
            </a:pPr>
            <a:fld id="{5E47598A-3127-49CD-9635-0F92889AACC6}" type="slidenum">
              <a:rPr lang="en-US" smtClean="0"/>
              <a:pPr>
                <a:defRPr/>
              </a:pPr>
              <a:t>362</a:t>
            </a:fld>
            <a:endParaRPr lang="en-US" dirty="0"/>
          </a:p>
        </p:txBody>
      </p:sp>
    </p:spTree>
    <p:extLst>
      <p:ext uri="{BB962C8B-B14F-4D97-AF65-F5344CB8AC3E}">
        <p14:creationId xmlns:p14="http://schemas.microsoft.com/office/powerpoint/2010/main" val="273303112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If you work, do you think you have a right to privacy at your job? What can your employer find out about you and your work? You might be surprised at the answers! Employers can (and do), among other things, read your e-mail (even those marked “personal or confidential”), tap your telephone, monitor your work by computer, store and review computer files, monitor you in an employee bathroom or dressing room, and track your whereabouts in a company vehicle. </a:t>
            </a:r>
          </a:p>
          <a:p>
            <a:pPr eaLnBrk="1" hangingPunct="1"/>
            <a:endParaRPr lang="en-US">
              <a:cs typeface="Arial" charset="0"/>
            </a:endParaRPr>
          </a:p>
          <a:p>
            <a:pPr eaLnBrk="1" hangingPunct="1"/>
            <a:r>
              <a:rPr lang="en-US">
                <a:cs typeface="Arial" charset="0"/>
              </a:rPr>
              <a:t>And these actions aren’t that uncommon. In fact, some 26 percent of companies have fired an employee for e-mail misuse; 26 percent have fired workers for misusing the Internet; 6 percent have fired employees for inappropriate cell phone use; 4 percent have fired someone for instant messaging misuse; and 3 percent have fired someone for inappropriate text messaging.</a:t>
            </a:r>
          </a:p>
        </p:txBody>
      </p:sp>
      <p:sp>
        <p:nvSpPr>
          <p:cNvPr id="4" name="Slide Number Placeholder 3"/>
          <p:cNvSpPr>
            <a:spLocks noGrp="1"/>
          </p:cNvSpPr>
          <p:nvPr>
            <p:ph type="sldNum" sz="quarter" idx="5"/>
          </p:nvPr>
        </p:nvSpPr>
        <p:spPr/>
        <p:txBody>
          <a:bodyPr/>
          <a:lstStyle/>
          <a:p>
            <a:pPr>
              <a:defRPr/>
            </a:pPr>
            <a:fld id="{2649F4AF-D3ED-4A6B-B4CC-93FD1E5A410E}" type="slidenum">
              <a:rPr lang="en-US" smtClean="0"/>
              <a:pPr>
                <a:defRPr/>
              </a:pPr>
              <a:t>363</a:t>
            </a:fld>
            <a:endParaRPr lang="en-US" dirty="0"/>
          </a:p>
        </p:txBody>
      </p:sp>
    </p:spTree>
    <p:extLst>
      <p:ext uri="{BB962C8B-B14F-4D97-AF65-F5344CB8AC3E}">
        <p14:creationId xmlns:p14="http://schemas.microsoft.com/office/powerpoint/2010/main" val="33406740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b="1">
                <a:cs typeface="Arial" charset="0"/>
              </a:rPr>
              <a:t>Employee theft </a:t>
            </a:r>
            <a:r>
              <a:rPr lang="en-US">
                <a:cs typeface="Arial" charset="0"/>
              </a:rPr>
              <a:t>is defined as any unauthorized taking of company property by employees for their personal use.  It can range from embezzlement to fraudulent filing of expense reports to removing equipment, parts, software, or office supplies</a:t>
            </a:r>
          </a:p>
          <a:p>
            <a:pPr eaLnBrk="1" hangingPunct="1"/>
            <a:r>
              <a:rPr lang="en-US">
                <a:cs typeface="Arial" charset="0"/>
              </a:rPr>
              <a:t>from company premises.  Managers need to educate themselves about this control issue and be prepared to deal with it.</a:t>
            </a:r>
          </a:p>
          <a:p>
            <a:pPr eaLnBrk="1" hangingPunct="1"/>
            <a:endParaRPr lang="en-US">
              <a:cs typeface="Arial" charset="0"/>
            </a:endParaRPr>
          </a:p>
          <a:p>
            <a:pPr eaLnBrk="1" hangingPunct="1"/>
            <a:r>
              <a:rPr lang="en-US">
                <a:cs typeface="Arial" charset="0"/>
              </a:rPr>
              <a:t>Thankfully the number of workplace shootings has decreased. However, the U.S. National Institute of Occupational Safety and Health still says that each year, some 2 million American workers are victims of some form of workplace violence. In an average week, one employee is killed</a:t>
            </a:r>
          </a:p>
          <a:p>
            <a:pPr eaLnBrk="1" hangingPunct="1"/>
            <a:r>
              <a:rPr lang="en-US">
                <a:cs typeface="Arial" charset="0"/>
              </a:rPr>
              <a:t>and at least 25 are seriously injured in violent assaults by current or former coworkers.</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34BEFD5B-8911-4C89-9860-BAED1BEF0C4E}" type="slidenum">
              <a:rPr lang="en-US" smtClean="0"/>
              <a:pPr>
                <a:defRPr/>
              </a:pPr>
              <a:t>364</a:t>
            </a:fld>
            <a:endParaRPr lang="en-US" dirty="0"/>
          </a:p>
        </p:txBody>
      </p:sp>
    </p:spTree>
    <p:extLst>
      <p:ext uri="{BB962C8B-B14F-4D97-AF65-F5344CB8AC3E}">
        <p14:creationId xmlns:p14="http://schemas.microsoft.com/office/powerpoint/2010/main" val="312148810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What can managers do to deter or reduce possible workplace violence? Once again, the concept of feedforward, concurrent, and feedback control can help identify actions that managers can take.  Exhibit 10-13 summarizes several suggestions.</a:t>
            </a:r>
          </a:p>
        </p:txBody>
      </p:sp>
      <p:sp>
        <p:nvSpPr>
          <p:cNvPr id="4" name="Slide Number Placeholder 3"/>
          <p:cNvSpPr>
            <a:spLocks noGrp="1"/>
          </p:cNvSpPr>
          <p:nvPr>
            <p:ph type="sldNum" sz="quarter" idx="5"/>
          </p:nvPr>
        </p:nvSpPr>
        <p:spPr/>
        <p:txBody>
          <a:bodyPr/>
          <a:lstStyle/>
          <a:p>
            <a:pPr>
              <a:defRPr/>
            </a:pPr>
            <a:fld id="{8D054E1D-4BA5-4300-9163-D79E1C46AAEB}" type="slidenum">
              <a:rPr lang="en-US" smtClean="0"/>
              <a:pPr>
                <a:defRPr/>
              </a:pPr>
              <a:t>365</a:t>
            </a:fld>
            <a:endParaRPr lang="en-US" dirty="0"/>
          </a:p>
        </p:txBody>
      </p:sp>
    </p:spTree>
    <p:extLst>
      <p:ext uri="{BB962C8B-B14F-4D97-AF65-F5344CB8AC3E}">
        <p14:creationId xmlns:p14="http://schemas.microsoft.com/office/powerpoint/2010/main" val="120996934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ACB0F1B6-8589-4BFC-BAE4-DABD830C2471}" type="slidenum">
              <a:rPr lang="en-US" smtClean="0"/>
              <a:pPr>
                <a:defRPr/>
              </a:pPr>
              <a:t>366</a:t>
            </a:fld>
            <a:endParaRPr lang="en-US" dirty="0"/>
          </a:p>
        </p:txBody>
      </p:sp>
    </p:spTree>
    <p:extLst>
      <p:ext uri="{BB962C8B-B14F-4D97-AF65-F5344CB8AC3E}">
        <p14:creationId xmlns:p14="http://schemas.microsoft.com/office/powerpoint/2010/main" val="403750524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How can managers control the interactions between the goal and the outcome when it comes to customers? The concept of</a:t>
            </a:r>
          </a:p>
          <a:p>
            <a:pPr eaLnBrk="1" hangingPunct="1"/>
            <a:r>
              <a:rPr lang="en-US">
                <a:cs typeface="Arial" charset="0"/>
              </a:rPr>
              <a:t>a service profit chain can help.</a:t>
            </a:r>
          </a:p>
          <a:p>
            <a:pPr eaLnBrk="1" hangingPunct="1"/>
            <a:endParaRPr lang="en-US">
              <a:cs typeface="Arial" charset="0"/>
            </a:endParaRPr>
          </a:p>
          <a:p>
            <a:pPr eaLnBrk="1" hangingPunct="1"/>
            <a:r>
              <a:rPr lang="en-US">
                <a:cs typeface="Arial" charset="0"/>
              </a:rPr>
              <a:t>A </a:t>
            </a:r>
            <a:r>
              <a:rPr lang="en-US" b="1">
                <a:cs typeface="Arial" charset="0"/>
              </a:rPr>
              <a:t>service profit chain </a:t>
            </a:r>
            <a:r>
              <a:rPr lang="en-US">
                <a:cs typeface="Arial" charset="0"/>
              </a:rPr>
              <a:t>is the service sequence from employees to customers to profit. According to this concept, the company’s strategy and service delivery system influence how employees deal with customers; that is, how productive they are in providing service and the quality of that service.</a:t>
            </a:r>
          </a:p>
        </p:txBody>
      </p:sp>
      <p:sp>
        <p:nvSpPr>
          <p:cNvPr id="4" name="Slide Number Placeholder 3"/>
          <p:cNvSpPr>
            <a:spLocks noGrp="1"/>
          </p:cNvSpPr>
          <p:nvPr>
            <p:ph type="sldNum" sz="quarter" idx="5"/>
          </p:nvPr>
        </p:nvSpPr>
        <p:spPr/>
        <p:txBody>
          <a:bodyPr/>
          <a:lstStyle/>
          <a:p>
            <a:pPr>
              <a:defRPr/>
            </a:pPr>
            <a:fld id="{4731F484-9AC8-4FF0-88EB-F331528A77B6}" type="slidenum">
              <a:rPr lang="en-US" smtClean="0"/>
              <a:pPr>
                <a:defRPr/>
              </a:pPr>
              <a:t>367</a:t>
            </a:fld>
            <a:endParaRPr lang="en-US" dirty="0"/>
          </a:p>
        </p:txBody>
      </p:sp>
    </p:spTree>
    <p:extLst>
      <p:ext uri="{BB962C8B-B14F-4D97-AF65-F5344CB8AC3E}">
        <p14:creationId xmlns:p14="http://schemas.microsoft.com/office/powerpoint/2010/main" val="158510520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b="1">
                <a:cs typeface="Arial" charset="0"/>
              </a:rPr>
              <a:t>Corporate governance</a:t>
            </a:r>
            <a:r>
              <a:rPr lang="en-US">
                <a:cs typeface="Arial" charset="0"/>
              </a:rPr>
              <a:t>, the system used to govern a corporation so that the interests of corporate owners are protected, failed abysmally at Enron, as it has at many companies caught in financial scandals. In the aftermath of these scandals, corporate governance has been reformed.</a:t>
            </a:r>
          </a:p>
          <a:p>
            <a:pPr eaLnBrk="1" hangingPunct="1"/>
            <a:endParaRPr lang="en-US">
              <a:cs typeface="Arial" charset="0"/>
            </a:endParaRPr>
          </a:p>
          <a:p>
            <a:pPr eaLnBrk="1" hangingPunct="1"/>
            <a:r>
              <a:rPr lang="en-US">
                <a:cs typeface="Arial" charset="0"/>
              </a:rPr>
              <a:t>The original purpose of a board of directors was to have a group, independent from management, looking out for the interests of shareholders who were not involved in the day-to-day management of the organization. However, it didn’t always work that way. Board members often enjoyed a cozy relationship with managers in which each took care of the other.  The Sarbanes-Oxley Act puts greater demands on board members of publicly traded companies in the United States to do what they were empowered and expected to do.</a:t>
            </a:r>
          </a:p>
        </p:txBody>
      </p:sp>
      <p:sp>
        <p:nvSpPr>
          <p:cNvPr id="4" name="Slide Number Placeholder 3"/>
          <p:cNvSpPr>
            <a:spLocks noGrp="1"/>
          </p:cNvSpPr>
          <p:nvPr>
            <p:ph type="sldNum" sz="quarter" idx="5"/>
          </p:nvPr>
        </p:nvSpPr>
        <p:spPr/>
        <p:txBody>
          <a:bodyPr/>
          <a:lstStyle/>
          <a:p>
            <a:pPr>
              <a:defRPr/>
            </a:pPr>
            <a:fld id="{8F943308-AC20-4532-B657-3734EC32A523}" type="slidenum">
              <a:rPr lang="en-US" smtClean="0"/>
              <a:pPr>
                <a:defRPr/>
              </a:pPr>
              <a:t>368</a:t>
            </a:fld>
            <a:endParaRPr lang="en-US" dirty="0"/>
          </a:p>
        </p:txBody>
      </p:sp>
    </p:spTree>
    <p:extLst>
      <p:ext uri="{BB962C8B-B14F-4D97-AF65-F5344CB8AC3E}">
        <p14:creationId xmlns:p14="http://schemas.microsoft.com/office/powerpoint/2010/main" val="395207165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lstStyle/>
          <a:p>
            <a:pPr eaLnBrk="1" hangingPunct="1"/>
            <a:r>
              <a:rPr lang="en-US">
                <a:cs typeface="Arial" charset="0"/>
              </a:rPr>
              <a:t>Controlling is the process of monitoring, comparing, and correcting work performance. As the final step in the management process, controlling provides the link back to planning. If managers didn’t control, they’d have no way of knowing whether goals were being met.</a:t>
            </a:r>
          </a:p>
          <a:p>
            <a:pPr eaLnBrk="1" hangingPunct="1"/>
            <a:r>
              <a:rPr lang="en-US">
                <a:cs typeface="Arial" charset="0"/>
              </a:rPr>
              <a:t>Control is important because (1) it’s the only way to know if goals are being met, and if not, why; (2) it provides information and feedback so managers feel comfortable empowering employees; and (3) it helps protect an organization</a:t>
            </a:r>
          </a:p>
          <a:p>
            <a:pPr eaLnBrk="1" hangingPunct="1"/>
            <a:r>
              <a:rPr lang="en-US">
                <a:cs typeface="Arial" charset="0"/>
              </a:rPr>
              <a:t>and its assets.</a:t>
            </a:r>
          </a:p>
        </p:txBody>
      </p:sp>
      <p:sp>
        <p:nvSpPr>
          <p:cNvPr id="4" name="Slide Number Placeholder 3"/>
          <p:cNvSpPr>
            <a:spLocks noGrp="1"/>
          </p:cNvSpPr>
          <p:nvPr>
            <p:ph type="sldNum" sz="quarter" idx="5"/>
          </p:nvPr>
        </p:nvSpPr>
        <p:spPr/>
        <p:txBody>
          <a:bodyPr/>
          <a:lstStyle/>
          <a:p>
            <a:pPr>
              <a:defRPr/>
            </a:pPr>
            <a:fld id="{B607EB71-64BF-4AFF-83BF-5E1864D2B11F}" type="slidenum">
              <a:rPr lang="en-US" smtClean="0"/>
              <a:pPr>
                <a:defRPr/>
              </a:pPr>
              <a:t>369</a:t>
            </a:fld>
            <a:endParaRPr lang="en-US" dirty="0"/>
          </a:p>
        </p:txBody>
      </p:sp>
    </p:spTree>
    <p:extLst>
      <p:ext uri="{BB962C8B-B14F-4D97-AF65-F5344CB8AC3E}">
        <p14:creationId xmlns:p14="http://schemas.microsoft.com/office/powerpoint/2010/main" val="273302065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a:lstStyle/>
          <a:p>
            <a:pPr eaLnBrk="1" hangingPunct="1"/>
            <a:r>
              <a:rPr lang="en-US">
                <a:cs typeface="Arial" charset="0"/>
              </a:rPr>
              <a:t>The three steps in the control process are measuring, comparing, and taking action. </a:t>
            </a:r>
          </a:p>
          <a:p>
            <a:pPr eaLnBrk="1" hangingPunct="1"/>
            <a:endParaRPr lang="en-US">
              <a:cs typeface="Arial" charset="0"/>
            </a:endParaRPr>
          </a:p>
          <a:p>
            <a:pPr eaLnBrk="1" hangingPunct="1"/>
            <a:r>
              <a:rPr lang="en-US">
                <a:cs typeface="Arial" charset="0"/>
              </a:rPr>
              <a:t>Measuring involves deciding how to measure actual performance and what to measure. </a:t>
            </a:r>
          </a:p>
          <a:p>
            <a:pPr eaLnBrk="1" hangingPunct="1"/>
            <a:endParaRPr lang="en-US">
              <a:cs typeface="Arial" charset="0"/>
            </a:endParaRPr>
          </a:p>
          <a:p>
            <a:pPr eaLnBrk="1" hangingPunct="1"/>
            <a:r>
              <a:rPr lang="en-US">
                <a:cs typeface="Arial" charset="0"/>
              </a:rPr>
              <a:t>Comparing involves looking at the variation between actual performance and the standard (goal). Deviations outside an acceptable range of variation need attention. Taking action can involve doing nothing, correcting the actual performance, or revising the standards. Doing nothing is self-explanatory. </a:t>
            </a:r>
          </a:p>
          <a:p>
            <a:pPr eaLnBrk="1" hangingPunct="1"/>
            <a:endParaRPr lang="en-US">
              <a:cs typeface="Arial" charset="0"/>
            </a:endParaRPr>
          </a:p>
          <a:p>
            <a:pPr eaLnBrk="1" hangingPunct="1"/>
            <a:r>
              <a:rPr lang="en-US">
                <a:cs typeface="Arial" charset="0"/>
              </a:rPr>
              <a:t>Correcting the actual performance can involve different corrective actions, which can either be immediate or basic. Standards can be revised by either raising or lowering them.</a:t>
            </a:r>
          </a:p>
        </p:txBody>
      </p:sp>
      <p:sp>
        <p:nvSpPr>
          <p:cNvPr id="4" name="Slide Number Placeholder 3"/>
          <p:cNvSpPr>
            <a:spLocks noGrp="1"/>
          </p:cNvSpPr>
          <p:nvPr>
            <p:ph type="sldNum" sz="quarter" idx="5"/>
          </p:nvPr>
        </p:nvSpPr>
        <p:spPr/>
        <p:txBody>
          <a:bodyPr/>
          <a:lstStyle/>
          <a:p>
            <a:pPr>
              <a:defRPr/>
            </a:pPr>
            <a:fld id="{0F1A02B1-328F-491B-AF58-838FF396A883}" type="slidenum">
              <a:rPr lang="en-US" smtClean="0"/>
              <a:pPr>
                <a:defRPr/>
              </a:pPr>
              <a:t>370</a:t>
            </a:fld>
            <a:endParaRPr lang="en-US" dirty="0"/>
          </a:p>
        </p:txBody>
      </p:sp>
    </p:spTree>
    <p:extLst>
      <p:ext uri="{BB962C8B-B14F-4D97-AF65-F5344CB8AC3E}">
        <p14:creationId xmlns:p14="http://schemas.microsoft.com/office/powerpoint/2010/main" val="949694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How much difference </a:t>
            </a:r>
            <a:r>
              <a:rPr lang="en-US" i="1">
                <a:cs typeface="Arial" charset="0"/>
              </a:rPr>
              <a:t>does </a:t>
            </a:r>
            <a:r>
              <a:rPr lang="en-US">
                <a:cs typeface="Arial" charset="0"/>
              </a:rPr>
              <a:t>a manager make in how an organization performs? The dominant view in management theory and society in general is that managers are</a:t>
            </a:r>
          </a:p>
          <a:p>
            <a:pPr eaLnBrk="1" hangingPunct="1"/>
            <a:r>
              <a:rPr lang="en-US">
                <a:cs typeface="Arial" charset="0"/>
              </a:rPr>
              <a:t>directly responsible for an organization’s success or failure. We call this perspective the </a:t>
            </a:r>
            <a:r>
              <a:rPr lang="en-US" b="1">
                <a:cs typeface="Arial" charset="0"/>
              </a:rPr>
              <a:t>omnipotent view of management</a:t>
            </a:r>
            <a:r>
              <a:rPr lang="en-US">
                <a:cs typeface="Arial" charset="0"/>
              </a:rPr>
              <a:t>. In contrast, others have argued that much</a:t>
            </a:r>
          </a:p>
          <a:p>
            <a:pPr eaLnBrk="1" hangingPunct="1"/>
            <a:r>
              <a:rPr lang="en-US">
                <a:cs typeface="Arial" charset="0"/>
              </a:rPr>
              <a:t>of an organization’s success or failure is due to external forces outside managers’ control. This perspective is called the </a:t>
            </a:r>
            <a:r>
              <a:rPr lang="en-US" b="1">
                <a:cs typeface="Arial" charset="0"/>
              </a:rPr>
              <a:t>symbolic view of management</a:t>
            </a:r>
            <a:r>
              <a:rPr lang="en-US">
                <a:cs typeface="Arial" charset="0"/>
              </a:rPr>
              <a:t>.</a:t>
            </a:r>
          </a:p>
        </p:txBody>
      </p:sp>
      <p:sp>
        <p:nvSpPr>
          <p:cNvPr id="4" name="Slide Number Placeholder 3"/>
          <p:cNvSpPr>
            <a:spLocks noGrp="1"/>
          </p:cNvSpPr>
          <p:nvPr>
            <p:ph type="sldNum" sz="quarter" idx="5"/>
          </p:nvPr>
        </p:nvSpPr>
        <p:spPr/>
        <p:txBody>
          <a:bodyPr/>
          <a:lstStyle/>
          <a:p>
            <a:pPr>
              <a:defRPr/>
            </a:pPr>
            <a:fld id="{EAEAA400-45EE-4663-BEF8-E26ED7C4CDAD}" type="slidenum">
              <a:rPr lang="en-US" smtClean="0"/>
              <a:pPr>
                <a:defRPr/>
              </a:pPr>
              <a:t>39</a:t>
            </a:fld>
            <a:endParaRPr lang="en-US" dirty="0"/>
          </a:p>
        </p:txBody>
      </p:sp>
    </p:spTree>
    <p:extLst>
      <p:ext uri="{BB962C8B-B14F-4D97-AF65-F5344CB8AC3E}">
        <p14:creationId xmlns:p14="http://schemas.microsoft.com/office/powerpoint/2010/main" val="150802371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a:lstStyle/>
          <a:p>
            <a:pPr eaLnBrk="1" hangingPunct="1"/>
            <a:r>
              <a:rPr lang="en-US">
                <a:cs typeface="Arial" charset="0"/>
              </a:rPr>
              <a:t>Organizational performance is the accumulated results of all the organization’s work activities. Three frequently used organizational performance measures include (1) productivity, the output of goods or services produced divided by the inputs needed to generate that output; (2) effectiveness, a measure of how appropriate organizational goals are and how well those goals are being met; and</a:t>
            </a:r>
          </a:p>
          <a:p>
            <a:pPr eaLnBrk="1" hangingPunct="1"/>
            <a:r>
              <a:rPr lang="en-US">
                <a:cs typeface="Arial" charset="0"/>
              </a:rPr>
              <a:t>(3) industry and company rankings compiled by various business publications. Employee performance is controlled through effective performance feedback and through disciplinary actions, when needed.</a:t>
            </a:r>
          </a:p>
        </p:txBody>
      </p:sp>
      <p:sp>
        <p:nvSpPr>
          <p:cNvPr id="4" name="Slide Number Placeholder 3"/>
          <p:cNvSpPr>
            <a:spLocks noGrp="1"/>
          </p:cNvSpPr>
          <p:nvPr>
            <p:ph type="sldNum" sz="quarter" idx="5"/>
          </p:nvPr>
        </p:nvSpPr>
        <p:spPr/>
        <p:txBody>
          <a:bodyPr/>
          <a:lstStyle/>
          <a:p>
            <a:pPr>
              <a:defRPr/>
            </a:pPr>
            <a:fld id="{D9516A5B-0C5D-44C4-9F38-33F815955FDA}" type="slidenum">
              <a:rPr lang="en-US" smtClean="0"/>
              <a:pPr>
                <a:defRPr/>
              </a:pPr>
              <a:t>371</a:t>
            </a:fld>
            <a:endParaRPr lang="en-US" dirty="0"/>
          </a:p>
        </p:txBody>
      </p:sp>
    </p:spTree>
    <p:extLst>
      <p:ext uri="{BB962C8B-B14F-4D97-AF65-F5344CB8AC3E}">
        <p14:creationId xmlns:p14="http://schemas.microsoft.com/office/powerpoint/2010/main" val="72658565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a:lstStyle/>
          <a:p>
            <a:pPr eaLnBrk="1" hangingPunct="1"/>
            <a:r>
              <a:rPr lang="en-US">
                <a:cs typeface="Arial" charset="0"/>
              </a:rPr>
              <a:t>Feedforward controls take place before a work activity is done. Concurrent controls take place while a work activity is being done. Feedback controls take place after a work activity is done.</a:t>
            </a:r>
          </a:p>
        </p:txBody>
      </p:sp>
      <p:sp>
        <p:nvSpPr>
          <p:cNvPr id="4" name="Slide Number Placeholder 3"/>
          <p:cNvSpPr>
            <a:spLocks noGrp="1"/>
          </p:cNvSpPr>
          <p:nvPr>
            <p:ph type="sldNum" sz="quarter" idx="5"/>
          </p:nvPr>
        </p:nvSpPr>
        <p:spPr/>
        <p:txBody>
          <a:bodyPr/>
          <a:lstStyle/>
          <a:p>
            <a:pPr>
              <a:defRPr/>
            </a:pPr>
            <a:fld id="{9C9538D4-F0E9-4153-BD08-BA119C57B291}" type="slidenum">
              <a:rPr lang="en-US" smtClean="0"/>
              <a:pPr>
                <a:defRPr/>
              </a:pPr>
              <a:t>372</a:t>
            </a:fld>
            <a:endParaRPr lang="en-US" dirty="0"/>
          </a:p>
        </p:txBody>
      </p:sp>
    </p:spTree>
    <p:extLst>
      <p:ext uri="{BB962C8B-B14F-4D97-AF65-F5344CB8AC3E}">
        <p14:creationId xmlns:p14="http://schemas.microsoft.com/office/powerpoint/2010/main" val="1446853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a:lstStyle/>
          <a:p>
            <a:pPr eaLnBrk="1" hangingPunct="1"/>
            <a:r>
              <a:rPr lang="en-US">
                <a:cs typeface="Arial" charset="0"/>
              </a:rPr>
              <a:t>Financial controls that managers can use include financial ratios (liquidity, leverage, activity, and profitability) and budgets. </a:t>
            </a:r>
          </a:p>
          <a:p>
            <a:pPr eaLnBrk="1" hangingPunct="1"/>
            <a:endParaRPr lang="en-US">
              <a:cs typeface="Arial" charset="0"/>
            </a:endParaRPr>
          </a:p>
          <a:p>
            <a:pPr eaLnBrk="1" hangingPunct="1"/>
            <a:r>
              <a:rPr lang="en-US">
                <a:cs typeface="Arial" charset="0"/>
              </a:rPr>
              <a:t>One information control managers can use is an MIS, which provides managers with needed information on a regular basis. Others include comprehensive and secure controls such as data encryption, system firewalls, data back-ups, and so forth that protect the organization’s</a:t>
            </a:r>
          </a:p>
          <a:p>
            <a:pPr eaLnBrk="1" hangingPunct="1"/>
            <a:r>
              <a:rPr lang="en-US">
                <a:cs typeface="Arial" charset="0"/>
              </a:rPr>
              <a:t>information.</a:t>
            </a:r>
          </a:p>
        </p:txBody>
      </p:sp>
      <p:sp>
        <p:nvSpPr>
          <p:cNvPr id="4" name="Slide Number Placeholder 3"/>
          <p:cNvSpPr>
            <a:spLocks noGrp="1"/>
          </p:cNvSpPr>
          <p:nvPr>
            <p:ph type="sldNum" sz="quarter" idx="5"/>
          </p:nvPr>
        </p:nvSpPr>
        <p:spPr/>
        <p:txBody>
          <a:bodyPr/>
          <a:lstStyle/>
          <a:p>
            <a:pPr>
              <a:defRPr/>
            </a:pPr>
            <a:fld id="{44E8543F-F194-403E-9115-CE22CA7EB4AA}" type="slidenum">
              <a:rPr lang="en-US" smtClean="0"/>
              <a:pPr>
                <a:defRPr/>
              </a:pPr>
              <a:t>373</a:t>
            </a:fld>
            <a:endParaRPr lang="en-US" dirty="0"/>
          </a:p>
        </p:txBody>
      </p:sp>
    </p:spTree>
    <p:extLst>
      <p:ext uri="{BB962C8B-B14F-4D97-AF65-F5344CB8AC3E}">
        <p14:creationId xmlns:p14="http://schemas.microsoft.com/office/powerpoint/2010/main" val="3769657877"/>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a:lstStyle/>
          <a:p>
            <a:pPr eaLnBrk="1" hangingPunct="1"/>
            <a:r>
              <a:rPr lang="en-US">
                <a:cs typeface="Arial" charset="0"/>
              </a:rPr>
              <a:t>Balanced scorecards provide a way to evaluate an organization’s performance in four different areas rather than just from the financial perspective. Benchmarking provides control by finding the best practices among competitors or noncompetitors and from inside the organization itself.</a:t>
            </a:r>
          </a:p>
        </p:txBody>
      </p:sp>
      <p:sp>
        <p:nvSpPr>
          <p:cNvPr id="4" name="Slide Number Placeholder 3"/>
          <p:cNvSpPr>
            <a:spLocks noGrp="1"/>
          </p:cNvSpPr>
          <p:nvPr>
            <p:ph type="sldNum" sz="quarter" idx="5"/>
          </p:nvPr>
        </p:nvSpPr>
        <p:spPr/>
        <p:txBody>
          <a:bodyPr/>
          <a:lstStyle/>
          <a:p>
            <a:pPr>
              <a:defRPr/>
            </a:pPr>
            <a:fld id="{7DF3291C-20AF-40F0-8C8A-4551B902FBC0}" type="slidenum">
              <a:rPr lang="en-US" smtClean="0"/>
              <a:pPr>
                <a:defRPr/>
              </a:pPr>
              <a:t>374</a:t>
            </a:fld>
            <a:endParaRPr lang="en-US" dirty="0"/>
          </a:p>
        </p:txBody>
      </p:sp>
    </p:spTree>
    <p:extLst>
      <p:ext uri="{BB962C8B-B14F-4D97-AF65-F5344CB8AC3E}">
        <p14:creationId xmlns:p14="http://schemas.microsoft.com/office/powerpoint/2010/main" val="86214723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a:lstStyle/>
          <a:p>
            <a:pPr eaLnBrk="1" hangingPunct="1"/>
            <a:r>
              <a:rPr lang="en-US">
                <a:cs typeface="Arial" charset="0"/>
              </a:rPr>
              <a:t>Adjusting controls for cross-cultural differences may be needed primarily in the areas of measuring and taking corrective actions.</a:t>
            </a:r>
          </a:p>
          <a:p>
            <a:pPr eaLnBrk="1" hangingPunct="1"/>
            <a:r>
              <a:rPr lang="en-US">
                <a:cs typeface="Arial" charset="0"/>
              </a:rPr>
              <a:t>Workplace concerns include workplace privacy, employee theft, and workplace violence. For each of these issues, managers need to have policies in place to control inappropriate actions and ensure that work is getting done efficiently and effectively. </a:t>
            </a:r>
          </a:p>
          <a:p>
            <a:pPr eaLnBrk="1" hangingPunct="1"/>
            <a:endParaRPr lang="en-US">
              <a:cs typeface="Arial" charset="0"/>
            </a:endParaRPr>
          </a:p>
          <a:p>
            <a:pPr eaLnBrk="1" hangingPunct="1"/>
            <a:r>
              <a:rPr lang="en-US">
                <a:cs typeface="Arial" charset="0"/>
              </a:rPr>
              <a:t>Control is important to customer interactions because employee service productivity and service quality influences customer perceptions of service value. Organizations want long-term and mutually beneficial relationships among their employees and customers.</a:t>
            </a:r>
          </a:p>
          <a:p>
            <a:pPr eaLnBrk="1" hangingPunct="1"/>
            <a:r>
              <a:rPr lang="en-US">
                <a:cs typeface="Arial" charset="0"/>
              </a:rPr>
              <a:t>Corporate governance is the system used to govern a corporation so that the interests of corporate owners are protected.</a:t>
            </a:r>
          </a:p>
        </p:txBody>
      </p:sp>
      <p:sp>
        <p:nvSpPr>
          <p:cNvPr id="4" name="Slide Number Placeholder 3"/>
          <p:cNvSpPr>
            <a:spLocks noGrp="1"/>
          </p:cNvSpPr>
          <p:nvPr>
            <p:ph type="sldNum" sz="quarter" idx="5"/>
          </p:nvPr>
        </p:nvSpPr>
        <p:spPr/>
        <p:txBody>
          <a:bodyPr/>
          <a:lstStyle/>
          <a:p>
            <a:pPr>
              <a:defRPr/>
            </a:pPr>
            <a:fld id="{41C8E5A3-A009-496F-8D6A-AE8D9FEDD101}" type="slidenum">
              <a:rPr lang="en-US" smtClean="0"/>
              <a:pPr>
                <a:defRPr/>
              </a:pPr>
              <a:t>375</a:t>
            </a:fld>
            <a:endParaRPr lang="en-US" dirty="0"/>
          </a:p>
        </p:txBody>
      </p:sp>
    </p:spTree>
    <p:extLst>
      <p:ext uri="{BB962C8B-B14F-4D97-AF65-F5344CB8AC3E}">
        <p14:creationId xmlns:p14="http://schemas.microsoft.com/office/powerpoint/2010/main" val="34545144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a:lstStyle/>
          <a:p>
            <a:pPr eaLnBrk="1" hangingPunct="1"/>
            <a:r>
              <a:rPr lang="en-US">
                <a:cs typeface="Arial" charset="0"/>
              </a:rPr>
              <a:t>Managers in both small and large organizations use </a:t>
            </a:r>
            <a:r>
              <a:rPr lang="en-US" b="1">
                <a:cs typeface="Arial" charset="0"/>
              </a:rPr>
              <a:t>environmental scanning</a:t>
            </a:r>
            <a:r>
              <a:rPr lang="en-US">
                <a:cs typeface="Arial" charset="0"/>
              </a:rPr>
              <a:t>, the screening of large amounts of information to anticipate</a:t>
            </a:r>
          </a:p>
          <a:p>
            <a:pPr eaLnBrk="1" hangingPunct="1"/>
            <a:r>
              <a:rPr lang="en-US">
                <a:cs typeface="Arial" charset="0"/>
              </a:rPr>
              <a:t>and interpret changes in the environment. Extensive environmental scanning is likely to reveal issues and concerns that could affect an organization’s current or planned activities. Research has shown that companies that use environmental scanning have higher performance.</a:t>
            </a:r>
          </a:p>
          <a:p>
            <a:pPr eaLnBrk="1" hangingPunct="1"/>
            <a:endParaRPr lang="en-US">
              <a:cs typeface="Arial" charset="0"/>
            </a:endParaRPr>
          </a:p>
          <a:p>
            <a:pPr eaLnBrk="1" hangingPunct="1"/>
            <a:r>
              <a:rPr lang="en-US">
                <a:cs typeface="Arial" charset="0"/>
              </a:rPr>
              <a:t>A fast-growing area of environmental scanning is </a:t>
            </a:r>
            <a:r>
              <a:rPr lang="en-US" b="1">
                <a:cs typeface="Arial" charset="0"/>
              </a:rPr>
              <a:t>competitor intelligence</a:t>
            </a:r>
            <a:r>
              <a:rPr lang="en-US">
                <a:cs typeface="Arial" charset="0"/>
              </a:rPr>
              <a:t>.   It’s a process by which organizations gather information</a:t>
            </a:r>
          </a:p>
          <a:p>
            <a:pPr eaLnBrk="1" hangingPunct="1"/>
            <a:r>
              <a:rPr lang="en-US">
                <a:cs typeface="Arial" charset="0"/>
              </a:rPr>
              <a:t>about their competitors and get answers to questions such as Who are they? What are they doing? How will what they’re doing affect us?</a:t>
            </a:r>
          </a:p>
        </p:txBody>
      </p:sp>
      <p:sp>
        <p:nvSpPr>
          <p:cNvPr id="4" name="Slide Number Placeholder 3"/>
          <p:cNvSpPr>
            <a:spLocks noGrp="1"/>
          </p:cNvSpPr>
          <p:nvPr>
            <p:ph type="sldNum" sz="quarter" idx="5"/>
          </p:nvPr>
        </p:nvSpPr>
        <p:spPr/>
        <p:txBody>
          <a:bodyPr/>
          <a:lstStyle/>
          <a:p>
            <a:pPr>
              <a:defRPr/>
            </a:pPr>
            <a:fld id="{BB532A1A-E8C6-4229-8084-7402264B5774}" type="slidenum">
              <a:rPr lang="en-US" smtClean="0"/>
              <a:pPr>
                <a:defRPr/>
              </a:pPr>
              <a:t>377</a:t>
            </a:fld>
            <a:endParaRPr lang="en-US" dirty="0"/>
          </a:p>
        </p:txBody>
      </p:sp>
    </p:spTree>
    <p:extLst>
      <p:ext uri="{BB962C8B-B14F-4D97-AF65-F5344CB8AC3E}">
        <p14:creationId xmlns:p14="http://schemas.microsoft.com/office/powerpoint/2010/main" val="227838589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258892F6-8AFE-400B-BD10-374EE5F996D8}" type="slidenum">
              <a:rPr lang="en-US" smtClean="0"/>
              <a:pPr>
                <a:defRPr/>
              </a:pPr>
              <a:t>378</a:t>
            </a:fld>
            <a:endParaRPr lang="en-US" dirty="0"/>
          </a:p>
        </p:txBody>
      </p:sp>
    </p:spTree>
    <p:extLst>
      <p:ext uri="{BB962C8B-B14F-4D97-AF65-F5344CB8AC3E}">
        <p14:creationId xmlns:p14="http://schemas.microsoft.com/office/powerpoint/2010/main" val="68603716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7AA501B7-413A-4A2F-9498-FFCE695ED851}" type="slidenum">
              <a:rPr lang="en-US" smtClean="0"/>
              <a:pPr>
                <a:defRPr/>
              </a:pPr>
              <a:t>379</a:t>
            </a:fld>
            <a:endParaRPr lang="en-US" dirty="0"/>
          </a:p>
        </p:txBody>
      </p:sp>
    </p:spTree>
    <p:extLst>
      <p:ext uri="{BB962C8B-B14F-4D97-AF65-F5344CB8AC3E}">
        <p14:creationId xmlns:p14="http://schemas.microsoft.com/office/powerpoint/2010/main" val="99809967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A188FECD-3287-4820-804D-18A0536419A0}" type="slidenum">
              <a:rPr lang="en-US" smtClean="0"/>
              <a:pPr>
                <a:defRPr/>
              </a:pPr>
              <a:t>380</a:t>
            </a:fld>
            <a:endParaRPr lang="en-US" dirty="0"/>
          </a:p>
        </p:txBody>
      </p:sp>
    </p:spTree>
    <p:extLst>
      <p:ext uri="{BB962C8B-B14F-4D97-AF65-F5344CB8AC3E}">
        <p14:creationId xmlns:p14="http://schemas.microsoft.com/office/powerpoint/2010/main" val="278917243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D102C380-2199-4014-ACE7-ACA525823931}" type="slidenum">
              <a:rPr lang="en-US" smtClean="0"/>
              <a:pPr>
                <a:defRPr/>
              </a:pPr>
              <a:t>381</a:t>
            </a:fld>
            <a:endParaRPr lang="en-US" dirty="0"/>
          </a:p>
        </p:txBody>
      </p:sp>
    </p:spTree>
    <p:extLst>
      <p:ext uri="{BB962C8B-B14F-4D97-AF65-F5344CB8AC3E}">
        <p14:creationId xmlns:p14="http://schemas.microsoft.com/office/powerpoint/2010/main" val="3196484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In reality, managers are  neither all-powerful nor helpless. But their decisions and actions are constrained. As you can see in Exhibit 2-1, external constraints come from</a:t>
            </a:r>
          </a:p>
          <a:p>
            <a:pPr eaLnBrk="1" hangingPunct="1"/>
            <a:r>
              <a:rPr lang="en-US">
                <a:cs typeface="Arial" charset="0"/>
              </a:rPr>
              <a:t>the organization’s environment and internal constraints come from the organization’s culture.</a:t>
            </a:r>
          </a:p>
        </p:txBody>
      </p:sp>
      <p:sp>
        <p:nvSpPr>
          <p:cNvPr id="4" name="Slide Number Placeholder 3"/>
          <p:cNvSpPr>
            <a:spLocks noGrp="1"/>
          </p:cNvSpPr>
          <p:nvPr>
            <p:ph type="sldNum" sz="quarter" idx="5"/>
          </p:nvPr>
        </p:nvSpPr>
        <p:spPr/>
        <p:txBody>
          <a:bodyPr/>
          <a:lstStyle/>
          <a:p>
            <a:pPr>
              <a:defRPr/>
            </a:pPr>
            <a:fld id="{37E4D332-313E-4011-80DD-3F4C77D730C2}" type="slidenum">
              <a:rPr lang="en-US" smtClean="0"/>
              <a:pPr>
                <a:defRPr/>
              </a:pPr>
              <a:t>40</a:t>
            </a:fld>
            <a:endParaRPr lang="en-US" dirty="0"/>
          </a:p>
        </p:txBody>
      </p:sp>
    </p:spTree>
    <p:extLst>
      <p:ext uri="{BB962C8B-B14F-4D97-AF65-F5344CB8AC3E}">
        <p14:creationId xmlns:p14="http://schemas.microsoft.com/office/powerpoint/2010/main" val="175701084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a:lstStyle/>
          <a:p>
            <a:pPr eaLnBrk="1" hangingPunct="1"/>
            <a:r>
              <a:rPr lang="en-US">
                <a:cs typeface="Arial" charset="0"/>
              </a:rPr>
              <a:t>The basic idea behind benchmarking is that managers can improve performance by analyzing and then copying the methods of the leaders in various fields. Organizations such as Nissan, Payless Shoe Source, the U.S. military, General Mills, United Airlines, and Volvo Construction Equipment have used benchmarking as a tool in improving performance.</a:t>
            </a:r>
          </a:p>
        </p:txBody>
      </p:sp>
      <p:sp>
        <p:nvSpPr>
          <p:cNvPr id="4" name="Slide Number Placeholder 3"/>
          <p:cNvSpPr>
            <a:spLocks noGrp="1"/>
          </p:cNvSpPr>
          <p:nvPr>
            <p:ph type="sldNum" sz="quarter" idx="5"/>
          </p:nvPr>
        </p:nvSpPr>
        <p:spPr/>
        <p:txBody>
          <a:bodyPr/>
          <a:lstStyle/>
          <a:p>
            <a:pPr>
              <a:defRPr/>
            </a:pPr>
            <a:fld id="{366EBCAA-555E-491D-B3DB-E0B93CD61C89}" type="slidenum">
              <a:rPr lang="en-US" smtClean="0"/>
              <a:pPr>
                <a:defRPr/>
              </a:pPr>
              <a:t>382</a:t>
            </a:fld>
            <a:endParaRPr lang="en-US" dirty="0"/>
          </a:p>
        </p:txBody>
      </p:sp>
    </p:spTree>
    <p:extLst>
      <p:ext uri="{BB962C8B-B14F-4D97-AF65-F5344CB8AC3E}">
        <p14:creationId xmlns:p14="http://schemas.microsoft.com/office/powerpoint/2010/main" val="268040852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a:lstStyle/>
          <a:p>
            <a:pPr eaLnBrk="1" hangingPunct="1"/>
            <a:r>
              <a:rPr lang="en-US">
                <a:cs typeface="Arial" charset="0"/>
              </a:rPr>
              <a:t>What does benchmarking involve? Exhibit PCM-2 illustrates the four steps typically used in benchmarking.</a:t>
            </a:r>
          </a:p>
        </p:txBody>
      </p:sp>
      <p:sp>
        <p:nvSpPr>
          <p:cNvPr id="4" name="Slide Number Placeholder 3"/>
          <p:cNvSpPr>
            <a:spLocks noGrp="1"/>
          </p:cNvSpPr>
          <p:nvPr>
            <p:ph type="sldNum" sz="quarter" idx="5"/>
          </p:nvPr>
        </p:nvSpPr>
        <p:spPr/>
        <p:txBody>
          <a:bodyPr/>
          <a:lstStyle/>
          <a:p>
            <a:pPr>
              <a:defRPr/>
            </a:pPr>
            <a:fld id="{BE898616-8D86-4D59-AD09-C751A7999D87}" type="slidenum">
              <a:rPr lang="en-US" smtClean="0"/>
              <a:pPr>
                <a:defRPr/>
              </a:pPr>
              <a:t>383</a:t>
            </a:fld>
            <a:endParaRPr lang="en-US" dirty="0"/>
          </a:p>
        </p:txBody>
      </p:sp>
    </p:spTree>
    <p:extLst>
      <p:ext uri="{BB962C8B-B14F-4D97-AF65-F5344CB8AC3E}">
        <p14:creationId xmlns:p14="http://schemas.microsoft.com/office/powerpoint/2010/main" val="190838681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a:lstStyle/>
          <a:p>
            <a:pPr eaLnBrk="1" hangingPunct="1"/>
            <a:r>
              <a:rPr lang="en-US">
                <a:cs typeface="Arial" charset="0"/>
              </a:rPr>
              <a:t>Before managers can organize and lead as goals are implemented, they must have </a:t>
            </a:r>
            <a:r>
              <a:rPr lang="en-US" b="1">
                <a:cs typeface="Arial" charset="0"/>
              </a:rPr>
              <a:t>resources</a:t>
            </a:r>
            <a:r>
              <a:rPr lang="en-US">
                <a:cs typeface="Arial" charset="0"/>
              </a:rPr>
              <a:t>, the assets of the organization (financial, physical, human, and intangible).</a:t>
            </a:r>
          </a:p>
          <a:p>
            <a:pPr eaLnBrk="1" hangingPunct="1"/>
            <a:endParaRPr lang="en-US">
              <a:cs typeface="Arial" charset="0"/>
            </a:endParaRPr>
          </a:p>
          <a:p>
            <a:pPr eaLnBrk="1" hangingPunct="1"/>
            <a:r>
              <a:rPr lang="en-US">
                <a:cs typeface="Arial" charset="0"/>
              </a:rPr>
              <a:t>A </a:t>
            </a:r>
            <a:r>
              <a:rPr lang="en-US" b="1">
                <a:cs typeface="Arial" charset="0"/>
              </a:rPr>
              <a:t>budget </a:t>
            </a:r>
            <a:r>
              <a:rPr lang="en-US">
                <a:cs typeface="Arial" charset="0"/>
              </a:rPr>
              <a:t>is a numerical plan for allocating resources to specific activities. Managers typically prepare budgets for revenues, expenses, and large capital expenditures such as equipment. It’s not unusual, though, for budgets to be used for improving time, space, and use of material resources.</a:t>
            </a:r>
          </a:p>
        </p:txBody>
      </p:sp>
      <p:sp>
        <p:nvSpPr>
          <p:cNvPr id="4" name="Slide Number Placeholder 3"/>
          <p:cNvSpPr>
            <a:spLocks noGrp="1"/>
          </p:cNvSpPr>
          <p:nvPr>
            <p:ph type="sldNum" sz="quarter" idx="5"/>
          </p:nvPr>
        </p:nvSpPr>
        <p:spPr/>
        <p:txBody>
          <a:bodyPr/>
          <a:lstStyle/>
          <a:p>
            <a:pPr>
              <a:defRPr/>
            </a:pPr>
            <a:fld id="{8AE058E5-9D6C-48DE-B7C5-9539C1AD3EA0}" type="slidenum">
              <a:rPr lang="en-US" smtClean="0"/>
              <a:pPr>
                <a:defRPr/>
              </a:pPr>
              <a:t>384</a:t>
            </a:fld>
            <a:endParaRPr lang="en-US" dirty="0"/>
          </a:p>
        </p:txBody>
      </p:sp>
    </p:spTree>
    <p:extLst>
      <p:ext uri="{BB962C8B-B14F-4D97-AF65-F5344CB8AC3E}">
        <p14:creationId xmlns:p14="http://schemas.microsoft.com/office/powerpoint/2010/main" val="372923054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a:lstStyle/>
          <a:p>
            <a:pPr eaLnBrk="1" hangingPunct="1"/>
            <a:r>
              <a:rPr lang="en-US">
                <a:cs typeface="Arial" charset="0"/>
              </a:rPr>
              <a:t>Exhibit PCM-3 describes the different types of budgets that managers might use.</a:t>
            </a:r>
          </a:p>
        </p:txBody>
      </p:sp>
      <p:sp>
        <p:nvSpPr>
          <p:cNvPr id="4" name="Slide Number Placeholder 3"/>
          <p:cNvSpPr>
            <a:spLocks noGrp="1"/>
          </p:cNvSpPr>
          <p:nvPr>
            <p:ph type="sldNum" sz="quarter" idx="5"/>
          </p:nvPr>
        </p:nvSpPr>
        <p:spPr/>
        <p:txBody>
          <a:bodyPr/>
          <a:lstStyle/>
          <a:p>
            <a:pPr>
              <a:defRPr/>
            </a:pPr>
            <a:fld id="{6F51C95B-F2C3-45B3-9438-38DEF49F3BBA}" type="slidenum">
              <a:rPr lang="en-US" smtClean="0"/>
              <a:pPr>
                <a:defRPr/>
              </a:pPr>
              <a:t>385</a:t>
            </a:fld>
            <a:endParaRPr lang="en-US" dirty="0"/>
          </a:p>
        </p:txBody>
      </p:sp>
    </p:spTree>
    <p:extLst>
      <p:ext uri="{BB962C8B-B14F-4D97-AF65-F5344CB8AC3E}">
        <p14:creationId xmlns:p14="http://schemas.microsoft.com/office/powerpoint/2010/main" val="1375941824"/>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a:lstStyle/>
          <a:p>
            <a:pPr eaLnBrk="1" hangingPunct="1"/>
            <a:r>
              <a:rPr lang="en-US">
                <a:cs typeface="Arial" charset="0"/>
              </a:rPr>
              <a:t>How can the budgeting process be improved? Exhibit PCM-4 provides some suggestions.</a:t>
            </a:r>
          </a:p>
        </p:txBody>
      </p:sp>
      <p:sp>
        <p:nvSpPr>
          <p:cNvPr id="4" name="Slide Number Placeholder 3"/>
          <p:cNvSpPr>
            <a:spLocks noGrp="1"/>
          </p:cNvSpPr>
          <p:nvPr>
            <p:ph type="sldNum" sz="quarter" idx="5"/>
          </p:nvPr>
        </p:nvSpPr>
        <p:spPr/>
        <p:txBody>
          <a:bodyPr/>
          <a:lstStyle/>
          <a:p>
            <a:pPr>
              <a:defRPr/>
            </a:pPr>
            <a:fld id="{0604B0DF-3B4B-4D86-A8EB-7579CB4A9D1F}" type="slidenum">
              <a:rPr lang="en-US" smtClean="0"/>
              <a:pPr>
                <a:defRPr/>
              </a:pPr>
              <a:t>386</a:t>
            </a:fld>
            <a:endParaRPr lang="en-US" dirty="0"/>
          </a:p>
        </p:txBody>
      </p:sp>
    </p:spTree>
    <p:extLst>
      <p:ext uri="{BB962C8B-B14F-4D97-AF65-F5344CB8AC3E}">
        <p14:creationId xmlns:p14="http://schemas.microsoft.com/office/powerpoint/2010/main" val="220965345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a:lstStyle/>
          <a:p>
            <a:pPr eaLnBrk="1" hangingPunct="1"/>
            <a:r>
              <a:rPr lang="en-US">
                <a:cs typeface="Arial" charset="0"/>
              </a:rPr>
              <a:t>If you observed any group of supervisors or department managers for a few days, you would see them doing much the same—allocating resources by detailing what activities have to be done, the order in which they are to be completed, who is to do each, and when they are to be completed. These managers are </a:t>
            </a:r>
            <a:r>
              <a:rPr lang="en-US" b="1">
                <a:cs typeface="Arial" charset="0"/>
              </a:rPr>
              <a:t>scheduling</a:t>
            </a:r>
            <a:r>
              <a:rPr lang="en-US">
                <a:cs typeface="Arial" charset="0"/>
              </a:rPr>
              <a:t>. In this section, we’ll review some useful scheduling devices, including Gantt charts, load charts, and PERT network analysis.</a:t>
            </a:r>
          </a:p>
          <a:p>
            <a:pPr eaLnBrk="1" hangingPunct="1"/>
            <a:endParaRPr lang="en-US">
              <a:cs typeface="Arial" charset="0"/>
            </a:endParaRPr>
          </a:p>
          <a:p>
            <a:pPr eaLnBrk="1" hangingPunct="1"/>
            <a:r>
              <a:rPr lang="en-US">
                <a:cs typeface="Arial" charset="0"/>
              </a:rPr>
              <a:t>The </a:t>
            </a:r>
            <a:r>
              <a:rPr lang="en-US" b="1">
                <a:cs typeface="Arial" charset="0"/>
              </a:rPr>
              <a:t>Gantt chart </a:t>
            </a:r>
            <a:r>
              <a:rPr lang="en-US">
                <a:cs typeface="Arial" charset="0"/>
              </a:rPr>
              <a:t>was developed during the early 1900s by Henry Gantt, an associate of Frederick Taylor, the scientific management expert. The idea behind a Gantt chart is simple. It’s essentially a bar graph with time on the horizontal axis and the activities to be scheduled on the vertical axis. The bars show output, both planned and actual, over a period of time. The Gantt chart visually shows when tasks are supposed to be done and compares those projections with the actual progress on each task. It’s a simple but important device that lets managers detail easily what has yet to be done to complete a job or project and to assess whether an activity is ahead of, behind, or on schedule.</a:t>
            </a:r>
          </a:p>
        </p:txBody>
      </p:sp>
      <p:sp>
        <p:nvSpPr>
          <p:cNvPr id="4" name="Slide Number Placeholder 3"/>
          <p:cNvSpPr>
            <a:spLocks noGrp="1"/>
          </p:cNvSpPr>
          <p:nvPr>
            <p:ph type="sldNum" sz="quarter" idx="5"/>
          </p:nvPr>
        </p:nvSpPr>
        <p:spPr/>
        <p:txBody>
          <a:bodyPr/>
          <a:lstStyle/>
          <a:p>
            <a:pPr>
              <a:defRPr/>
            </a:pPr>
            <a:fld id="{CD7493FC-499C-447A-AF2D-5F7F04D091DB}" type="slidenum">
              <a:rPr lang="en-US" smtClean="0"/>
              <a:pPr>
                <a:defRPr/>
              </a:pPr>
              <a:t>387</a:t>
            </a:fld>
            <a:endParaRPr lang="en-US" dirty="0"/>
          </a:p>
        </p:txBody>
      </p:sp>
    </p:spTree>
    <p:extLst>
      <p:ext uri="{BB962C8B-B14F-4D97-AF65-F5344CB8AC3E}">
        <p14:creationId xmlns:p14="http://schemas.microsoft.com/office/powerpoint/2010/main" val="1614407786"/>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a:lstStyle/>
          <a:p>
            <a:pPr eaLnBrk="1" hangingPunct="1"/>
            <a:r>
              <a:rPr lang="en-US">
                <a:cs typeface="Arial" charset="0"/>
              </a:rPr>
              <a:t>Exhibit PCM-5 depicts a simplified Gantt chart for book production developed by a manager in a publishing company. Time is expressed in months across the top of the chart. The major work activities are listed down the left side. Planning involves deciding what activities need to be done to get the book finished, the order in which those activities need to be completed, and the time that should be allocated to</a:t>
            </a:r>
          </a:p>
          <a:p>
            <a:pPr eaLnBrk="1" hangingPunct="1"/>
            <a:r>
              <a:rPr lang="en-US">
                <a:cs typeface="Arial" charset="0"/>
              </a:rPr>
              <a:t>each activity. Where a box sits within a time frame reflects its planned sequence. The shading represents actual progress. The chart also serves as a control tool because the manager can see deviations from the plan. In this example, both the design of</a:t>
            </a:r>
          </a:p>
          <a:p>
            <a:pPr eaLnBrk="1" hangingPunct="1"/>
            <a:r>
              <a:rPr lang="en-US">
                <a:cs typeface="Arial" charset="0"/>
              </a:rPr>
              <a:t>the cover and the review of first pages are running behind schedule. Cover design is about three weeks behind (note that there has been no actual progress—shown by blue color line—as of the reporting date), and first pages review is about two weeks behind schedule (note that as of the report date, actual progress—shown by blue color line—is about six weeks, out of a goal of completing in two months). Given this</a:t>
            </a:r>
          </a:p>
          <a:p>
            <a:pPr eaLnBrk="1" hangingPunct="1"/>
            <a:r>
              <a:rPr lang="en-US">
                <a:cs typeface="Arial" charset="0"/>
              </a:rPr>
              <a:t>information, the manager might need to take some action to either make up for the two lost weeks or to ensure that no further delays will occur. At this point, the manager can expect that the book will be published at least two weeks later than planned if no action is taken.</a:t>
            </a:r>
          </a:p>
        </p:txBody>
      </p:sp>
      <p:sp>
        <p:nvSpPr>
          <p:cNvPr id="4" name="Slide Number Placeholder 3"/>
          <p:cNvSpPr>
            <a:spLocks noGrp="1"/>
          </p:cNvSpPr>
          <p:nvPr>
            <p:ph type="sldNum" sz="quarter" idx="5"/>
          </p:nvPr>
        </p:nvSpPr>
        <p:spPr/>
        <p:txBody>
          <a:bodyPr/>
          <a:lstStyle/>
          <a:p>
            <a:pPr>
              <a:defRPr/>
            </a:pPr>
            <a:fld id="{DFA29F41-F54E-4662-8238-171E5A58F0CC}" type="slidenum">
              <a:rPr lang="en-US" smtClean="0"/>
              <a:pPr>
                <a:defRPr/>
              </a:pPr>
              <a:t>388</a:t>
            </a:fld>
            <a:endParaRPr lang="en-US" dirty="0"/>
          </a:p>
        </p:txBody>
      </p:sp>
    </p:spTree>
    <p:extLst>
      <p:ext uri="{BB962C8B-B14F-4D97-AF65-F5344CB8AC3E}">
        <p14:creationId xmlns:p14="http://schemas.microsoft.com/office/powerpoint/2010/main" val="12545120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a:lstStyle/>
          <a:p>
            <a:pPr eaLnBrk="1" hangingPunct="1"/>
            <a:r>
              <a:rPr lang="en-US" b="1">
                <a:cs typeface="Arial" charset="0"/>
              </a:rPr>
              <a:t>load chart </a:t>
            </a:r>
            <a:r>
              <a:rPr lang="en-US">
                <a:cs typeface="Arial" charset="0"/>
              </a:rPr>
              <a:t>is a modified Gantt chart. Instead of listing activities on the vertical axis, load charts list either entire departments or specific resources. This arrangement allows managers to plan and control capacity utilization. In other words, load charts schedule capacity by work areas.</a:t>
            </a:r>
          </a:p>
        </p:txBody>
      </p:sp>
      <p:sp>
        <p:nvSpPr>
          <p:cNvPr id="4" name="Slide Number Placeholder 3"/>
          <p:cNvSpPr>
            <a:spLocks noGrp="1"/>
          </p:cNvSpPr>
          <p:nvPr>
            <p:ph type="sldNum" sz="quarter" idx="5"/>
          </p:nvPr>
        </p:nvSpPr>
        <p:spPr/>
        <p:txBody>
          <a:bodyPr/>
          <a:lstStyle/>
          <a:p>
            <a:pPr>
              <a:defRPr/>
            </a:pPr>
            <a:fld id="{3CF0A77C-3786-4925-838D-5C4587EDCABD}" type="slidenum">
              <a:rPr lang="en-US" smtClean="0"/>
              <a:pPr>
                <a:defRPr/>
              </a:pPr>
              <a:t>389</a:t>
            </a:fld>
            <a:endParaRPr lang="en-US" dirty="0"/>
          </a:p>
        </p:txBody>
      </p:sp>
    </p:spTree>
    <p:extLst>
      <p:ext uri="{BB962C8B-B14F-4D97-AF65-F5344CB8AC3E}">
        <p14:creationId xmlns:p14="http://schemas.microsoft.com/office/powerpoint/2010/main" val="221304204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a:lstStyle/>
          <a:p>
            <a:pPr eaLnBrk="1" hangingPunct="1"/>
            <a:r>
              <a:rPr lang="en-US">
                <a:cs typeface="Arial" charset="0"/>
              </a:rPr>
              <a:t>For example, Exhibit PCM-6 shows a load chart for six production editors at the same publishing company. Each editor supervises the production and design of several books. By reviewing a load chart, the executive editor, who supervises the six production editors, can see who is free to take on a new book. If everyone is fully scheduled, the executive editor might decide not to accept any new projects, to accept new projects and delay others, to make the editors work overtime, or to employ more production editors. As this exhibit shows, only Antonio and Maurice are completely scheduled for the next six months. The other editors have some unassigned time and might be able to</a:t>
            </a:r>
          </a:p>
          <a:p>
            <a:pPr eaLnBrk="1" hangingPunct="1"/>
            <a:r>
              <a:rPr lang="en-US">
                <a:cs typeface="Arial" charset="0"/>
              </a:rPr>
              <a:t>accept new projects or be available to help other editors who get behind.</a:t>
            </a:r>
          </a:p>
        </p:txBody>
      </p:sp>
      <p:sp>
        <p:nvSpPr>
          <p:cNvPr id="4" name="Slide Number Placeholder 3"/>
          <p:cNvSpPr>
            <a:spLocks noGrp="1"/>
          </p:cNvSpPr>
          <p:nvPr>
            <p:ph type="sldNum" sz="quarter" idx="5"/>
          </p:nvPr>
        </p:nvSpPr>
        <p:spPr/>
        <p:txBody>
          <a:bodyPr/>
          <a:lstStyle/>
          <a:p>
            <a:pPr>
              <a:defRPr/>
            </a:pPr>
            <a:fld id="{1F1083A7-A001-4F22-8522-A48D5268A8DE}" type="slidenum">
              <a:rPr lang="en-US" smtClean="0"/>
              <a:pPr>
                <a:defRPr/>
              </a:pPr>
              <a:t>390</a:t>
            </a:fld>
            <a:endParaRPr lang="en-US" dirty="0"/>
          </a:p>
        </p:txBody>
      </p:sp>
    </p:spTree>
    <p:extLst>
      <p:ext uri="{BB962C8B-B14F-4D97-AF65-F5344CB8AC3E}">
        <p14:creationId xmlns:p14="http://schemas.microsoft.com/office/powerpoint/2010/main" val="232082124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a:lstStyle/>
          <a:p>
            <a:pPr eaLnBrk="1" hangingPunct="1"/>
            <a:r>
              <a:rPr lang="en-US">
                <a:cs typeface="Arial" charset="0"/>
              </a:rPr>
              <a:t>If you’re constructing a building, you obviously can’t start putting up the walls until the foundation is laid. How can managers schedule</a:t>
            </a:r>
          </a:p>
          <a:p>
            <a:pPr eaLnBrk="1" hangingPunct="1"/>
            <a:r>
              <a:rPr lang="en-US">
                <a:cs typeface="Arial" charset="0"/>
              </a:rPr>
              <a:t>such a complex project? The program evaluation and review technique (PERT) is highly appropriate for such projects.</a:t>
            </a:r>
          </a:p>
          <a:p>
            <a:pPr eaLnBrk="1" hangingPunct="1"/>
            <a:endParaRPr lang="en-US">
              <a:cs typeface="Arial" charset="0"/>
            </a:endParaRPr>
          </a:p>
          <a:p>
            <a:pPr eaLnBrk="1" hangingPunct="1"/>
            <a:r>
              <a:rPr lang="en-US">
                <a:cs typeface="Arial" charset="0"/>
              </a:rPr>
              <a:t>A </a:t>
            </a:r>
            <a:r>
              <a:rPr lang="en-US" b="1">
                <a:cs typeface="Arial" charset="0"/>
              </a:rPr>
              <a:t>PERT network </a:t>
            </a:r>
            <a:r>
              <a:rPr lang="en-US">
                <a:cs typeface="Arial" charset="0"/>
              </a:rPr>
              <a:t>is a flowchart diagram that depicts the sequence of activities needed to complete a project and the time or costs associated with each activity. With a PERT network, a manager must think through what has to be done, determine which events depend on one another, and identify potential trouble spots. PERT also makes it easy to compare the effects alternative actions might have on scheduling and</a:t>
            </a:r>
          </a:p>
          <a:p>
            <a:pPr eaLnBrk="1" hangingPunct="1"/>
            <a:r>
              <a:rPr lang="en-US">
                <a:cs typeface="Arial" charset="0"/>
              </a:rPr>
              <a:t>costs.</a:t>
            </a:r>
          </a:p>
          <a:p>
            <a:pPr eaLnBrk="1" hangingPunct="1"/>
            <a:endParaRPr lang="en-US">
              <a:cs typeface="Arial" charset="0"/>
            </a:endParaRPr>
          </a:p>
          <a:p>
            <a:pPr eaLnBrk="1" hangingPunct="1"/>
            <a:r>
              <a:rPr lang="en-US">
                <a:cs typeface="Arial" charset="0"/>
              </a:rPr>
              <a:t>To understand how to construct a PERT network, you need to know four terms. </a:t>
            </a:r>
            <a:r>
              <a:rPr lang="en-US" b="1">
                <a:cs typeface="Arial" charset="0"/>
              </a:rPr>
              <a:t>Events </a:t>
            </a:r>
            <a:r>
              <a:rPr lang="en-US">
                <a:cs typeface="Arial" charset="0"/>
              </a:rPr>
              <a:t>are end points that represent the completion of major activities. </a:t>
            </a:r>
            <a:r>
              <a:rPr lang="en-US" b="1">
                <a:cs typeface="Arial" charset="0"/>
              </a:rPr>
              <a:t>Activities </a:t>
            </a:r>
            <a:r>
              <a:rPr lang="en-US">
                <a:cs typeface="Arial" charset="0"/>
              </a:rPr>
              <a:t>represent the time or resources required to progress from one event to another. </a:t>
            </a:r>
          </a:p>
        </p:txBody>
      </p:sp>
      <p:sp>
        <p:nvSpPr>
          <p:cNvPr id="4" name="Slide Number Placeholder 3"/>
          <p:cNvSpPr>
            <a:spLocks noGrp="1"/>
          </p:cNvSpPr>
          <p:nvPr>
            <p:ph type="sldNum" sz="quarter" idx="5"/>
          </p:nvPr>
        </p:nvSpPr>
        <p:spPr/>
        <p:txBody>
          <a:bodyPr/>
          <a:lstStyle/>
          <a:p>
            <a:pPr>
              <a:defRPr/>
            </a:pPr>
            <a:fld id="{8D42D709-268D-445E-8559-FDA4335E61B1}" type="slidenum">
              <a:rPr lang="en-US" smtClean="0"/>
              <a:pPr>
                <a:defRPr/>
              </a:pPr>
              <a:t>391</a:t>
            </a:fld>
            <a:endParaRPr lang="en-US" dirty="0"/>
          </a:p>
        </p:txBody>
      </p:sp>
    </p:spTree>
    <p:extLst>
      <p:ext uri="{BB962C8B-B14F-4D97-AF65-F5344CB8AC3E}">
        <p14:creationId xmlns:p14="http://schemas.microsoft.com/office/powerpoint/2010/main" val="3903296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normAutofit fontScale="92500"/>
          </a:bodyPr>
          <a:lstStyle/>
          <a:p>
            <a:pPr eaLnBrk="1" hangingPunct="1"/>
            <a:r>
              <a:rPr lang="en-US">
                <a:cs typeface="Arial" charset="0"/>
              </a:rPr>
              <a:t>The term </a:t>
            </a:r>
            <a:r>
              <a:rPr lang="en-US" b="1">
                <a:cs typeface="Arial" charset="0"/>
              </a:rPr>
              <a:t>external environment </a:t>
            </a:r>
            <a:r>
              <a:rPr lang="en-US">
                <a:cs typeface="Arial" charset="0"/>
              </a:rPr>
              <a:t>refers to factors and forces outside the organization that affect its performance. As shown in Exhibit 2-2, it includes several different</a:t>
            </a:r>
          </a:p>
          <a:p>
            <a:pPr eaLnBrk="1" hangingPunct="1"/>
            <a:r>
              <a:rPr lang="en-US">
                <a:cs typeface="Arial" charset="0"/>
              </a:rPr>
              <a:t>components. </a:t>
            </a:r>
          </a:p>
          <a:p>
            <a:pPr eaLnBrk="1" hangingPunct="1"/>
            <a:endParaRPr lang="en-US">
              <a:cs typeface="Arial" charset="0"/>
            </a:endParaRPr>
          </a:p>
          <a:p>
            <a:pPr eaLnBrk="1" hangingPunct="1"/>
            <a:r>
              <a:rPr lang="en-US">
                <a:cs typeface="Arial" charset="0"/>
              </a:rPr>
              <a:t>The economic component encompasses factors such as interest rates, inflation, changes in disposable income, stock market fluctuations, and business</a:t>
            </a:r>
          </a:p>
          <a:p>
            <a:pPr eaLnBrk="1" hangingPunct="1"/>
            <a:r>
              <a:rPr lang="en-US">
                <a:cs typeface="Arial" charset="0"/>
              </a:rPr>
              <a:t>cycle stages. </a:t>
            </a:r>
          </a:p>
          <a:p>
            <a:pPr eaLnBrk="1" hangingPunct="1"/>
            <a:endParaRPr lang="en-US">
              <a:cs typeface="Arial" charset="0"/>
            </a:endParaRPr>
          </a:p>
          <a:p>
            <a:pPr eaLnBrk="1" hangingPunct="1"/>
            <a:r>
              <a:rPr lang="en-US">
                <a:cs typeface="Arial" charset="0"/>
              </a:rPr>
              <a:t>The demographic component is concerned with trends in population characteristics such as age, race, gender, education level, geographic location, income, and family composition. The political/legal component looks at federal, state, and local laws as well as global laws and laws of other countries. It also includes a country’s political conditions and stability. </a:t>
            </a:r>
          </a:p>
          <a:p>
            <a:pPr eaLnBrk="1" hangingPunct="1"/>
            <a:endParaRPr lang="en-US">
              <a:cs typeface="Arial" charset="0"/>
            </a:endParaRPr>
          </a:p>
          <a:p>
            <a:pPr eaLnBrk="1" hangingPunct="1"/>
            <a:r>
              <a:rPr lang="en-US">
                <a:cs typeface="Arial" charset="0"/>
              </a:rPr>
              <a:t>The sociocultural component is concerned with societal and cultural factors such as values, attitudes, trends, traditions, lifestyles, beliefs, tastes, and patterns of behavior. </a:t>
            </a:r>
          </a:p>
          <a:p>
            <a:pPr eaLnBrk="1" hangingPunct="1"/>
            <a:endParaRPr lang="en-US">
              <a:cs typeface="Arial" charset="0"/>
            </a:endParaRPr>
          </a:p>
          <a:p>
            <a:pPr eaLnBrk="1" hangingPunct="1"/>
            <a:r>
              <a:rPr lang="en-US">
                <a:cs typeface="Arial" charset="0"/>
              </a:rPr>
              <a:t>The technological component is concerned with scientific or industrial innovations. </a:t>
            </a:r>
          </a:p>
          <a:p>
            <a:pPr eaLnBrk="1" hangingPunct="1"/>
            <a:endParaRPr lang="en-US">
              <a:cs typeface="Arial" charset="0"/>
            </a:endParaRPr>
          </a:p>
          <a:p>
            <a:pPr eaLnBrk="1" hangingPunct="1"/>
            <a:r>
              <a:rPr lang="en-US">
                <a:cs typeface="Arial" charset="0"/>
              </a:rPr>
              <a:t>And the global component encompasses those issues associated with globalization and a world economy</a:t>
            </a:r>
          </a:p>
        </p:txBody>
      </p:sp>
      <p:sp>
        <p:nvSpPr>
          <p:cNvPr id="4" name="Slide Number Placeholder 3"/>
          <p:cNvSpPr>
            <a:spLocks noGrp="1"/>
          </p:cNvSpPr>
          <p:nvPr>
            <p:ph type="sldNum" sz="quarter" idx="5"/>
          </p:nvPr>
        </p:nvSpPr>
        <p:spPr/>
        <p:txBody>
          <a:bodyPr/>
          <a:lstStyle/>
          <a:p>
            <a:pPr>
              <a:defRPr/>
            </a:pPr>
            <a:fld id="{A753FC7C-7C86-4940-A8EE-086890C91B0F}" type="slidenum">
              <a:rPr lang="en-US" smtClean="0"/>
              <a:pPr>
                <a:defRPr/>
              </a:pPr>
              <a:t>41</a:t>
            </a:fld>
            <a:endParaRPr lang="en-US" dirty="0"/>
          </a:p>
        </p:txBody>
      </p:sp>
    </p:spTree>
    <p:extLst>
      <p:ext uri="{BB962C8B-B14F-4D97-AF65-F5344CB8AC3E}">
        <p14:creationId xmlns:p14="http://schemas.microsoft.com/office/powerpoint/2010/main" val="399817598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p:spPr>
      </p:sp>
      <p:sp>
        <p:nvSpPr>
          <p:cNvPr id="62466" name="Notes Placeholder 2"/>
          <p:cNvSpPr>
            <a:spLocks noGrp="1"/>
          </p:cNvSpPr>
          <p:nvPr>
            <p:ph type="body" idx="1"/>
          </p:nvPr>
        </p:nvSpPr>
        <p:spPr bwMode="auto">
          <a:noFill/>
        </p:spPr>
        <p:txBody>
          <a:bodyPr/>
          <a:lstStyle/>
          <a:p>
            <a:pPr eaLnBrk="1" hangingPunct="1"/>
            <a:r>
              <a:rPr lang="en-US" b="1">
                <a:cs typeface="Arial" charset="0"/>
              </a:rPr>
              <a:t>Slack time </a:t>
            </a:r>
            <a:r>
              <a:rPr lang="en-US">
                <a:cs typeface="Arial" charset="0"/>
              </a:rPr>
              <a:t>is the amount of time an individual activity can be delayed without delaying the whole project. The </a:t>
            </a:r>
            <a:r>
              <a:rPr lang="en-US" b="1">
                <a:cs typeface="Arial" charset="0"/>
              </a:rPr>
              <a:t>critical path </a:t>
            </a:r>
            <a:r>
              <a:rPr lang="en-US">
                <a:cs typeface="Arial" charset="0"/>
              </a:rPr>
              <a:t>is the longest or most time-consuming sequence of events and activities in a PERT network. Any delay in completing events on this path would delay completion of the entire project. In other words, activities on the critical path have zero slack time.</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36483B78-DE24-4529-866A-E988A2BE48FB}" type="slidenum">
              <a:rPr lang="en-US" smtClean="0"/>
              <a:pPr>
                <a:defRPr/>
              </a:pPr>
              <a:t>392</a:t>
            </a:fld>
            <a:endParaRPr lang="en-US" dirty="0"/>
          </a:p>
        </p:txBody>
      </p:sp>
    </p:spTree>
    <p:extLst>
      <p:ext uri="{BB962C8B-B14F-4D97-AF65-F5344CB8AC3E}">
        <p14:creationId xmlns:p14="http://schemas.microsoft.com/office/powerpoint/2010/main" val="341416288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9C11285D-9F86-4928-8591-B787F2694BED}" type="slidenum">
              <a:rPr lang="en-US" smtClean="0"/>
              <a:pPr>
                <a:defRPr/>
              </a:pPr>
              <a:t>393</a:t>
            </a:fld>
            <a:endParaRPr lang="en-US" dirty="0"/>
          </a:p>
        </p:txBody>
      </p:sp>
    </p:spTree>
    <p:extLst>
      <p:ext uri="{BB962C8B-B14F-4D97-AF65-F5344CB8AC3E}">
        <p14:creationId xmlns:p14="http://schemas.microsoft.com/office/powerpoint/2010/main" val="136920880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9B0791BA-65FB-4E13-880A-4E2DD0E2AD16}" type="slidenum">
              <a:rPr lang="en-US" smtClean="0"/>
              <a:pPr>
                <a:defRPr/>
              </a:pPr>
              <a:t>394</a:t>
            </a:fld>
            <a:endParaRPr lang="en-US" dirty="0"/>
          </a:p>
        </p:txBody>
      </p:sp>
    </p:spTree>
    <p:extLst>
      <p:ext uri="{BB962C8B-B14F-4D97-AF65-F5344CB8AC3E}">
        <p14:creationId xmlns:p14="http://schemas.microsoft.com/office/powerpoint/2010/main" val="260303054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a:lstStyle/>
          <a:p>
            <a:pPr eaLnBrk="1" hangingPunct="1"/>
            <a:r>
              <a:rPr lang="en-US">
                <a:cs typeface="Arial" charset="0"/>
              </a:rPr>
              <a:t>Exhibit PCM-8 outlines the major events in the construction project and your estimate of the expected time to complete each</a:t>
            </a:r>
          </a:p>
        </p:txBody>
      </p:sp>
      <p:sp>
        <p:nvSpPr>
          <p:cNvPr id="4" name="Slide Number Placeholder 3"/>
          <p:cNvSpPr>
            <a:spLocks noGrp="1"/>
          </p:cNvSpPr>
          <p:nvPr>
            <p:ph type="sldNum" sz="quarter" idx="5"/>
          </p:nvPr>
        </p:nvSpPr>
        <p:spPr/>
        <p:txBody>
          <a:bodyPr/>
          <a:lstStyle/>
          <a:p>
            <a:pPr>
              <a:defRPr/>
            </a:pPr>
            <a:fld id="{301500A0-989D-4924-96AA-2B2B954DA4C9}" type="slidenum">
              <a:rPr lang="en-US" smtClean="0"/>
              <a:pPr>
                <a:defRPr/>
              </a:pPr>
              <a:t>395</a:t>
            </a:fld>
            <a:endParaRPr lang="en-US" dirty="0"/>
          </a:p>
        </p:txBody>
      </p:sp>
    </p:spTree>
    <p:extLst>
      <p:ext uri="{BB962C8B-B14F-4D97-AF65-F5344CB8AC3E}">
        <p14:creationId xmlns:p14="http://schemas.microsoft.com/office/powerpoint/2010/main" val="89904663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p:spPr>
      </p:sp>
      <p:sp>
        <p:nvSpPr>
          <p:cNvPr id="70658" name="Notes Placeholder 2"/>
          <p:cNvSpPr>
            <a:spLocks noGrp="1"/>
          </p:cNvSpPr>
          <p:nvPr>
            <p:ph type="body" idx="1"/>
          </p:nvPr>
        </p:nvSpPr>
        <p:spPr bwMode="auto">
          <a:noFill/>
        </p:spPr>
        <p:txBody>
          <a:bodyPr/>
          <a:lstStyle/>
          <a:p>
            <a:pPr eaLnBrk="1" hangingPunct="1"/>
            <a:r>
              <a:rPr lang="en-US">
                <a:cs typeface="Arial" charset="0"/>
              </a:rPr>
              <a:t>Exhibit PCM-9 shows the actual PERT network based on the data in Exhibit PCM-8. You’ve also calculated the length</a:t>
            </a:r>
          </a:p>
          <a:p>
            <a:pPr eaLnBrk="1" hangingPunct="1"/>
            <a:r>
              <a:rPr lang="en-US">
                <a:cs typeface="Arial" charset="0"/>
              </a:rPr>
              <a:t>of time that each path of activities will take:</a:t>
            </a:r>
          </a:p>
          <a:p>
            <a:pPr eaLnBrk="1" hangingPunct="1"/>
            <a:r>
              <a:rPr lang="en-US">
                <a:cs typeface="Arial" charset="0"/>
              </a:rPr>
              <a:t>A-B-C-D-I-J-K (44 weeks)</a:t>
            </a:r>
          </a:p>
          <a:p>
            <a:pPr eaLnBrk="1" hangingPunct="1"/>
            <a:r>
              <a:rPr lang="en-US">
                <a:cs typeface="Arial" charset="0"/>
              </a:rPr>
              <a:t>A-B-C-D-G-H-J-K (50 weeks)</a:t>
            </a:r>
          </a:p>
          <a:p>
            <a:pPr eaLnBrk="1" hangingPunct="1"/>
            <a:r>
              <a:rPr lang="en-US">
                <a:cs typeface="Arial" charset="0"/>
              </a:rPr>
              <a:t>A-B-C-E-G-H-J-K (47 weeks)</a:t>
            </a:r>
          </a:p>
          <a:p>
            <a:pPr eaLnBrk="1" hangingPunct="1"/>
            <a:r>
              <a:rPr lang="en-US">
                <a:cs typeface="Arial" charset="0"/>
              </a:rPr>
              <a:t>A-B-C-F-G-H-J-K (47 weeks)</a:t>
            </a:r>
          </a:p>
        </p:txBody>
      </p:sp>
      <p:sp>
        <p:nvSpPr>
          <p:cNvPr id="4" name="Slide Number Placeholder 3"/>
          <p:cNvSpPr>
            <a:spLocks noGrp="1"/>
          </p:cNvSpPr>
          <p:nvPr>
            <p:ph type="sldNum" sz="quarter" idx="5"/>
          </p:nvPr>
        </p:nvSpPr>
        <p:spPr/>
        <p:txBody>
          <a:bodyPr/>
          <a:lstStyle/>
          <a:p>
            <a:pPr>
              <a:defRPr/>
            </a:pPr>
            <a:fld id="{D85A67C4-350F-483A-8EBE-E7782DAD80FD}" type="slidenum">
              <a:rPr lang="en-US" smtClean="0"/>
              <a:pPr>
                <a:defRPr/>
              </a:pPr>
              <a:t>396</a:t>
            </a:fld>
            <a:endParaRPr lang="en-US" dirty="0"/>
          </a:p>
        </p:txBody>
      </p:sp>
    </p:spTree>
    <p:extLst>
      <p:ext uri="{BB962C8B-B14F-4D97-AF65-F5344CB8AC3E}">
        <p14:creationId xmlns:p14="http://schemas.microsoft.com/office/powerpoint/2010/main" val="400073675"/>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a:lstStyle/>
          <a:p>
            <a:pPr eaLnBrk="1" hangingPunct="1"/>
            <a:r>
              <a:rPr lang="en-US" b="1">
                <a:cs typeface="Arial" charset="0"/>
              </a:rPr>
              <a:t>Breakeven analysis </a:t>
            </a:r>
            <a:r>
              <a:rPr lang="en-US">
                <a:cs typeface="Arial" charset="0"/>
              </a:rPr>
              <a:t>is a widely used resource allocation technique to help managers determine breakeven point. Breakeven analysis is a simple calculation, yet it’s valuable to managers because it points out the relationship between revenues, costs, and profits. To compute breakeven point </a:t>
            </a:r>
            <a:r>
              <a:rPr lang="en-US" i="1">
                <a:cs typeface="Arial" charset="0"/>
              </a:rPr>
              <a:t>(BE)</a:t>
            </a:r>
            <a:r>
              <a:rPr lang="en-US">
                <a:cs typeface="Arial" charset="0"/>
              </a:rPr>
              <a:t>, a manager needs to know the unit price of the product being sold </a:t>
            </a:r>
            <a:r>
              <a:rPr lang="en-US" i="1">
                <a:cs typeface="Arial" charset="0"/>
              </a:rPr>
              <a:t>(P)</a:t>
            </a:r>
            <a:r>
              <a:rPr lang="en-US">
                <a:cs typeface="Arial" charset="0"/>
              </a:rPr>
              <a:t>, the variable cost per unit </a:t>
            </a:r>
            <a:r>
              <a:rPr lang="en-US" i="1">
                <a:cs typeface="Arial" charset="0"/>
              </a:rPr>
              <a:t>(VC)</a:t>
            </a:r>
            <a:r>
              <a:rPr lang="en-US">
                <a:cs typeface="Arial" charset="0"/>
              </a:rPr>
              <a:t>, and total fixed costs </a:t>
            </a:r>
            <a:r>
              <a:rPr lang="en-US" i="1">
                <a:cs typeface="Arial" charset="0"/>
              </a:rPr>
              <a:t>(TFC)</a:t>
            </a:r>
            <a:r>
              <a:rPr lang="en-US">
                <a:cs typeface="Arial" charset="0"/>
              </a:rPr>
              <a:t>. An organization breaks even when its total revenue is just enough to equal its total costs. But total cost has two parts: fixed and variable. </a:t>
            </a:r>
            <a:r>
              <a:rPr lang="en-US" i="1">
                <a:cs typeface="Arial" charset="0"/>
              </a:rPr>
              <a:t>Fixed costs </a:t>
            </a:r>
            <a:r>
              <a:rPr lang="en-US">
                <a:cs typeface="Arial" charset="0"/>
              </a:rPr>
              <a:t>are expenses that do not change regardless of volume. Examples include insurance premiums, rent, and property</a:t>
            </a:r>
          </a:p>
          <a:p>
            <a:pPr eaLnBrk="1" hangingPunct="1"/>
            <a:r>
              <a:rPr lang="en-US">
                <a:cs typeface="Arial" charset="0"/>
              </a:rPr>
              <a:t>taxes. </a:t>
            </a:r>
            <a:r>
              <a:rPr lang="en-US" i="1">
                <a:cs typeface="Arial" charset="0"/>
              </a:rPr>
              <a:t>Variable costs </a:t>
            </a:r>
            <a:r>
              <a:rPr lang="en-US">
                <a:cs typeface="Arial" charset="0"/>
              </a:rPr>
              <a:t>change in proportion to output and include raw materials, labor costs, and energy costs.</a:t>
            </a:r>
          </a:p>
        </p:txBody>
      </p:sp>
      <p:sp>
        <p:nvSpPr>
          <p:cNvPr id="4" name="Slide Number Placeholder 3"/>
          <p:cNvSpPr>
            <a:spLocks noGrp="1"/>
          </p:cNvSpPr>
          <p:nvPr>
            <p:ph type="sldNum" sz="quarter" idx="5"/>
          </p:nvPr>
        </p:nvSpPr>
        <p:spPr/>
        <p:txBody>
          <a:bodyPr/>
          <a:lstStyle/>
          <a:p>
            <a:pPr>
              <a:defRPr/>
            </a:pPr>
            <a:fld id="{FB791F5D-C7C9-489B-8261-29746BFADBC3}" type="slidenum">
              <a:rPr lang="en-US" smtClean="0"/>
              <a:pPr>
                <a:defRPr/>
              </a:pPr>
              <a:t>397</a:t>
            </a:fld>
            <a:endParaRPr lang="en-US" dirty="0"/>
          </a:p>
        </p:txBody>
      </p:sp>
    </p:spTree>
    <p:extLst>
      <p:ext uri="{BB962C8B-B14F-4D97-AF65-F5344CB8AC3E}">
        <p14:creationId xmlns:p14="http://schemas.microsoft.com/office/powerpoint/2010/main" val="172035001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p:spPr>
      </p:sp>
      <p:sp>
        <p:nvSpPr>
          <p:cNvPr id="74754" name="Notes Placeholder 2"/>
          <p:cNvSpPr>
            <a:spLocks noGrp="1"/>
          </p:cNvSpPr>
          <p:nvPr>
            <p:ph type="body" idx="1"/>
          </p:nvPr>
        </p:nvSpPr>
        <p:spPr bwMode="auto">
          <a:noFill/>
        </p:spPr>
        <p:txBody>
          <a:bodyPr/>
          <a:lstStyle/>
          <a:p>
            <a:pPr eaLnBrk="1" hangingPunct="1"/>
            <a:r>
              <a:rPr lang="en-US">
                <a:cs typeface="Arial" charset="0"/>
              </a:rPr>
              <a:t>Assume that Randy’s Photocopying Service charges $0.10 per photocopy. If fixed costs are $27,000 a year and variable costs are $0.04 per copy, Randy can compute his breakeven point as follows: $27,000 ÷ ($0.10 – $0.04) = 450,000 copies, or when annual revenues are $45,000 (450,000 copies × $0.10). This same relationship is shown graphically in Exhibit PCM-10.</a:t>
            </a:r>
          </a:p>
        </p:txBody>
      </p:sp>
      <p:sp>
        <p:nvSpPr>
          <p:cNvPr id="4" name="Slide Number Placeholder 3"/>
          <p:cNvSpPr>
            <a:spLocks noGrp="1"/>
          </p:cNvSpPr>
          <p:nvPr>
            <p:ph type="sldNum" sz="quarter" idx="5"/>
          </p:nvPr>
        </p:nvSpPr>
        <p:spPr/>
        <p:txBody>
          <a:bodyPr/>
          <a:lstStyle/>
          <a:p>
            <a:pPr>
              <a:defRPr/>
            </a:pPr>
            <a:fld id="{08D0D365-38BA-4FB3-B24D-E49488F38AAE}" type="slidenum">
              <a:rPr lang="en-US" smtClean="0"/>
              <a:pPr>
                <a:defRPr/>
              </a:pPr>
              <a:t>398</a:t>
            </a:fld>
            <a:endParaRPr lang="en-US" dirty="0"/>
          </a:p>
        </p:txBody>
      </p:sp>
    </p:spTree>
    <p:extLst>
      <p:ext uri="{BB962C8B-B14F-4D97-AF65-F5344CB8AC3E}">
        <p14:creationId xmlns:p14="http://schemas.microsoft.com/office/powerpoint/2010/main" val="1462274492"/>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a:lstStyle/>
          <a:p>
            <a:pPr eaLnBrk="1" hangingPunct="1"/>
            <a:r>
              <a:rPr lang="en-US" b="1">
                <a:cs typeface="Arial" charset="0"/>
              </a:rPr>
              <a:t>linear programming </a:t>
            </a:r>
            <a:r>
              <a:rPr lang="en-US">
                <a:cs typeface="Arial" charset="0"/>
              </a:rPr>
              <a:t>is a</a:t>
            </a:r>
            <a:r>
              <a:rPr lang="en-US" b="1">
                <a:cs typeface="Arial" charset="0"/>
              </a:rPr>
              <a:t>  </a:t>
            </a:r>
            <a:r>
              <a:rPr lang="en-US">
                <a:cs typeface="Arial" charset="0"/>
              </a:rPr>
              <a:t>mathematical technique that solves resource allocation problems.</a:t>
            </a:r>
          </a:p>
        </p:txBody>
      </p:sp>
      <p:sp>
        <p:nvSpPr>
          <p:cNvPr id="4" name="Slide Number Placeholder 3"/>
          <p:cNvSpPr>
            <a:spLocks noGrp="1"/>
          </p:cNvSpPr>
          <p:nvPr>
            <p:ph type="sldNum" sz="quarter" idx="5"/>
          </p:nvPr>
        </p:nvSpPr>
        <p:spPr/>
        <p:txBody>
          <a:bodyPr/>
          <a:lstStyle/>
          <a:p>
            <a:pPr>
              <a:defRPr/>
            </a:pPr>
            <a:fld id="{77E3E16B-BCF0-49F0-8CEA-C0FC85D8E717}" type="slidenum">
              <a:rPr lang="en-US" smtClean="0"/>
              <a:pPr>
                <a:defRPr/>
              </a:pPr>
              <a:t>399</a:t>
            </a:fld>
            <a:endParaRPr lang="en-US" dirty="0"/>
          </a:p>
        </p:txBody>
      </p:sp>
    </p:spTree>
    <p:extLst>
      <p:ext uri="{BB962C8B-B14F-4D97-AF65-F5344CB8AC3E}">
        <p14:creationId xmlns:p14="http://schemas.microsoft.com/office/powerpoint/2010/main" val="82079895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p:spPr>
      </p:sp>
      <p:sp>
        <p:nvSpPr>
          <p:cNvPr id="7885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1D3F4A10-8654-4535-8124-4175E7A5B82C}" type="slidenum">
              <a:rPr lang="en-US" smtClean="0"/>
              <a:pPr>
                <a:defRPr/>
              </a:pPr>
              <a:t>400</a:t>
            </a:fld>
            <a:endParaRPr lang="en-US" dirty="0"/>
          </a:p>
        </p:txBody>
      </p:sp>
    </p:spTree>
    <p:extLst>
      <p:ext uri="{BB962C8B-B14F-4D97-AF65-F5344CB8AC3E}">
        <p14:creationId xmlns:p14="http://schemas.microsoft.com/office/powerpoint/2010/main" val="224299303"/>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5B04FA60-AD80-401E-B60C-A6C7240310CD}" type="slidenum">
              <a:rPr lang="en-US" smtClean="0"/>
              <a:pPr>
                <a:defRPr/>
              </a:pPr>
              <a:t>401</a:t>
            </a:fld>
            <a:endParaRPr lang="en-US" dirty="0"/>
          </a:p>
        </p:txBody>
      </p:sp>
    </p:spTree>
    <p:extLst>
      <p:ext uri="{BB962C8B-B14F-4D97-AF65-F5344CB8AC3E}">
        <p14:creationId xmlns:p14="http://schemas.microsoft.com/office/powerpoint/2010/main" val="703363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began with turmoil in home mortgage markets in the United States when many homeowners found themselves unable to make their payments. The problems soon</a:t>
            </a:r>
          </a:p>
          <a:p>
            <a:pPr eaLnBrk="1" hangingPunct="1"/>
            <a:r>
              <a:rPr lang="en-US">
                <a:cs typeface="Arial" charset="0"/>
              </a:rPr>
              <a:t>affected businesses as credit markets collapsed. All of a sudden, credit was no longer readily available to fund business activities. It didn’t take long for these economic</a:t>
            </a:r>
          </a:p>
          <a:p>
            <a:pPr eaLnBrk="1" hangingPunct="1"/>
            <a:r>
              <a:rPr lang="en-US">
                <a:cs typeface="Arial" charset="0"/>
              </a:rPr>
              <a:t>troubles to spread worldwide.</a:t>
            </a:r>
          </a:p>
          <a:p>
            <a:pPr eaLnBrk="1" hangingPunct="1"/>
            <a:endParaRPr lang="en-US">
              <a:cs typeface="Arial" charset="0"/>
            </a:endParaRPr>
          </a:p>
          <a:p>
            <a:pPr eaLnBrk="1" hangingPunct="1"/>
            <a:r>
              <a:rPr lang="en-US">
                <a:cs typeface="Arial" charset="0"/>
              </a:rPr>
              <a:t>As economic growth has languished and sputtered, and as people’s belief that anyone could grab hold of an opportunity and have a decent shot at prosperity</a:t>
            </a:r>
          </a:p>
          <a:p>
            <a:pPr eaLnBrk="1" hangingPunct="1"/>
            <a:r>
              <a:rPr lang="en-US">
                <a:cs typeface="Arial" charset="0"/>
              </a:rPr>
              <a:t>has wavered, social discontent over growing income gaps has increased. The bottom line is that business leaders need to recognize how societal attitudes in the</a:t>
            </a:r>
          </a:p>
          <a:p>
            <a:pPr eaLnBrk="1" hangingPunct="1"/>
            <a:r>
              <a:rPr lang="en-US">
                <a:cs typeface="Arial" charset="0"/>
              </a:rPr>
              <a:t>economic context also may create constraints as they make decisions and manage their businesses</a:t>
            </a:r>
          </a:p>
        </p:txBody>
      </p:sp>
      <p:sp>
        <p:nvSpPr>
          <p:cNvPr id="4" name="Slide Number Placeholder 3"/>
          <p:cNvSpPr>
            <a:spLocks noGrp="1"/>
          </p:cNvSpPr>
          <p:nvPr>
            <p:ph type="sldNum" sz="quarter" idx="5"/>
          </p:nvPr>
        </p:nvSpPr>
        <p:spPr/>
        <p:txBody>
          <a:bodyPr/>
          <a:lstStyle/>
          <a:p>
            <a:pPr>
              <a:defRPr/>
            </a:pPr>
            <a:fld id="{5B71D382-E2D1-4243-B7E5-A3832FE59DE0}" type="slidenum">
              <a:rPr lang="en-US" smtClean="0"/>
              <a:pPr>
                <a:defRPr/>
              </a:pPr>
              <a:t>42</a:t>
            </a:fld>
            <a:endParaRPr lang="en-US" dirty="0"/>
          </a:p>
        </p:txBody>
      </p:sp>
    </p:spTree>
    <p:extLst>
      <p:ext uri="{BB962C8B-B14F-4D97-AF65-F5344CB8AC3E}">
        <p14:creationId xmlns:p14="http://schemas.microsoft.com/office/powerpoint/2010/main" val="119817069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p:spPr>
      </p:sp>
      <p:sp>
        <p:nvSpPr>
          <p:cNvPr id="82946" name="Notes Placeholder 2"/>
          <p:cNvSpPr>
            <a:spLocks noGrp="1"/>
          </p:cNvSpPr>
          <p:nvPr>
            <p:ph type="body" idx="1"/>
          </p:nvPr>
        </p:nvSpPr>
        <p:spPr bwMode="auto">
          <a:noFill/>
        </p:spPr>
        <p:txBody>
          <a:bodyPr/>
          <a:lstStyle/>
          <a:p>
            <a:pPr eaLnBrk="1" hangingPunct="1"/>
            <a:r>
              <a:rPr lang="en-US" b="1">
                <a:cs typeface="Arial" charset="0"/>
              </a:rPr>
              <a:t>A project </a:t>
            </a:r>
            <a:r>
              <a:rPr lang="en-US">
                <a:cs typeface="Arial" charset="0"/>
              </a:rPr>
              <a:t>is a onetime- only set of activities that has a definite beginning and ending point in time.  Projects vary in size and scope—from Boston’s “big dig” downtown traffic tunnel to a sorority’s holiday formal. </a:t>
            </a:r>
            <a:r>
              <a:rPr lang="en-US" b="1">
                <a:cs typeface="Arial" charset="0"/>
              </a:rPr>
              <a:t>Project management </a:t>
            </a:r>
            <a:r>
              <a:rPr lang="en-US">
                <a:cs typeface="Arial" charset="0"/>
              </a:rPr>
              <a:t>is the task of getting a project’s activities done on time, within budget, and according to specifications. A </a:t>
            </a:r>
            <a:r>
              <a:rPr lang="en-US" b="1">
                <a:cs typeface="Arial" charset="0"/>
              </a:rPr>
              <a:t>scenario </a:t>
            </a:r>
            <a:r>
              <a:rPr lang="en-US">
                <a:cs typeface="Arial" charset="0"/>
              </a:rPr>
              <a:t>is a consistent view of what the future is likely to be. Developing</a:t>
            </a:r>
          </a:p>
          <a:p>
            <a:pPr eaLnBrk="1" hangingPunct="1"/>
            <a:r>
              <a:rPr lang="en-US">
                <a:cs typeface="Arial" charset="0"/>
              </a:rPr>
              <a:t>scenarios also can be described as </a:t>
            </a:r>
            <a:r>
              <a:rPr lang="en-US" i="1">
                <a:cs typeface="Arial" charset="0"/>
              </a:rPr>
              <a:t>contingency planning</a:t>
            </a:r>
            <a:r>
              <a:rPr lang="en-US">
                <a:cs typeface="Arial" charset="0"/>
              </a:rPr>
              <a:t>; that is, if this event happens, then we need to take these actions</a:t>
            </a:r>
          </a:p>
        </p:txBody>
      </p:sp>
      <p:sp>
        <p:nvSpPr>
          <p:cNvPr id="4" name="Slide Number Placeholder 3"/>
          <p:cNvSpPr>
            <a:spLocks noGrp="1"/>
          </p:cNvSpPr>
          <p:nvPr>
            <p:ph type="sldNum" sz="quarter" idx="5"/>
          </p:nvPr>
        </p:nvSpPr>
        <p:spPr/>
        <p:txBody>
          <a:bodyPr/>
          <a:lstStyle/>
          <a:p>
            <a:pPr>
              <a:defRPr/>
            </a:pPr>
            <a:fld id="{8167819D-599E-4E6A-ACE9-183E5EA1D7BD}" type="slidenum">
              <a:rPr lang="en-US" smtClean="0"/>
              <a:pPr>
                <a:defRPr/>
              </a:pPr>
              <a:t>402</a:t>
            </a:fld>
            <a:endParaRPr lang="en-US" dirty="0"/>
          </a:p>
        </p:txBody>
      </p:sp>
    </p:spTree>
    <p:extLst>
      <p:ext uri="{BB962C8B-B14F-4D97-AF65-F5344CB8AC3E}">
        <p14:creationId xmlns:p14="http://schemas.microsoft.com/office/powerpoint/2010/main" val="2517181527"/>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p:spPr>
      </p:sp>
      <p:sp>
        <p:nvSpPr>
          <p:cNvPr id="84994" name="Notes Placeholder 2"/>
          <p:cNvSpPr>
            <a:spLocks noGrp="1"/>
          </p:cNvSpPr>
          <p:nvPr>
            <p:ph type="body" idx="1"/>
          </p:nvPr>
        </p:nvSpPr>
        <p:spPr bwMode="auto">
          <a:noFill/>
        </p:spPr>
        <p:txBody>
          <a:bodyPr/>
          <a:lstStyle/>
          <a:p>
            <a:pPr eaLnBrk="1" hangingPunct="1"/>
            <a:r>
              <a:rPr lang="en-US">
                <a:cs typeface="Arial" charset="0"/>
              </a:rPr>
              <a:t>The essential features of the project planning process are shown in Exhibit PCM-13.</a:t>
            </a:r>
          </a:p>
        </p:txBody>
      </p:sp>
      <p:sp>
        <p:nvSpPr>
          <p:cNvPr id="4" name="Slide Number Placeholder 3"/>
          <p:cNvSpPr>
            <a:spLocks noGrp="1"/>
          </p:cNvSpPr>
          <p:nvPr>
            <p:ph type="sldNum" sz="quarter" idx="5"/>
          </p:nvPr>
        </p:nvSpPr>
        <p:spPr/>
        <p:txBody>
          <a:bodyPr/>
          <a:lstStyle/>
          <a:p>
            <a:pPr>
              <a:defRPr/>
            </a:pPr>
            <a:fld id="{CF7BB8F3-371D-4675-BDAE-EBBB595F550A}" type="slidenum">
              <a:rPr lang="en-US" smtClean="0"/>
              <a:pPr>
                <a:defRPr/>
              </a:pPr>
              <a:t>403</a:t>
            </a:fld>
            <a:endParaRPr lang="en-US" dirty="0"/>
          </a:p>
        </p:txBody>
      </p:sp>
    </p:spTree>
    <p:extLst>
      <p:ext uri="{BB962C8B-B14F-4D97-AF65-F5344CB8AC3E}">
        <p14:creationId xmlns:p14="http://schemas.microsoft.com/office/powerpoint/2010/main" val="121098774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a:lstStyle/>
          <a:p>
            <a:pPr eaLnBrk="1" hangingPunct="1"/>
            <a:r>
              <a:rPr lang="en-US">
                <a:cs typeface="Arial" charset="0"/>
              </a:rPr>
              <a:t>What is </a:t>
            </a:r>
            <a:r>
              <a:rPr lang="en-US" b="1">
                <a:cs typeface="Arial" charset="0"/>
              </a:rPr>
              <a:t>operations management</a:t>
            </a:r>
            <a:r>
              <a:rPr lang="en-US">
                <a:cs typeface="Arial" charset="0"/>
              </a:rPr>
              <a:t>? The term refers to the transformation process that converts resources into finished goods and services.</a:t>
            </a:r>
          </a:p>
        </p:txBody>
      </p:sp>
      <p:sp>
        <p:nvSpPr>
          <p:cNvPr id="4" name="Slide Number Placeholder 3"/>
          <p:cNvSpPr>
            <a:spLocks noGrp="1"/>
          </p:cNvSpPr>
          <p:nvPr>
            <p:ph type="sldNum" sz="quarter" idx="5"/>
          </p:nvPr>
        </p:nvSpPr>
        <p:spPr/>
        <p:txBody>
          <a:bodyPr/>
          <a:lstStyle/>
          <a:p>
            <a:pPr>
              <a:defRPr/>
            </a:pPr>
            <a:fld id="{08306310-6970-4DDB-8DC0-6D4E9A959E92}" type="slidenum">
              <a:rPr lang="en-US" smtClean="0"/>
              <a:pPr>
                <a:defRPr/>
              </a:pPr>
              <a:t>405</a:t>
            </a:fld>
            <a:endParaRPr lang="en-US" dirty="0"/>
          </a:p>
        </p:txBody>
      </p:sp>
    </p:spTree>
    <p:extLst>
      <p:ext uri="{BB962C8B-B14F-4D97-AF65-F5344CB8AC3E}">
        <p14:creationId xmlns:p14="http://schemas.microsoft.com/office/powerpoint/2010/main" val="1518874877"/>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a:lstStyle/>
          <a:p>
            <a:pPr eaLnBrk="1" hangingPunct="1"/>
            <a:r>
              <a:rPr lang="en-US">
                <a:cs typeface="Arial" charset="0"/>
              </a:rPr>
              <a:t>Exhibit MOM-1 portrays this process in a simplified fashion. The system takes in inputs—people, technology, capital, equipment, materials, and information—and transforms them through various processes, procedures, work activities, and so forth into finished goods and services. Because</a:t>
            </a:r>
          </a:p>
        </p:txBody>
      </p:sp>
      <p:sp>
        <p:nvSpPr>
          <p:cNvPr id="4" name="Slide Number Placeholder 3"/>
          <p:cNvSpPr>
            <a:spLocks noGrp="1"/>
          </p:cNvSpPr>
          <p:nvPr>
            <p:ph type="sldNum" sz="quarter" idx="5"/>
          </p:nvPr>
        </p:nvSpPr>
        <p:spPr/>
        <p:txBody>
          <a:bodyPr/>
          <a:lstStyle/>
          <a:p>
            <a:pPr>
              <a:defRPr/>
            </a:pPr>
            <a:fld id="{2427D9FA-34B8-4DEB-A519-B0C2900CCFDA}" type="slidenum">
              <a:rPr lang="en-US" smtClean="0"/>
              <a:pPr>
                <a:defRPr/>
              </a:pPr>
              <a:t>406</a:t>
            </a:fld>
            <a:endParaRPr lang="en-US" dirty="0"/>
          </a:p>
        </p:txBody>
      </p:sp>
    </p:spTree>
    <p:extLst>
      <p:ext uri="{BB962C8B-B14F-4D97-AF65-F5344CB8AC3E}">
        <p14:creationId xmlns:p14="http://schemas.microsoft.com/office/powerpoint/2010/main" val="349823172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a:lstStyle/>
          <a:p>
            <a:pPr eaLnBrk="1" hangingPunct="1"/>
            <a:r>
              <a:rPr lang="en-US">
                <a:cs typeface="Arial" charset="0"/>
              </a:rPr>
              <a:t>Every organization produces something. Unfortunately, this fact is often overlooked except in obvious cases such as in the manufacturing of cars, cell phones, or lawnmowers. After all, </a:t>
            </a:r>
            <a:r>
              <a:rPr lang="en-US" b="1">
                <a:cs typeface="Arial" charset="0"/>
              </a:rPr>
              <a:t>manufacturing organizations </a:t>
            </a:r>
            <a:r>
              <a:rPr lang="en-US">
                <a:cs typeface="Arial" charset="0"/>
              </a:rPr>
              <a:t>produce physical goods. It’s easy to see the operations management (transformation) process at work in these types of organizations because raw materials are turned into recognizable physical products. But the transformation process isn’t as readily evident in </a:t>
            </a:r>
            <a:r>
              <a:rPr lang="en-US" b="1">
                <a:cs typeface="Arial" charset="0"/>
              </a:rPr>
              <a:t>service organizations </a:t>
            </a:r>
            <a:r>
              <a:rPr lang="en-US">
                <a:cs typeface="Arial" charset="0"/>
              </a:rPr>
              <a:t>that produce nonphysical outputs in the form of services. For instance, hospitals provide medical and health care services that help people manage their personal health, airlines</a:t>
            </a:r>
          </a:p>
          <a:p>
            <a:pPr eaLnBrk="1" hangingPunct="1"/>
            <a:r>
              <a:rPr lang="en-US">
                <a:cs typeface="Arial" charset="0"/>
              </a:rPr>
              <a:t>provide transportation services that move people from one location to another, a cruise line provides a vacation and entertainment service, military forces provide defense capabilities, and the list goes on. These service organizations also transform inputs into outputs, although the transformation process isn’t as easily recognizable as that in manufacturing organizations.</a:t>
            </a:r>
          </a:p>
        </p:txBody>
      </p:sp>
      <p:sp>
        <p:nvSpPr>
          <p:cNvPr id="4" name="Slide Number Placeholder 3"/>
          <p:cNvSpPr>
            <a:spLocks noGrp="1"/>
          </p:cNvSpPr>
          <p:nvPr>
            <p:ph type="sldNum" sz="quarter" idx="5"/>
          </p:nvPr>
        </p:nvSpPr>
        <p:spPr/>
        <p:txBody>
          <a:bodyPr/>
          <a:lstStyle/>
          <a:p>
            <a:pPr>
              <a:defRPr/>
            </a:pPr>
            <a:fld id="{85E89B8C-0A81-4C3D-BEE3-47A5F71E7F80}" type="slidenum">
              <a:rPr lang="en-US" smtClean="0"/>
              <a:pPr>
                <a:defRPr/>
              </a:pPr>
              <a:t>407</a:t>
            </a:fld>
            <a:endParaRPr lang="en-US" dirty="0"/>
          </a:p>
        </p:txBody>
      </p:sp>
    </p:spTree>
    <p:extLst>
      <p:ext uri="{BB962C8B-B14F-4D97-AF65-F5344CB8AC3E}">
        <p14:creationId xmlns:p14="http://schemas.microsoft.com/office/powerpoint/2010/main" val="322528377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a:lstStyle/>
          <a:p>
            <a:pPr eaLnBrk="1" hangingPunct="1"/>
            <a:r>
              <a:rPr lang="en-US" b="1">
                <a:cs typeface="Arial" charset="0"/>
              </a:rPr>
              <a:t>Value </a:t>
            </a:r>
            <a:r>
              <a:rPr lang="en-US">
                <a:cs typeface="Arial" charset="0"/>
              </a:rPr>
              <a:t>is defined as the performance characteristics, features, and attributes and any other aspects of goods and services for which customers are willing to give up resources (usually money).</a:t>
            </a:r>
          </a:p>
          <a:p>
            <a:pPr eaLnBrk="1" hangingPunct="1"/>
            <a:endParaRPr lang="en-US">
              <a:cs typeface="Arial" charset="0"/>
            </a:endParaRPr>
          </a:p>
          <a:p>
            <a:pPr eaLnBrk="1" hangingPunct="1"/>
            <a:r>
              <a:rPr lang="en-US">
                <a:cs typeface="Arial" charset="0"/>
              </a:rPr>
              <a:t>The </a:t>
            </a:r>
            <a:r>
              <a:rPr lang="en-US" b="1">
                <a:cs typeface="Arial" charset="0"/>
              </a:rPr>
              <a:t>value chain </a:t>
            </a:r>
            <a:r>
              <a:rPr lang="en-US">
                <a:cs typeface="Arial" charset="0"/>
              </a:rPr>
              <a:t>is the entire series of organizational work activities that add value at each step from raw materials to finished product. In its entirety, the value chain can encompass the supplier’s suppliers to the customer’s customer.</a:t>
            </a:r>
          </a:p>
        </p:txBody>
      </p:sp>
      <p:sp>
        <p:nvSpPr>
          <p:cNvPr id="4" name="Slide Number Placeholder 3"/>
          <p:cNvSpPr>
            <a:spLocks noGrp="1"/>
          </p:cNvSpPr>
          <p:nvPr>
            <p:ph type="sldNum" sz="quarter" idx="5"/>
          </p:nvPr>
        </p:nvSpPr>
        <p:spPr/>
        <p:txBody>
          <a:bodyPr/>
          <a:lstStyle/>
          <a:p>
            <a:pPr>
              <a:defRPr/>
            </a:pPr>
            <a:fld id="{1F8AEB2A-04D3-46ED-834C-86DAF36C640E}" type="slidenum">
              <a:rPr lang="en-US" smtClean="0"/>
              <a:pPr>
                <a:defRPr/>
              </a:pPr>
              <a:t>408</a:t>
            </a:fld>
            <a:endParaRPr lang="en-US" dirty="0"/>
          </a:p>
        </p:txBody>
      </p:sp>
    </p:spTree>
    <p:extLst>
      <p:ext uri="{BB962C8B-B14F-4D97-AF65-F5344CB8AC3E}">
        <p14:creationId xmlns:p14="http://schemas.microsoft.com/office/powerpoint/2010/main" val="3428912702"/>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a:lstStyle/>
          <a:p>
            <a:pPr eaLnBrk="1" hangingPunct="1"/>
            <a:r>
              <a:rPr lang="en-US" b="1">
                <a:cs typeface="Arial" charset="0"/>
              </a:rPr>
              <a:t>Value chain management </a:t>
            </a:r>
            <a:r>
              <a:rPr lang="en-US">
                <a:cs typeface="Arial" charset="0"/>
              </a:rPr>
              <a:t>is the process of managing the sequence of activities and information along the entire value chain. In contrast to supply chain management, which is </a:t>
            </a:r>
            <a:r>
              <a:rPr lang="en-US" i="1">
                <a:cs typeface="Arial" charset="0"/>
              </a:rPr>
              <a:t>internally </a:t>
            </a:r>
            <a:r>
              <a:rPr lang="en-US">
                <a:cs typeface="Arial" charset="0"/>
              </a:rPr>
              <a:t>oriented and focuses on efficient flow of incoming materials (resources) to the organization, value chain management is </a:t>
            </a:r>
            <a:r>
              <a:rPr lang="en-US" i="1">
                <a:cs typeface="Arial" charset="0"/>
              </a:rPr>
              <a:t>externally </a:t>
            </a:r>
            <a:r>
              <a:rPr lang="en-US">
                <a:cs typeface="Arial" charset="0"/>
              </a:rPr>
              <a:t>oriented and focuses on both incoming materials and outgoing products and services.</a:t>
            </a:r>
          </a:p>
          <a:p>
            <a:pPr eaLnBrk="1" hangingPunct="1"/>
            <a:endParaRPr lang="en-US">
              <a:cs typeface="Arial" charset="0"/>
            </a:endParaRPr>
          </a:p>
          <a:p>
            <a:pPr eaLnBrk="1" hangingPunct="1"/>
            <a:r>
              <a:rPr lang="en-US">
                <a:cs typeface="Arial" charset="0"/>
              </a:rPr>
              <a:t>Value chain management radically changes </a:t>
            </a:r>
            <a:r>
              <a:rPr lang="en-US" b="1">
                <a:cs typeface="Arial" charset="0"/>
              </a:rPr>
              <a:t>organizational processes</a:t>
            </a:r>
            <a:r>
              <a:rPr lang="en-US">
                <a:cs typeface="Arial" charset="0"/>
              </a:rPr>
              <a:t>—that is, the ways that organizational work is done. When managers decide to manage operations using value chain management, old processes are no longer appropriate.</a:t>
            </a:r>
          </a:p>
        </p:txBody>
      </p:sp>
      <p:sp>
        <p:nvSpPr>
          <p:cNvPr id="4" name="Slide Number Placeholder 3"/>
          <p:cNvSpPr>
            <a:spLocks noGrp="1"/>
          </p:cNvSpPr>
          <p:nvPr>
            <p:ph type="sldNum" sz="quarter" idx="5"/>
          </p:nvPr>
        </p:nvSpPr>
        <p:spPr/>
        <p:txBody>
          <a:bodyPr/>
          <a:lstStyle/>
          <a:p>
            <a:pPr>
              <a:defRPr/>
            </a:pPr>
            <a:fld id="{18DF03FE-3EE3-471F-BC6F-2D13CA482BD9}" type="slidenum">
              <a:rPr lang="en-US" smtClean="0"/>
              <a:pPr>
                <a:defRPr/>
              </a:pPr>
              <a:t>409</a:t>
            </a:fld>
            <a:endParaRPr lang="en-US" dirty="0"/>
          </a:p>
        </p:txBody>
      </p:sp>
    </p:spTree>
    <p:extLst>
      <p:ext uri="{BB962C8B-B14F-4D97-AF65-F5344CB8AC3E}">
        <p14:creationId xmlns:p14="http://schemas.microsoft.com/office/powerpoint/2010/main" val="1499583805"/>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A2B575BC-1B95-40E3-A3C1-45075241E6A4}" type="slidenum">
              <a:rPr lang="en-US" smtClean="0"/>
              <a:pPr>
                <a:defRPr/>
              </a:pPr>
              <a:t>410</a:t>
            </a:fld>
            <a:endParaRPr lang="en-US" dirty="0"/>
          </a:p>
        </p:txBody>
      </p:sp>
    </p:spTree>
    <p:extLst>
      <p:ext uri="{BB962C8B-B14F-4D97-AF65-F5344CB8AC3E}">
        <p14:creationId xmlns:p14="http://schemas.microsoft.com/office/powerpoint/2010/main" val="3980835392"/>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a:lstStyle/>
          <a:p>
            <a:pPr eaLnBrk="1" hangingPunct="1"/>
            <a:r>
              <a:rPr lang="en-US">
                <a:cs typeface="Arial" charset="0"/>
              </a:rPr>
              <a:t>Exhibit MOM-2 shows the six main requirements of a successful value chain strategy: coordination and collaboration, technology investment, organizational processes, leadership, employees, and organizational culture and attitudes.</a:t>
            </a:r>
          </a:p>
        </p:txBody>
      </p:sp>
      <p:sp>
        <p:nvSpPr>
          <p:cNvPr id="4" name="Slide Number Placeholder 3"/>
          <p:cNvSpPr>
            <a:spLocks noGrp="1"/>
          </p:cNvSpPr>
          <p:nvPr>
            <p:ph type="sldNum" sz="quarter" idx="5"/>
          </p:nvPr>
        </p:nvSpPr>
        <p:spPr/>
        <p:txBody>
          <a:bodyPr/>
          <a:lstStyle/>
          <a:p>
            <a:pPr>
              <a:defRPr/>
            </a:pPr>
            <a:fld id="{D71D2680-F3F9-4ECE-BF39-333FF28A599D}" type="slidenum">
              <a:rPr lang="en-US" smtClean="0"/>
              <a:pPr>
                <a:defRPr/>
              </a:pPr>
              <a:t>411</a:t>
            </a:fld>
            <a:endParaRPr lang="en-US" dirty="0"/>
          </a:p>
        </p:txBody>
      </p:sp>
    </p:spTree>
    <p:extLst>
      <p:ext uri="{BB962C8B-B14F-4D97-AF65-F5344CB8AC3E}">
        <p14:creationId xmlns:p14="http://schemas.microsoft.com/office/powerpoint/2010/main" val="3258401819"/>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a:lstStyle/>
          <a:p>
            <a:pPr eaLnBrk="1" hangingPunct="1"/>
            <a:r>
              <a:rPr lang="en-US">
                <a:cs typeface="Arial" charset="0"/>
              </a:rPr>
              <a:t>As desirable as these benefits may be, managers must tackle several obstacles in managing the value chain including organizational barriers, cultural attitudes, required capabilities, and people (see Exhibit MOM-3).</a:t>
            </a:r>
          </a:p>
        </p:txBody>
      </p:sp>
      <p:sp>
        <p:nvSpPr>
          <p:cNvPr id="4" name="Slide Number Placeholder 3"/>
          <p:cNvSpPr>
            <a:spLocks noGrp="1"/>
          </p:cNvSpPr>
          <p:nvPr>
            <p:ph type="sldNum" sz="quarter" idx="5"/>
          </p:nvPr>
        </p:nvSpPr>
        <p:spPr/>
        <p:txBody>
          <a:bodyPr/>
          <a:lstStyle/>
          <a:p>
            <a:pPr>
              <a:defRPr/>
            </a:pPr>
            <a:fld id="{C6A8AF82-07D8-49BD-9BD6-B5F0C8A0BDB8}" type="slidenum">
              <a:rPr lang="en-US" smtClean="0"/>
              <a:pPr>
                <a:defRPr/>
              </a:pPr>
              <a:t>412</a:t>
            </a:fld>
            <a:endParaRPr lang="en-US" dirty="0"/>
          </a:p>
        </p:txBody>
      </p:sp>
    </p:spTree>
    <p:extLst>
      <p:ext uri="{BB962C8B-B14F-4D97-AF65-F5344CB8AC3E}">
        <p14:creationId xmlns:p14="http://schemas.microsoft.com/office/powerpoint/2010/main" val="3285021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Demographic age cohorts are important to our study of management because large numbers of people at certain stages in the life cycle can constrain decisions and actions taken by businesses, governments, educational institutions, and other organizations.</a:t>
            </a:r>
          </a:p>
        </p:txBody>
      </p:sp>
      <p:sp>
        <p:nvSpPr>
          <p:cNvPr id="4" name="Slide Number Placeholder 3"/>
          <p:cNvSpPr>
            <a:spLocks noGrp="1"/>
          </p:cNvSpPr>
          <p:nvPr>
            <p:ph type="sldNum" sz="quarter" idx="5"/>
          </p:nvPr>
        </p:nvSpPr>
        <p:spPr/>
        <p:txBody>
          <a:bodyPr/>
          <a:lstStyle/>
          <a:p>
            <a:pPr>
              <a:defRPr/>
            </a:pPr>
            <a:fld id="{31B2F30F-491A-4115-882D-44357863D467}" type="slidenum">
              <a:rPr lang="en-US" smtClean="0"/>
              <a:pPr>
                <a:defRPr/>
              </a:pPr>
              <a:t>43</a:t>
            </a:fld>
            <a:endParaRPr lang="en-US" dirty="0"/>
          </a:p>
        </p:txBody>
      </p:sp>
    </p:spTree>
    <p:extLst>
      <p:ext uri="{BB962C8B-B14F-4D97-AF65-F5344CB8AC3E}">
        <p14:creationId xmlns:p14="http://schemas.microsoft.com/office/powerpoint/2010/main" val="2941006231"/>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573BA1E4-4507-4D38-A04B-CB48D3C89453}" type="slidenum">
              <a:rPr lang="en-US" smtClean="0"/>
              <a:pPr>
                <a:defRPr/>
              </a:pPr>
              <a:t>413</a:t>
            </a:fld>
            <a:endParaRPr lang="en-US" dirty="0"/>
          </a:p>
        </p:txBody>
      </p:sp>
    </p:spTree>
    <p:extLst>
      <p:ext uri="{BB962C8B-B14F-4D97-AF65-F5344CB8AC3E}">
        <p14:creationId xmlns:p14="http://schemas.microsoft.com/office/powerpoint/2010/main" val="15575734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AA8A935D-4BC7-4955-BB2C-8F199F73DD88}" type="slidenum">
              <a:rPr lang="en-US" smtClean="0"/>
              <a:pPr>
                <a:defRPr/>
              </a:pPr>
              <a:t>414</a:t>
            </a:fld>
            <a:endParaRPr lang="en-US" dirty="0"/>
          </a:p>
        </p:txBody>
      </p:sp>
    </p:spTree>
    <p:extLst>
      <p:ext uri="{BB962C8B-B14F-4D97-AF65-F5344CB8AC3E}">
        <p14:creationId xmlns:p14="http://schemas.microsoft.com/office/powerpoint/2010/main" val="617201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a:lstStyle/>
          <a:p>
            <a:pPr eaLnBrk="1" hangingPunct="1"/>
            <a:r>
              <a:rPr lang="en-US">
                <a:cs typeface="Arial" charset="0"/>
              </a:rPr>
              <a:t>Just about any organization is vulnerable to theft of </a:t>
            </a:r>
            <a:r>
              <a:rPr lang="en-US" b="1">
                <a:cs typeface="Arial" charset="0"/>
              </a:rPr>
              <a:t>intellectual property</a:t>
            </a:r>
            <a:r>
              <a:rPr lang="en-US">
                <a:cs typeface="Arial" charset="0"/>
              </a:rPr>
              <a:t>—that is, proprietary information that’s critical to an organization’s efficient and effective functioning and competitiveness. You need to be able to trust your value chain partners so your organization’s valuable assets aren’t compromised</a:t>
            </a:r>
          </a:p>
        </p:txBody>
      </p:sp>
      <p:sp>
        <p:nvSpPr>
          <p:cNvPr id="4" name="Slide Number Placeholder 3"/>
          <p:cNvSpPr>
            <a:spLocks noGrp="1"/>
          </p:cNvSpPr>
          <p:nvPr>
            <p:ph type="sldNum" sz="quarter" idx="5"/>
          </p:nvPr>
        </p:nvSpPr>
        <p:spPr/>
        <p:txBody>
          <a:bodyPr/>
          <a:lstStyle/>
          <a:p>
            <a:pPr>
              <a:defRPr/>
            </a:pPr>
            <a:fld id="{6D715E59-CD7A-4E9D-8186-B57421E4F4CE}" type="slidenum">
              <a:rPr lang="en-US" smtClean="0"/>
              <a:pPr>
                <a:defRPr/>
              </a:pPr>
              <a:t>415</a:t>
            </a:fld>
            <a:endParaRPr lang="en-US" dirty="0"/>
          </a:p>
        </p:txBody>
      </p:sp>
    </p:spTree>
    <p:extLst>
      <p:ext uri="{BB962C8B-B14F-4D97-AF65-F5344CB8AC3E}">
        <p14:creationId xmlns:p14="http://schemas.microsoft.com/office/powerpoint/2010/main" val="797946629"/>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a:lstStyle/>
          <a:p>
            <a:pPr eaLnBrk="1" hangingPunct="1"/>
            <a:r>
              <a:rPr lang="en-US">
                <a:cs typeface="Arial" charset="0"/>
              </a:rPr>
              <a:t>Managers who understand the power of technology to contribute to more effective and efficient performance know that managing operations is more than the traditional view of simply producing the product. Instead, the emphasis is on working together with all the organization’s business functions to find solutions to customers’ business problems. Even service providers understand the power of technology for these tasks.</a:t>
            </a:r>
          </a:p>
          <a:p>
            <a:pPr eaLnBrk="1" hangingPunct="1"/>
            <a:endParaRPr lang="en-US">
              <a:cs typeface="Arial" charset="0"/>
            </a:endParaRPr>
          </a:p>
          <a:p>
            <a:pPr eaLnBrk="1" hangingPunct="1"/>
            <a:r>
              <a:rPr lang="en-US">
                <a:cs typeface="Arial" charset="0"/>
              </a:rPr>
              <a:t>We’re going to define </a:t>
            </a:r>
            <a:r>
              <a:rPr lang="en-US" b="1">
                <a:cs typeface="Arial" charset="0"/>
              </a:rPr>
              <a:t>quality </a:t>
            </a:r>
            <a:r>
              <a:rPr lang="en-US">
                <a:cs typeface="Arial" charset="0"/>
              </a:rPr>
              <a:t>as the ability of a product or service to reliably do what it’s supposed to do and to satisfy customer expectations. How is quality achieved? That’s an issue managers must address. A good way to look at quality initiatives is with the management functions—planning, organizing, leading, and controlling—that need to take place.</a:t>
            </a:r>
          </a:p>
        </p:txBody>
      </p:sp>
      <p:sp>
        <p:nvSpPr>
          <p:cNvPr id="4" name="Slide Number Placeholder 3"/>
          <p:cNvSpPr>
            <a:spLocks noGrp="1"/>
          </p:cNvSpPr>
          <p:nvPr>
            <p:ph type="sldNum" sz="quarter" idx="5"/>
          </p:nvPr>
        </p:nvSpPr>
        <p:spPr/>
        <p:txBody>
          <a:bodyPr/>
          <a:lstStyle/>
          <a:p>
            <a:pPr>
              <a:defRPr/>
            </a:pPr>
            <a:fld id="{87762667-0E2F-4DC8-A0BB-A18663ADA262}" type="slidenum">
              <a:rPr lang="en-US" smtClean="0"/>
              <a:pPr>
                <a:defRPr/>
              </a:pPr>
              <a:t>416</a:t>
            </a:fld>
            <a:endParaRPr lang="en-US" dirty="0"/>
          </a:p>
        </p:txBody>
      </p:sp>
    </p:spTree>
    <p:extLst>
      <p:ext uri="{BB962C8B-B14F-4D97-AF65-F5344CB8AC3E}">
        <p14:creationId xmlns:p14="http://schemas.microsoft.com/office/powerpoint/2010/main" val="196513596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a:lstStyle/>
          <a:p>
            <a:pPr eaLnBrk="1" hangingPunct="1"/>
            <a:r>
              <a:rPr lang="en-US">
                <a:cs typeface="Arial" charset="0"/>
              </a:rPr>
              <a:t>Managers must have quality improvement goals and strategies and plans to achieve those goals. Goals can help focus everyone’s attention</a:t>
            </a:r>
          </a:p>
          <a:p>
            <a:pPr eaLnBrk="1" hangingPunct="1"/>
            <a:r>
              <a:rPr lang="en-US">
                <a:cs typeface="Arial" charset="0"/>
              </a:rPr>
              <a:t>toward some objective quality standard.</a:t>
            </a:r>
          </a:p>
          <a:p>
            <a:pPr eaLnBrk="1" hangingPunct="1"/>
            <a:endParaRPr lang="en-US">
              <a:cs typeface="Arial" charset="0"/>
            </a:endParaRPr>
          </a:p>
          <a:p>
            <a:pPr eaLnBrk="1" hangingPunct="1"/>
            <a:r>
              <a:rPr lang="en-US">
                <a:cs typeface="Arial" charset="0"/>
              </a:rPr>
              <a:t>Because quality improvement initiatives are carried out by organizational employees, it’s important for managers to look at how they can best organize and lead them.</a:t>
            </a:r>
          </a:p>
          <a:p>
            <a:pPr eaLnBrk="1" hangingPunct="1"/>
            <a:endParaRPr lang="en-US">
              <a:cs typeface="Arial" charset="0"/>
            </a:endParaRPr>
          </a:p>
          <a:p>
            <a:pPr eaLnBrk="1" hangingPunct="1"/>
            <a:r>
              <a:rPr lang="en-US">
                <a:cs typeface="Arial" charset="0"/>
              </a:rPr>
              <a:t>Quality improvement initiatives aren’t possible without having some way to monitor and evaluate their progress. Whether it involves</a:t>
            </a:r>
          </a:p>
          <a:p>
            <a:pPr eaLnBrk="1" hangingPunct="1"/>
            <a:r>
              <a:rPr lang="en-US">
                <a:cs typeface="Arial" charset="0"/>
              </a:rPr>
              <a:t>standards for inventory control, defect rate, raw materials procurement, or other operations management areas, controlling for quality is important.</a:t>
            </a:r>
          </a:p>
        </p:txBody>
      </p:sp>
      <p:sp>
        <p:nvSpPr>
          <p:cNvPr id="4" name="Slide Number Placeholder 3"/>
          <p:cNvSpPr>
            <a:spLocks noGrp="1"/>
          </p:cNvSpPr>
          <p:nvPr>
            <p:ph type="sldNum" sz="quarter" idx="5"/>
          </p:nvPr>
        </p:nvSpPr>
        <p:spPr/>
        <p:txBody>
          <a:bodyPr/>
          <a:lstStyle/>
          <a:p>
            <a:pPr>
              <a:defRPr/>
            </a:pPr>
            <a:fld id="{9F433B5D-C998-4A22-B962-46F9F0EAFA34}" type="slidenum">
              <a:rPr lang="en-US" smtClean="0"/>
              <a:pPr>
                <a:defRPr/>
              </a:pPr>
              <a:t>417</a:t>
            </a:fld>
            <a:endParaRPr lang="en-US" dirty="0"/>
          </a:p>
        </p:txBody>
      </p:sp>
    </p:spTree>
    <p:extLst>
      <p:ext uri="{BB962C8B-B14F-4D97-AF65-F5344CB8AC3E}">
        <p14:creationId xmlns:p14="http://schemas.microsoft.com/office/powerpoint/2010/main" val="2195966489"/>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a:lstStyle/>
          <a:p>
            <a:pPr eaLnBrk="1" hangingPunct="1"/>
            <a:r>
              <a:rPr lang="en-US" b="1">
                <a:cs typeface="Arial" charset="0"/>
              </a:rPr>
              <a:t>ISO 9000 </a:t>
            </a:r>
            <a:r>
              <a:rPr lang="en-US">
                <a:cs typeface="Arial" charset="0"/>
              </a:rPr>
              <a:t>is a series of international quality management standards established by the International Organization for Standardization (www.iso.org), which set uniform guidelines for processes to ensure that products conform to customer requirements. These standards cover everything from contract review to product design to product delivery. The ISO 9000 standards have become the internationally recognized standard for evaluating and comparing companies in the global marketplace. In fact, this type of certification can be a prerequisite for doing</a:t>
            </a:r>
          </a:p>
          <a:p>
            <a:pPr eaLnBrk="1" hangingPunct="1"/>
            <a:r>
              <a:rPr lang="en-US">
                <a:cs typeface="Arial" charset="0"/>
              </a:rPr>
              <a:t>business globally. Achieving ISO 9000 certification provides proof that a quality operations system is in place.</a:t>
            </a:r>
          </a:p>
          <a:p>
            <a:pPr eaLnBrk="1" hangingPunct="1"/>
            <a:endParaRPr lang="en-US">
              <a:cs typeface="Arial" charset="0"/>
            </a:endParaRPr>
          </a:p>
          <a:p>
            <a:pPr eaLnBrk="1" hangingPunct="1"/>
            <a:r>
              <a:rPr lang="en-US">
                <a:cs typeface="Arial" charset="0"/>
              </a:rPr>
              <a:t>Very simply, </a:t>
            </a:r>
            <a:r>
              <a:rPr lang="en-US" b="1">
                <a:cs typeface="Arial" charset="0"/>
              </a:rPr>
              <a:t>Six Sigma </a:t>
            </a:r>
            <a:r>
              <a:rPr lang="en-US">
                <a:cs typeface="Arial" charset="0"/>
              </a:rPr>
              <a:t>is a quality program designed to reduce defects to help lower costs, save time, and improve customer satisfaction. It’s based on the statistical standard that establishes a goal of no more than 3.4 defects per million units or procedures. What does the name mean? Sigma is the Greek letter that statisticians use to define a standard deviation from a bell curve. The higher the sigma, the fewer the</a:t>
            </a:r>
          </a:p>
          <a:p>
            <a:pPr eaLnBrk="1" hangingPunct="1"/>
            <a:r>
              <a:rPr lang="en-US">
                <a:cs typeface="Arial" charset="0"/>
              </a:rPr>
              <a:t>deviations from the norm—that is, the fewer the defects. At One Sigma, two-thirds of whatever is being measured falls within the curve. Two Sigma covers about 95 percent. At Six Sigma, you’re about as close to defect-free as you can get.</a:t>
            </a:r>
          </a:p>
        </p:txBody>
      </p:sp>
      <p:sp>
        <p:nvSpPr>
          <p:cNvPr id="4" name="Slide Number Placeholder 3"/>
          <p:cNvSpPr>
            <a:spLocks noGrp="1"/>
          </p:cNvSpPr>
          <p:nvPr>
            <p:ph type="sldNum" sz="quarter" idx="5"/>
          </p:nvPr>
        </p:nvSpPr>
        <p:spPr/>
        <p:txBody>
          <a:bodyPr/>
          <a:lstStyle/>
          <a:p>
            <a:pPr>
              <a:defRPr/>
            </a:pPr>
            <a:fld id="{A379B56D-6B1F-4C44-BC2D-047FE96EDAB9}" type="slidenum">
              <a:rPr lang="en-US" smtClean="0"/>
              <a:pPr>
                <a:defRPr/>
              </a:pPr>
              <a:t>418</a:t>
            </a:fld>
            <a:endParaRPr lang="en-US" dirty="0"/>
          </a:p>
        </p:txBody>
      </p:sp>
    </p:spTree>
    <p:extLst>
      <p:ext uri="{BB962C8B-B14F-4D97-AF65-F5344CB8AC3E}">
        <p14:creationId xmlns:p14="http://schemas.microsoft.com/office/powerpoint/2010/main" val="393435338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a:lstStyle/>
          <a:p>
            <a:pPr eaLnBrk="1" hangingPunct="1"/>
            <a:r>
              <a:rPr lang="en-US">
                <a:cs typeface="Arial" charset="0"/>
              </a:rPr>
              <a:t>The term </a:t>
            </a:r>
            <a:r>
              <a:rPr lang="en-US" i="1">
                <a:cs typeface="Arial" charset="0"/>
              </a:rPr>
              <a:t>mass customization </a:t>
            </a:r>
            <a:r>
              <a:rPr lang="en-US">
                <a:cs typeface="Arial" charset="0"/>
              </a:rPr>
              <a:t>seems an oxymoron. However, the design-to-order concept is becoming an important operations management issue for today’s managers. </a:t>
            </a:r>
            <a:r>
              <a:rPr lang="en-US" b="1">
                <a:cs typeface="Arial" charset="0"/>
              </a:rPr>
              <a:t>Mass customization </a:t>
            </a:r>
            <a:r>
              <a:rPr lang="en-US">
                <a:cs typeface="Arial" charset="0"/>
              </a:rPr>
              <a:t>provides consumers with a product when, where, and how they want it.</a:t>
            </a:r>
          </a:p>
          <a:p>
            <a:pPr eaLnBrk="1" hangingPunct="1"/>
            <a:endParaRPr lang="en-US">
              <a:cs typeface="Arial" charset="0"/>
            </a:endParaRPr>
          </a:p>
          <a:p>
            <a:pPr eaLnBrk="1" hangingPunct="1"/>
            <a:r>
              <a:rPr lang="en-US">
                <a:cs typeface="Arial" charset="0"/>
              </a:rPr>
              <a:t>An intense focus on customers is also important to be a </a:t>
            </a:r>
            <a:r>
              <a:rPr lang="en-US" b="1">
                <a:cs typeface="Arial" charset="0"/>
              </a:rPr>
              <a:t>lean organization</a:t>
            </a:r>
            <a:r>
              <a:rPr lang="en-US">
                <a:cs typeface="Arial" charset="0"/>
              </a:rPr>
              <a:t>, which is an organization that understands what customers want, identifies customer value by analyzing all activities required to produce products, and then optimizes the entire process from the customer’s perspective</a:t>
            </a:r>
          </a:p>
        </p:txBody>
      </p:sp>
      <p:sp>
        <p:nvSpPr>
          <p:cNvPr id="4" name="Slide Number Placeholder 3"/>
          <p:cNvSpPr>
            <a:spLocks noGrp="1"/>
          </p:cNvSpPr>
          <p:nvPr>
            <p:ph type="sldNum" sz="quarter" idx="5"/>
          </p:nvPr>
        </p:nvSpPr>
        <p:spPr/>
        <p:txBody>
          <a:bodyPr/>
          <a:lstStyle/>
          <a:p>
            <a:pPr>
              <a:defRPr/>
            </a:pPr>
            <a:fld id="{D8884179-20F4-45FC-8202-BAAB7A2311A7}" type="slidenum">
              <a:rPr lang="en-US" smtClean="0"/>
              <a:pPr>
                <a:defRPr/>
              </a:pPr>
              <a:t>419</a:t>
            </a:fld>
            <a:endParaRPr lang="en-US" dirty="0"/>
          </a:p>
        </p:txBody>
      </p:sp>
    </p:spTree>
    <p:extLst>
      <p:ext uri="{BB962C8B-B14F-4D97-AF65-F5344CB8AC3E}">
        <p14:creationId xmlns:p14="http://schemas.microsoft.com/office/powerpoint/2010/main" val="1886612957"/>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b="1">
                <a:cs typeface="Arial" charset="0"/>
              </a:rPr>
              <a:t>Organizing </a:t>
            </a:r>
            <a:r>
              <a:rPr lang="en-US">
                <a:cs typeface="Arial" charset="0"/>
              </a:rPr>
              <a:t>is arranging and structuring work to accomplish organizational goals. It’s an important process during which managers</a:t>
            </a:r>
          </a:p>
          <a:p>
            <a:pPr eaLnBrk="1" hangingPunct="1"/>
            <a:r>
              <a:rPr lang="en-US">
                <a:cs typeface="Arial" charset="0"/>
              </a:rPr>
              <a:t>design an organization’s structure. </a:t>
            </a:r>
            <a:r>
              <a:rPr lang="en-US" b="1">
                <a:cs typeface="Arial" charset="0"/>
              </a:rPr>
              <a:t>Organizational structure </a:t>
            </a:r>
            <a:r>
              <a:rPr lang="en-US">
                <a:cs typeface="Arial" charset="0"/>
              </a:rPr>
              <a:t>is the formal arrangement of jobs within an organization</a:t>
            </a:r>
          </a:p>
        </p:txBody>
      </p:sp>
      <p:sp>
        <p:nvSpPr>
          <p:cNvPr id="4" name="Slide Number Placeholder 3"/>
          <p:cNvSpPr>
            <a:spLocks noGrp="1"/>
          </p:cNvSpPr>
          <p:nvPr>
            <p:ph type="sldNum" sz="quarter" idx="5"/>
          </p:nvPr>
        </p:nvSpPr>
        <p:spPr/>
        <p:txBody>
          <a:bodyPr/>
          <a:lstStyle/>
          <a:p>
            <a:pPr>
              <a:defRPr/>
            </a:pPr>
            <a:fld id="{83B92674-E56A-4F07-88F7-06D754793541}" type="slidenum">
              <a:rPr lang="en-US" smtClean="0"/>
              <a:pPr>
                <a:defRPr/>
              </a:pPr>
              <a:t>422</a:t>
            </a:fld>
            <a:endParaRPr lang="en-US" dirty="0"/>
          </a:p>
        </p:txBody>
      </p:sp>
    </p:spTree>
    <p:extLst>
      <p:ext uri="{BB962C8B-B14F-4D97-AF65-F5344CB8AC3E}">
        <p14:creationId xmlns:p14="http://schemas.microsoft.com/office/powerpoint/2010/main" val="76107101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Structure can be shown visually in an </a:t>
            </a:r>
            <a:r>
              <a:rPr lang="en-US" b="1">
                <a:cs typeface="Arial" charset="0"/>
              </a:rPr>
              <a:t>organizational chart</a:t>
            </a:r>
            <a:r>
              <a:rPr lang="en-US">
                <a:cs typeface="Arial" charset="0"/>
              </a:rPr>
              <a:t>, also serves many purposes. (See Exhibit 11-1.) When managers create or change the structure, they’re engaged in </a:t>
            </a:r>
            <a:r>
              <a:rPr lang="en-US" b="1">
                <a:cs typeface="Arial" charset="0"/>
              </a:rPr>
              <a:t>organizational design</a:t>
            </a:r>
            <a:r>
              <a:rPr lang="en-US">
                <a:cs typeface="Arial" charset="0"/>
              </a:rPr>
              <a:t>, a process that involves decisions about six key elements: work specialization, departmentalization, chain of command, span of control, centralization and decentralization, and formalization</a:t>
            </a:r>
          </a:p>
        </p:txBody>
      </p:sp>
      <p:sp>
        <p:nvSpPr>
          <p:cNvPr id="4" name="Slide Number Placeholder 3"/>
          <p:cNvSpPr>
            <a:spLocks noGrp="1"/>
          </p:cNvSpPr>
          <p:nvPr>
            <p:ph type="sldNum" sz="quarter" idx="5"/>
          </p:nvPr>
        </p:nvSpPr>
        <p:spPr/>
        <p:txBody>
          <a:bodyPr/>
          <a:lstStyle/>
          <a:p>
            <a:pPr>
              <a:defRPr/>
            </a:pPr>
            <a:fld id="{6A9F91B3-1AC3-461E-8B03-A4F8BDE9470A}" type="slidenum">
              <a:rPr lang="en-US" smtClean="0"/>
              <a:pPr>
                <a:defRPr/>
              </a:pPr>
              <a:t>423</a:t>
            </a:fld>
            <a:endParaRPr lang="en-US" dirty="0"/>
          </a:p>
        </p:txBody>
      </p:sp>
    </p:spTree>
    <p:extLst>
      <p:ext uri="{BB962C8B-B14F-4D97-AF65-F5344CB8AC3E}">
        <p14:creationId xmlns:p14="http://schemas.microsoft.com/office/powerpoint/2010/main" val="4113966030"/>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428C29D0-6E6D-4004-B761-5DAE4708823A}" type="slidenum">
              <a:rPr lang="en-US" smtClean="0"/>
              <a:pPr>
                <a:defRPr/>
              </a:pPr>
              <a:t>424</a:t>
            </a:fld>
            <a:endParaRPr lang="en-US" dirty="0"/>
          </a:p>
        </p:txBody>
      </p:sp>
    </p:spTree>
    <p:extLst>
      <p:ext uri="{BB962C8B-B14F-4D97-AF65-F5344CB8AC3E}">
        <p14:creationId xmlns:p14="http://schemas.microsoft.com/office/powerpoint/2010/main" val="383581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At the lowest level of management, </a:t>
            </a:r>
            <a:r>
              <a:rPr lang="en-US" b="1">
                <a:cs typeface="Arial" charset="0"/>
              </a:rPr>
              <a:t>first-line managers </a:t>
            </a:r>
            <a:r>
              <a:rPr lang="en-US">
                <a:cs typeface="Arial" charset="0"/>
              </a:rPr>
              <a:t>manage the work of non-managerial employees who typically are involved with producing the organization’s products or servicing the organization’s customers. First-line managers may be called </a:t>
            </a:r>
            <a:r>
              <a:rPr lang="en-US" i="1">
                <a:cs typeface="Arial" charset="0"/>
              </a:rPr>
              <a:t>supervisors </a:t>
            </a:r>
            <a:r>
              <a:rPr lang="en-US">
                <a:cs typeface="Arial" charset="0"/>
              </a:rPr>
              <a:t>or even </a:t>
            </a:r>
            <a:r>
              <a:rPr lang="en-US" i="1">
                <a:cs typeface="Arial" charset="0"/>
              </a:rPr>
              <a:t>shift managers</a:t>
            </a:r>
            <a:r>
              <a:rPr lang="en-US">
                <a:cs typeface="Arial" charset="0"/>
              </a:rPr>
              <a:t>, </a:t>
            </a:r>
            <a:r>
              <a:rPr lang="en-US" i="1">
                <a:cs typeface="Arial" charset="0"/>
              </a:rPr>
              <a:t>district managers</a:t>
            </a:r>
            <a:r>
              <a:rPr lang="en-US">
                <a:cs typeface="Arial" charset="0"/>
              </a:rPr>
              <a:t>, </a:t>
            </a:r>
            <a:r>
              <a:rPr lang="en-US" i="1">
                <a:cs typeface="Arial" charset="0"/>
              </a:rPr>
              <a:t>department managers</a:t>
            </a:r>
            <a:r>
              <a:rPr lang="en-US">
                <a:cs typeface="Arial" charset="0"/>
              </a:rPr>
              <a:t>, or </a:t>
            </a:r>
            <a:r>
              <a:rPr lang="en-US" i="1">
                <a:cs typeface="Arial" charset="0"/>
              </a:rPr>
              <a:t>office managers.</a:t>
            </a:r>
          </a:p>
          <a:p>
            <a:pPr eaLnBrk="1" hangingPunct="1"/>
            <a:endParaRPr lang="en-US" i="1">
              <a:cs typeface="Arial" charset="0"/>
            </a:endParaRPr>
          </a:p>
          <a:p>
            <a:pPr eaLnBrk="1" hangingPunct="1"/>
            <a:r>
              <a:rPr lang="en-US" b="1">
                <a:cs typeface="Arial" charset="0"/>
              </a:rPr>
              <a:t>Middle managers </a:t>
            </a:r>
            <a:r>
              <a:rPr lang="en-US">
                <a:cs typeface="Arial" charset="0"/>
              </a:rPr>
              <a:t>manage the work of first-line managers and can be found between the lowest and top levels of the organization. They may have titles such as </a:t>
            </a:r>
            <a:r>
              <a:rPr lang="en-US" i="1">
                <a:cs typeface="Arial" charset="0"/>
              </a:rPr>
              <a:t>regional manager</a:t>
            </a:r>
            <a:r>
              <a:rPr lang="en-US">
                <a:cs typeface="Arial" charset="0"/>
              </a:rPr>
              <a:t>, </a:t>
            </a:r>
            <a:r>
              <a:rPr lang="en-US" i="1">
                <a:cs typeface="Arial" charset="0"/>
              </a:rPr>
              <a:t>project leader</a:t>
            </a:r>
            <a:r>
              <a:rPr lang="en-US">
                <a:cs typeface="Arial" charset="0"/>
              </a:rPr>
              <a:t>, </a:t>
            </a:r>
            <a:r>
              <a:rPr lang="en-US" i="1">
                <a:cs typeface="Arial" charset="0"/>
              </a:rPr>
              <a:t>store manager</a:t>
            </a:r>
            <a:r>
              <a:rPr lang="en-US">
                <a:cs typeface="Arial" charset="0"/>
              </a:rPr>
              <a:t>, or </a:t>
            </a:r>
            <a:r>
              <a:rPr lang="en-US" i="1">
                <a:cs typeface="Arial" charset="0"/>
              </a:rPr>
              <a:t>division manager.</a:t>
            </a:r>
          </a:p>
          <a:p>
            <a:pPr eaLnBrk="1" hangingPunct="1"/>
            <a:endParaRPr lang="en-US" i="1">
              <a:cs typeface="Arial" charset="0"/>
            </a:endParaRPr>
          </a:p>
          <a:p>
            <a:pPr eaLnBrk="1" hangingPunct="1"/>
            <a:r>
              <a:rPr lang="en-US">
                <a:cs typeface="Arial" charset="0"/>
              </a:rPr>
              <a:t>At the upper levels of the organization are the </a:t>
            </a:r>
            <a:r>
              <a:rPr lang="en-US" b="1">
                <a:cs typeface="Arial" charset="0"/>
              </a:rPr>
              <a:t>top managers</a:t>
            </a:r>
            <a:r>
              <a:rPr lang="en-US">
                <a:cs typeface="Arial" charset="0"/>
              </a:rPr>
              <a:t>, who are responsible for making organization-wide decisions and establishing the plans and goals that affect</a:t>
            </a:r>
          </a:p>
          <a:p>
            <a:pPr eaLnBrk="1" hangingPunct="1"/>
            <a:r>
              <a:rPr lang="en-US">
                <a:cs typeface="Arial" charset="0"/>
              </a:rPr>
              <a:t>the entire organization. These individuals typically have titles such as </a:t>
            </a:r>
            <a:r>
              <a:rPr lang="en-US" i="1">
                <a:cs typeface="Arial" charset="0"/>
              </a:rPr>
              <a:t>executive vice president</a:t>
            </a:r>
            <a:r>
              <a:rPr lang="en-US">
                <a:cs typeface="Arial" charset="0"/>
              </a:rPr>
              <a:t>, </a:t>
            </a:r>
            <a:r>
              <a:rPr lang="en-US" i="1">
                <a:cs typeface="Arial" charset="0"/>
              </a:rPr>
              <a:t>president</a:t>
            </a:r>
            <a:r>
              <a:rPr lang="en-US">
                <a:cs typeface="Arial" charset="0"/>
              </a:rPr>
              <a:t>, </a:t>
            </a:r>
            <a:r>
              <a:rPr lang="en-US" i="1">
                <a:cs typeface="Arial" charset="0"/>
              </a:rPr>
              <a:t>managing director</a:t>
            </a:r>
            <a:r>
              <a:rPr lang="en-US">
                <a:cs typeface="Arial" charset="0"/>
              </a:rPr>
              <a:t>, </a:t>
            </a:r>
            <a:r>
              <a:rPr lang="en-US" i="1">
                <a:cs typeface="Arial" charset="0"/>
              </a:rPr>
              <a:t>chief operating officer</a:t>
            </a:r>
            <a:r>
              <a:rPr lang="en-US">
                <a:cs typeface="Arial" charset="0"/>
              </a:rPr>
              <a:t>, or </a:t>
            </a:r>
            <a:r>
              <a:rPr lang="en-US" i="1">
                <a:cs typeface="Arial" charset="0"/>
              </a:rPr>
              <a:t>chief executive</a:t>
            </a:r>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10C77321-4C4C-41FA-B076-16EFC736F126}" type="slidenum">
              <a:rPr lang="en-US" smtClean="0"/>
              <a:pPr>
                <a:defRPr/>
              </a:pPr>
              <a:t>6</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As any or all external environmental conditions (economic, demographic, technological, globalization, etc.) change, one of the most powerful constraints managers face is the impact of such changes on jobs and employment—both in poor conditions and in good conditions. The power of this constraint became painfully obvious during the recent global recession as millions of jobs were eliminated and unemployment rates rose to levels not seen in many years. Economists now predict that about a quarter of the 8.4 million jobs eliminated in the</a:t>
            </a:r>
          </a:p>
          <a:p>
            <a:pPr eaLnBrk="1" hangingPunct="1"/>
            <a:r>
              <a:rPr lang="en-US">
                <a:cs typeface="Arial" charset="0"/>
              </a:rPr>
              <a:t>United States during this most recent economic downturn won’t be coming back and will instead be replaced by other types of work in growing industries</a:t>
            </a:r>
          </a:p>
        </p:txBody>
      </p:sp>
      <p:sp>
        <p:nvSpPr>
          <p:cNvPr id="4" name="Slide Number Placeholder 3"/>
          <p:cNvSpPr>
            <a:spLocks noGrp="1"/>
          </p:cNvSpPr>
          <p:nvPr>
            <p:ph type="sldNum" sz="quarter" idx="5"/>
          </p:nvPr>
        </p:nvSpPr>
        <p:spPr/>
        <p:txBody>
          <a:bodyPr/>
          <a:lstStyle/>
          <a:p>
            <a:pPr>
              <a:defRPr/>
            </a:pPr>
            <a:fld id="{F0D7210D-5ACB-4BC5-AC56-0AFAFC9E0A49}" type="slidenum">
              <a:rPr lang="en-US" smtClean="0"/>
              <a:pPr>
                <a:defRPr/>
              </a:pPr>
              <a:t>44</a:t>
            </a:fld>
            <a:endParaRPr lang="en-US" dirty="0"/>
          </a:p>
        </p:txBody>
      </p:sp>
    </p:spTree>
    <p:extLst>
      <p:ext uri="{BB962C8B-B14F-4D97-AF65-F5344CB8AC3E}">
        <p14:creationId xmlns:p14="http://schemas.microsoft.com/office/powerpoint/2010/main" val="423161378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b="1">
                <a:cs typeface="Arial" charset="0"/>
              </a:rPr>
              <a:t>Work specialization</a:t>
            </a:r>
            <a:r>
              <a:rPr lang="en-US">
                <a:cs typeface="Arial" charset="0"/>
              </a:rPr>
              <a:t> is dividing work activities into separate job tasks. Individual employees “specialize” in doing part of an activity rather than the entire activity in order to increase work output. It’s also known as division of labor. Work specialization makes efficient use of the diversity of skills that workers have.</a:t>
            </a:r>
          </a:p>
          <a:p>
            <a:pPr eaLnBrk="1" hangingPunct="1"/>
            <a:endParaRPr lang="en-US">
              <a:cs typeface="Arial" charset="0"/>
            </a:endParaRPr>
          </a:p>
          <a:p>
            <a:pPr eaLnBrk="1" hangingPunct="1"/>
            <a:r>
              <a:rPr lang="en-US">
                <a:cs typeface="Arial" charset="0"/>
              </a:rPr>
              <a:t>Early proponents of work specialization believed it could lead to great increases in productivity. At the beginning of the twentieth century, that generalization was reasonable. Because specialization was not widely practiced, its introduction almost always generated higher productivity.</a:t>
            </a:r>
          </a:p>
          <a:p>
            <a:pPr eaLnBrk="1" hangingPunct="1"/>
            <a:endParaRPr lang="en-US">
              <a:cs typeface="Arial" charset="0"/>
            </a:endParaRPr>
          </a:p>
          <a:p>
            <a:pPr eaLnBrk="1" hangingPunct="1"/>
            <a:r>
              <a:rPr lang="en-US">
                <a:cs typeface="Arial" charset="0"/>
              </a:rPr>
              <a:t>But, as Exhibit 11-2 illustrates, a good thing can be carried too far. At some point, the human diseconomies from division of labor—</a:t>
            </a:r>
          </a:p>
          <a:p>
            <a:pPr eaLnBrk="1" hangingPunct="1"/>
            <a:r>
              <a:rPr lang="en-US">
                <a:cs typeface="Arial" charset="0"/>
              </a:rPr>
              <a:t>boredom, fatigue, stress, low productivity, poor quality, increased absenteeism, and high turnover—exceed the economic advantages.</a:t>
            </a:r>
          </a:p>
        </p:txBody>
      </p:sp>
      <p:sp>
        <p:nvSpPr>
          <p:cNvPr id="4" name="Slide Number Placeholder 3"/>
          <p:cNvSpPr>
            <a:spLocks noGrp="1"/>
          </p:cNvSpPr>
          <p:nvPr>
            <p:ph type="sldNum" sz="quarter" idx="5"/>
          </p:nvPr>
        </p:nvSpPr>
        <p:spPr/>
        <p:txBody>
          <a:bodyPr/>
          <a:lstStyle/>
          <a:p>
            <a:pPr>
              <a:defRPr/>
            </a:pPr>
            <a:fld id="{D95522D0-BC88-451A-9336-16B60F7A7483}" type="slidenum">
              <a:rPr lang="en-US" smtClean="0"/>
              <a:pPr>
                <a:defRPr/>
              </a:pPr>
              <a:t>425</a:t>
            </a:fld>
            <a:endParaRPr lang="en-US" dirty="0"/>
          </a:p>
        </p:txBody>
      </p:sp>
    </p:spTree>
    <p:extLst>
      <p:ext uri="{BB962C8B-B14F-4D97-AF65-F5344CB8AC3E}">
        <p14:creationId xmlns:p14="http://schemas.microsoft.com/office/powerpoint/2010/main" val="501556013"/>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957D7B73-B883-4F51-AAC7-773E3B203CB2}" type="slidenum">
              <a:rPr lang="en-US" smtClean="0"/>
              <a:pPr>
                <a:defRPr/>
              </a:pPr>
              <a:t>426</a:t>
            </a:fld>
            <a:endParaRPr lang="en-US" dirty="0"/>
          </a:p>
        </p:txBody>
      </p:sp>
    </p:spTree>
    <p:extLst>
      <p:ext uri="{BB962C8B-B14F-4D97-AF65-F5344CB8AC3E}">
        <p14:creationId xmlns:p14="http://schemas.microsoft.com/office/powerpoint/2010/main" val="1317664744"/>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How jobs are grouped together is called </a:t>
            </a:r>
            <a:r>
              <a:rPr lang="en-US" b="1">
                <a:cs typeface="Arial" charset="0"/>
              </a:rPr>
              <a:t>departmentalization</a:t>
            </a:r>
            <a:r>
              <a:rPr lang="en-US">
                <a:cs typeface="Arial" charset="0"/>
              </a:rPr>
              <a:t>. Five common forms of departmentalization are used, although an organization may develop its own unique classification. Exhibit 11-3 illustrates each type of departmentalization as well as the advantages</a:t>
            </a:r>
          </a:p>
          <a:p>
            <a:pPr eaLnBrk="1" hangingPunct="1"/>
            <a:r>
              <a:rPr lang="en-US">
                <a:cs typeface="Arial" charset="0"/>
              </a:rPr>
              <a:t>and disadvantages of each.</a:t>
            </a:r>
          </a:p>
        </p:txBody>
      </p:sp>
      <p:sp>
        <p:nvSpPr>
          <p:cNvPr id="4" name="Slide Number Placeholder 3"/>
          <p:cNvSpPr>
            <a:spLocks noGrp="1"/>
          </p:cNvSpPr>
          <p:nvPr>
            <p:ph type="sldNum" sz="quarter" idx="5"/>
          </p:nvPr>
        </p:nvSpPr>
        <p:spPr/>
        <p:txBody>
          <a:bodyPr/>
          <a:lstStyle/>
          <a:p>
            <a:pPr>
              <a:defRPr/>
            </a:pPr>
            <a:fld id="{7FAB8FEC-BF43-47F6-AAC8-FC1DCE4DE56A}" type="slidenum">
              <a:rPr lang="en-US" smtClean="0"/>
              <a:pPr>
                <a:defRPr/>
              </a:pPr>
              <a:t>427</a:t>
            </a:fld>
            <a:endParaRPr lang="en-US" dirty="0"/>
          </a:p>
        </p:txBody>
      </p:sp>
    </p:spTree>
    <p:extLst>
      <p:ext uri="{BB962C8B-B14F-4D97-AF65-F5344CB8AC3E}">
        <p14:creationId xmlns:p14="http://schemas.microsoft.com/office/powerpoint/2010/main" val="2157068583"/>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D7465B44-D0C4-463F-B852-2D9A877E70CF}" type="slidenum">
              <a:rPr lang="en-US" smtClean="0"/>
              <a:pPr>
                <a:defRPr/>
              </a:pPr>
              <a:t>428</a:t>
            </a:fld>
            <a:endParaRPr lang="en-US" dirty="0"/>
          </a:p>
        </p:txBody>
      </p:sp>
    </p:spTree>
    <p:extLst>
      <p:ext uri="{BB962C8B-B14F-4D97-AF65-F5344CB8AC3E}">
        <p14:creationId xmlns:p14="http://schemas.microsoft.com/office/powerpoint/2010/main" val="3248167516"/>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9B083454-EE95-45C2-8179-87588DE0824E}" type="slidenum">
              <a:rPr lang="en-US" smtClean="0"/>
              <a:pPr>
                <a:defRPr/>
              </a:pPr>
              <a:t>429</a:t>
            </a:fld>
            <a:endParaRPr lang="en-US" dirty="0"/>
          </a:p>
        </p:txBody>
      </p:sp>
    </p:spTree>
    <p:extLst>
      <p:ext uri="{BB962C8B-B14F-4D97-AF65-F5344CB8AC3E}">
        <p14:creationId xmlns:p14="http://schemas.microsoft.com/office/powerpoint/2010/main" val="1576383836"/>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F92C08A6-029E-4605-A417-3C251898E988}" type="slidenum">
              <a:rPr lang="en-US" smtClean="0"/>
              <a:pPr>
                <a:defRPr/>
              </a:pPr>
              <a:t>430</a:t>
            </a:fld>
            <a:endParaRPr lang="en-US" dirty="0"/>
          </a:p>
        </p:txBody>
      </p:sp>
    </p:spTree>
    <p:extLst>
      <p:ext uri="{BB962C8B-B14F-4D97-AF65-F5344CB8AC3E}">
        <p14:creationId xmlns:p14="http://schemas.microsoft.com/office/powerpoint/2010/main" val="2648942705"/>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One popular departmentalization trend is the increasing use of customer departmentalization. Because getting and keeping customers is essential for success, this approach works well because it emphasizes monitoring and responding to changes in customers’ needs. </a:t>
            </a:r>
          </a:p>
          <a:p>
            <a:pPr eaLnBrk="1" hangingPunct="1"/>
            <a:endParaRPr lang="en-US">
              <a:cs typeface="Arial" charset="0"/>
            </a:endParaRPr>
          </a:p>
          <a:p>
            <a:pPr eaLnBrk="1" hangingPunct="1"/>
            <a:r>
              <a:rPr lang="en-US">
                <a:cs typeface="Arial" charset="0"/>
              </a:rPr>
              <a:t>Another popular trend is the use of teams, especially as work tasks have become more complex and diverse skills are needed to accomplish those tasks.</a:t>
            </a:r>
          </a:p>
          <a:p>
            <a:pPr eaLnBrk="1" hangingPunct="1"/>
            <a:endParaRPr lang="en-US">
              <a:cs typeface="Arial" charset="0"/>
            </a:endParaRPr>
          </a:p>
          <a:p>
            <a:pPr eaLnBrk="1" hangingPunct="1"/>
            <a:r>
              <a:rPr lang="en-US">
                <a:cs typeface="Arial" charset="0"/>
              </a:rPr>
              <a:t>One specific type of team that more organizations are using is a </a:t>
            </a:r>
            <a:r>
              <a:rPr lang="en-US" b="1">
                <a:cs typeface="Arial" charset="0"/>
              </a:rPr>
              <a:t>cross-functional team</a:t>
            </a:r>
            <a:r>
              <a:rPr lang="en-US">
                <a:cs typeface="Arial" charset="0"/>
              </a:rPr>
              <a:t>, a work team composed of individuals from various functional specialties</a:t>
            </a:r>
          </a:p>
        </p:txBody>
      </p:sp>
      <p:sp>
        <p:nvSpPr>
          <p:cNvPr id="4" name="Slide Number Placeholder 3"/>
          <p:cNvSpPr>
            <a:spLocks noGrp="1"/>
          </p:cNvSpPr>
          <p:nvPr>
            <p:ph type="sldNum" sz="quarter" idx="5"/>
          </p:nvPr>
        </p:nvSpPr>
        <p:spPr/>
        <p:txBody>
          <a:bodyPr/>
          <a:lstStyle/>
          <a:p>
            <a:pPr>
              <a:defRPr/>
            </a:pPr>
            <a:fld id="{27A164F1-2C91-466E-8646-6439C9E48FDD}" type="slidenum">
              <a:rPr lang="en-US" smtClean="0"/>
              <a:pPr>
                <a:defRPr/>
              </a:pPr>
              <a:t>431</a:t>
            </a:fld>
            <a:endParaRPr lang="en-US" dirty="0"/>
          </a:p>
        </p:txBody>
      </p:sp>
    </p:spTree>
    <p:extLst>
      <p:ext uri="{BB962C8B-B14F-4D97-AF65-F5344CB8AC3E}">
        <p14:creationId xmlns:p14="http://schemas.microsoft.com/office/powerpoint/2010/main" val="939699356"/>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chain of command </a:t>
            </a:r>
            <a:r>
              <a:rPr lang="en-US">
                <a:cs typeface="Arial" charset="0"/>
              </a:rPr>
              <a:t>is the line of authority extending from upper organizational levels to lower levels, which clarifies who reports to whom. Managers need to consider it when organizing work because it helps employees with questions such as “Who do I report to?” or</a:t>
            </a:r>
          </a:p>
          <a:p>
            <a:pPr eaLnBrk="1" hangingPunct="1"/>
            <a:r>
              <a:rPr lang="en-US">
                <a:cs typeface="Arial" charset="0"/>
              </a:rPr>
              <a:t>“Who do I go to if I have a problem?” To understand the chain of command, you have to understand three other important concepts: authority, responsibility, and unity of command. Let’s look first at authority.</a:t>
            </a:r>
          </a:p>
        </p:txBody>
      </p:sp>
      <p:sp>
        <p:nvSpPr>
          <p:cNvPr id="4" name="Slide Number Placeholder 3"/>
          <p:cNvSpPr>
            <a:spLocks noGrp="1"/>
          </p:cNvSpPr>
          <p:nvPr>
            <p:ph type="sldNum" sz="quarter" idx="5"/>
          </p:nvPr>
        </p:nvSpPr>
        <p:spPr/>
        <p:txBody>
          <a:bodyPr/>
          <a:lstStyle/>
          <a:p>
            <a:pPr>
              <a:defRPr/>
            </a:pPr>
            <a:fld id="{91C724E3-6B2E-4CEE-9DA0-2ECED787AE62}" type="slidenum">
              <a:rPr lang="en-US" smtClean="0"/>
              <a:pPr>
                <a:defRPr/>
              </a:pPr>
              <a:t>432</a:t>
            </a:fld>
            <a:endParaRPr lang="en-US" dirty="0"/>
          </a:p>
        </p:txBody>
      </p:sp>
    </p:spTree>
    <p:extLst>
      <p:ext uri="{BB962C8B-B14F-4D97-AF65-F5344CB8AC3E}">
        <p14:creationId xmlns:p14="http://schemas.microsoft.com/office/powerpoint/2010/main" val="1324983276"/>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b="1">
                <a:cs typeface="Arial" charset="0"/>
              </a:rPr>
              <a:t>Authority </a:t>
            </a:r>
            <a:r>
              <a:rPr lang="en-US">
                <a:cs typeface="Arial" charset="0"/>
              </a:rPr>
              <a:t>refers to the rights inherent in a managerial position to tell people what to do and to expect them to do it. Managers in the chain</a:t>
            </a:r>
          </a:p>
          <a:p>
            <a:pPr eaLnBrk="1" hangingPunct="1"/>
            <a:r>
              <a:rPr lang="en-US">
                <a:cs typeface="Arial" charset="0"/>
              </a:rPr>
              <a:t>of command have authority to do their job of coordinating and overseeing the work of others. Authority can be delegated downward to lower-level managers, giving them certain rights while also prescribing certain limits within which to operate.</a:t>
            </a:r>
          </a:p>
          <a:p>
            <a:pPr eaLnBrk="1" hangingPunct="1"/>
            <a:endParaRPr lang="en-US">
              <a:cs typeface="Arial" charset="0"/>
            </a:endParaRPr>
          </a:p>
          <a:p>
            <a:pPr eaLnBrk="1" hangingPunct="1"/>
            <a:r>
              <a:rPr lang="en-US">
                <a:cs typeface="Arial" charset="0"/>
              </a:rPr>
              <a:t>Chester Barnard, proposed another perspective on authority. This view, the </a:t>
            </a:r>
            <a:r>
              <a:rPr lang="en-US" b="1">
                <a:cs typeface="Arial" charset="0"/>
              </a:rPr>
              <a:t>acceptance theory of authority</a:t>
            </a:r>
            <a:r>
              <a:rPr lang="en-US">
                <a:cs typeface="Arial" charset="0"/>
              </a:rPr>
              <a:t>, says that authority</a:t>
            </a:r>
          </a:p>
          <a:p>
            <a:pPr eaLnBrk="1" hangingPunct="1"/>
            <a:r>
              <a:rPr lang="en-US">
                <a:cs typeface="Arial" charset="0"/>
              </a:rPr>
              <a:t>comes from the willingness of subordinates to accept it. If an employee didn’t accept a manager’s order, there was no authority.</a:t>
            </a:r>
          </a:p>
        </p:txBody>
      </p:sp>
      <p:sp>
        <p:nvSpPr>
          <p:cNvPr id="4" name="Slide Number Placeholder 3"/>
          <p:cNvSpPr>
            <a:spLocks noGrp="1"/>
          </p:cNvSpPr>
          <p:nvPr>
            <p:ph type="sldNum" sz="quarter" idx="5"/>
          </p:nvPr>
        </p:nvSpPr>
        <p:spPr/>
        <p:txBody>
          <a:bodyPr/>
          <a:lstStyle/>
          <a:p>
            <a:pPr>
              <a:defRPr/>
            </a:pPr>
            <a:fld id="{C7CCF470-DA83-48A9-B168-3D93E9AC931B}" type="slidenum">
              <a:rPr lang="en-US" smtClean="0"/>
              <a:pPr>
                <a:defRPr/>
              </a:pPr>
              <a:t>433</a:t>
            </a:fld>
            <a:endParaRPr lang="en-US" dirty="0"/>
          </a:p>
        </p:txBody>
      </p:sp>
    </p:spTree>
    <p:extLst>
      <p:ext uri="{BB962C8B-B14F-4D97-AF65-F5344CB8AC3E}">
        <p14:creationId xmlns:p14="http://schemas.microsoft.com/office/powerpoint/2010/main" val="3762906494"/>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b="1">
                <a:cs typeface="Arial" charset="0"/>
              </a:rPr>
              <a:t>Line authority </a:t>
            </a:r>
            <a:r>
              <a:rPr lang="en-US">
                <a:cs typeface="Arial" charset="0"/>
              </a:rPr>
              <a:t>entitles a manager to direct the work of an employee. It is the employer–employee authority relationship that extends from the top of the organization to the lowest echelon, according to the chain of command, as shown in Exhibit 11-4. As a link in the chain of command, a manager with line authority has the right to direct the work of employees and to make certain decisions without consulting anyone.</a:t>
            </a:r>
          </a:p>
          <a:p>
            <a:pPr eaLnBrk="1" hangingPunct="1"/>
            <a:endParaRPr lang="en-US">
              <a:cs typeface="Arial" charset="0"/>
            </a:endParaRPr>
          </a:p>
          <a:p>
            <a:pPr eaLnBrk="1" hangingPunct="1"/>
            <a:r>
              <a:rPr lang="en-US">
                <a:cs typeface="Arial" charset="0"/>
              </a:rPr>
              <a:t>As organizations get larger and more complex, line managers find that they do not have the time, expertise, or resources to get their jobs done effectively. In response, they create </a:t>
            </a:r>
            <a:r>
              <a:rPr lang="en-US" b="1">
                <a:cs typeface="Arial" charset="0"/>
              </a:rPr>
              <a:t>staff authority </a:t>
            </a:r>
            <a:r>
              <a:rPr lang="en-US">
                <a:cs typeface="Arial" charset="0"/>
              </a:rPr>
              <a:t>functions to support, assist, advise, and generally reduce some of their informational burdens. For instance, a hospital administrator who cannot effectively handle the purchasing of all the supplies the hospital needs creates a purchasing department, which is a staff function.</a:t>
            </a:r>
          </a:p>
        </p:txBody>
      </p:sp>
      <p:sp>
        <p:nvSpPr>
          <p:cNvPr id="4" name="Slide Number Placeholder 3"/>
          <p:cNvSpPr>
            <a:spLocks noGrp="1"/>
          </p:cNvSpPr>
          <p:nvPr>
            <p:ph type="sldNum" sz="quarter" idx="5"/>
          </p:nvPr>
        </p:nvSpPr>
        <p:spPr/>
        <p:txBody>
          <a:bodyPr/>
          <a:lstStyle/>
          <a:p>
            <a:pPr>
              <a:defRPr/>
            </a:pPr>
            <a:fld id="{1A482C17-F2AD-4489-8388-C84BDF05B48D}" type="slidenum">
              <a:rPr lang="en-US" smtClean="0"/>
              <a:pPr>
                <a:defRPr/>
              </a:pPr>
              <a:t>434</a:t>
            </a:fld>
            <a:endParaRPr lang="en-US" dirty="0"/>
          </a:p>
        </p:txBody>
      </p:sp>
    </p:spTree>
    <p:extLst>
      <p:ext uri="{BB962C8B-B14F-4D97-AF65-F5344CB8AC3E}">
        <p14:creationId xmlns:p14="http://schemas.microsoft.com/office/powerpoint/2010/main" val="930897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Another constraint posed by external environments is the amount of uncertainty found in that environment, which can affect organizational outcomes. </a:t>
            </a:r>
            <a:r>
              <a:rPr lang="en-US" b="1">
                <a:cs typeface="Arial" charset="0"/>
              </a:rPr>
              <a:t>Environmental uncertainty </a:t>
            </a:r>
            <a:r>
              <a:rPr lang="en-US">
                <a:cs typeface="Arial" charset="0"/>
              </a:rPr>
              <a:t>refers to the degree of change and complexity in an organization’s environment. The first dimension of uncertainty is the degree of change. If the components in an organization’s environment change frequently, it’s a </a:t>
            </a:r>
            <a:r>
              <a:rPr lang="en-US" i="1">
                <a:cs typeface="Arial" charset="0"/>
              </a:rPr>
              <a:t>dynamic </a:t>
            </a:r>
            <a:r>
              <a:rPr lang="en-US">
                <a:cs typeface="Arial" charset="0"/>
              </a:rPr>
              <a:t>environment. If change is minimal, it’s a </a:t>
            </a:r>
            <a:r>
              <a:rPr lang="en-US" i="1">
                <a:cs typeface="Arial" charset="0"/>
              </a:rPr>
              <a:t>stable </a:t>
            </a:r>
            <a:r>
              <a:rPr lang="en-US">
                <a:cs typeface="Arial" charset="0"/>
              </a:rPr>
              <a:t>one.</a:t>
            </a:r>
          </a:p>
          <a:p>
            <a:pPr eaLnBrk="1" hangingPunct="1"/>
            <a:endParaRPr lang="en-US">
              <a:cs typeface="Arial" charset="0"/>
            </a:endParaRPr>
          </a:p>
          <a:p>
            <a:pPr eaLnBrk="1" hangingPunct="1"/>
            <a:r>
              <a:rPr lang="en-US">
                <a:cs typeface="Arial" charset="0"/>
              </a:rPr>
              <a:t>The other dimension of uncertainty describes the degree of </a:t>
            </a:r>
            <a:r>
              <a:rPr lang="en-US" b="1">
                <a:cs typeface="Arial" charset="0"/>
              </a:rPr>
              <a:t>environmental complexity</a:t>
            </a:r>
            <a:r>
              <a:rPr lang="en-US">
                <a:cs typeface="Arial" charset="0"/>
              </a:rPr>
              <a:t>, which looks at the number of components in an organization’s environment and the extent of the knowledge that the organization has about those components. An organization with fewer competitors, customers, suppliers, government agencies, and so forth faces a less complex and uncertain environment</a:t>
            </a:r>
          </a:p>
        </p:txBody>
      </p:sp>
      <p:sp>
        <p:nvSpPr>
          <p:cNvPr id="4" name="Slide Number Placeholder 3"/>
          <p:cNvSpPr>
            <a:spLocks noGrp="1"/>
          </p:cNvSpPr>
          <p:nvPr>
            <p:ph type="sldNum" sz="quarter" idx="5"/>
          </p:nvPr>
        </p:nvSpPr>
        <p:spPr/>
        <p:txBody>
          <a:bodyPr/>
          <a:lstStyle/>
          <a:p>
            <a:pPr>
              <a:defRPr/>
            </a:pPr>
            <a:fld id="{203B0162-400C-4BBC-93FF-4B0A130F4CC1}" type="slidenum">
              <a:rPr lang="en-US" smtClean="0"/>
              <a:pPr>
                <a:defRPr/>
              </a:pPr>
              <a:t>45</a:t>
            </a:fld>
            <a:endParaRPr lang="en-US" dirty="0"/>
          </a:p>
        </p:txBody>
      </p:sp>
    </p:spTree>
    <p:extLst>
      <p:ext uri="{BB962C8B-B14F-4D97-AF65-F5344CB8AC3E}">
        <p14:creationId xmlns:p14="http://schemas.microsoft.com/office/powerpoint/2010/main" val="3496128573"/>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D90F89F1-7465-4377-8AC2-5E88694086E2}" type="slidenum">
              <a:rPr lang="en-US" smtClean="0"/>
              <a:pPr>
                <a:defRPr/>
              </a:pPr>
              <a:t>435</a:t>
            </a:fld>
            <a:endParaRPr lang="en-US" dirty="0"/>
          </a:p>
        </p:txBody>
      </p:sp>
    </p:spTree>
    <p:extLst>
      <p:ext uri="{BB962C8B-B14F-4D97-AF65-F5344CB8AC3E}">
        <p14:creationId xmlns:p14="http://schemas.microsoft.com/office/powerpoint/2010/main" val="335001032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EADB75E5-EB35-4E7F-B2D3-592AE410E893}" type="slidenum">
              <a:rPr lang="en-US" smtClean="0"/>
              <a:pPr>
                <a:defRPr/>
              </a:pPr>
              <a:t>436</a:t>
            </a:fld>
            <a:endParaRPr lang="en-US" dirty="0"/>
          </a:p>
        </p:txBody>
      </p:sp>
    </p:spTree>
    <p:extLst>
      <p:ext uri="{BB962C8B-B14F-4D97-AF65-F5344CB8AC3E}">
        <p14:creationId xmlns:p14="http://schemas.microsoft.com/office/powerpoint/2010/main" val="1818189175"/>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When managers use their authority to assign work to employees, those employees take on an obligation to perform those assigned duties. This obligation or expectation to perform is known as </a:t>
            </a:r>
            <a:r>
              <a:rPr lang="en-US" b="1">
                <a:cs typeface="Arial" charset="0"/>
              </a:rPr>
              <a:t>responsibility</a:t>
            </a:r>
            <a:r>
              <a:rPr lang="en-US">
                <a:cs typeface="Arial" charset="0"/>
              </a:rPr>
              <a:t>. And employees should be held accountable for their performance! Assigning work authority without  responsibility and accountability can create opportunities for abuse. Likewise, no one should be held responsible or accountable for work tasks over which he or she has no authority to complete those tasks.</a:t>
            </a:r>
          </a:p>
          <a:p>
            <a:pPr eaLnBrk="1" hangingPunct="1"/>
            <a:endParaRPr lang="en-US">
              <a:cs typeface="Arial" charset="0"/>
            </a:endParaRPr>
          </a:p>
          <a:p>
            <a:pPr eaLnBrk="1" hangingPunct="1"/>
            <a:r>
              <a:rPr lang="en-US">
                <a:cs typeface="Arial" charset="0"/>
              </a:rPr>
              <a:t>Finally, the </a:t>
            </a:r>
            <a:r>
              <a:rPr lang="en-US" b="1">
                <a:cs typeface="Arial" charset="0"/>
              </a:rPr>
              <a:t>unity of command </a:t>
            </a:r>
            <a:r>
              <a:rPr lang="en-US">
                <a:cs typeface="Arial" charset="0"/>
              </a:rPr>
              <a:t>principle (one of Fayol’s 14 management principles) states that a person should report to only one manager.</a:t>
            </a:r>
          </a:p>
          <a:p>
            <a:pPr eaLnBrk="1" hangingPunct="1"/>
            <a:r>
              <a:rPr lang="en-US">
                <a:cs typeface="Arial" charset="0"/>
              </a:rPr>
              <a:t>Without unity of command, conflicting demands from multiple bosses may create problems.</a:t>
            </a:r>
          </a:p>
        </p:txBody>
      </p:sp>
      <p:sp>
        <p:nvSpPr>
          <p:cNvPr id="4" name="Slide Number Placeholder 3"/>
          <p:cNvSpPr>
            <a:spLocks noGrp="1"/>
          </p:cNvSpPr>
          <p:nvPr>
            <p:ph type="sldNum" sz="quarter" idx="5"/>
          </p:nvPr>
        </p:nvSpPr>
        <p:spPr/>
        <p:txBody>
          <a:bodyPr/>
          <a:lstStyle/>
          <a:p>
            <a:pPr>
              <a:defRPr/>
            </a:pPr>
            <a:fld id="{7E3D3A94-C133-4597-B9E2-51B2537C95C1}" type="slidenum">
              <a:rPr lang="en-US" smtClean="0"/>
              <a:pPr>
                <a:defRPr/>
              </a:pPr>
              <a:t>437</a:t>
            </a:fld>
            <a:endParaRPr lang="en-US" dirty="0"/>
          </a:p>
        </p:txBody>
      </p:sp>
    </p:spTree>
    <p:extLst>
      <p:ext uri="{BB962C8B-B14F-4D97-AF65-F5344CB8AC3E}">
        <p14:creationId xmlns:p14="http://schemas.microsoft.com/office/powerpoint/2010/main" val="2340948017"/>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How many employees can a manager efficiently and effectively manage? That’s what </a:t>
            </a:r>
            <a:r>
              <a:rPr lang="en-US" b="1">
                <a:cs typeface="Arial" charset="0"/>
              </a:rPr>
              <a:t>span of control </a:t>
            </a:r>
            <a:r>
              <a:rPr lang="en-US">
                <a:cs typeface="Arial" charset="0"/>
              </a:rPr>
              <a:t>is all about. The traditional view was that managers could not—and should not—directly supervise more than five or six subordinates. Determining the span of control is important because to a large degree, it determines the number of levels and managers in an organization—an important consideration in how efficient</a:t>
            </a:r>
          </a:p>
          <a:p>
            <a:pPr eaLnBrk="1" hangingPunct="1"/>
            <a:r>
              <a:rPr lang="en-US">
                <a:cs typeface="Arial" charset="0"/>
              </a:rPr>
              <a:t>an organization will be. All other things being equal, the wider or larger the span, the more efficient the organization.</a:t>
            </a:r>
          </a:p>
          <a:p>
            <a:pPr eaLnBrk="1" hangingPunct="1"/>
            <a:endParaRPr lang="en-US">
              <a:cs typeface="Arial" charset="0"/>
            </a:endParaRPr>
          </a:p>
          <a:p>
            <a:pPr eaLnBrk="1" hangingPunct="1"/>
            <a:r>
              <a:rPr lang="en-US">
                <a:cs typeface="Arial" charset="0"/>
              </a:rPr>
              <a:t>Assume two organizations both have approximately 4,100 employees. As Exhibit 11-6 shows, if one organization has a span of four and the other a span of eight, the organization with the wider span will have two fewer levels and approximately 800 fewer managers.</a:t>
            </a:r>
          </a:p>
        </p:txBody>
      </p:sp>
      <p:sp>
        <p:nvSpPr>
          <p:cNvPr id="4" name="Slide Number Placeholder 3"/>
          <p:cNvSpPr>
            <a:spLocks noGrp="1"/>
          </p:cNvSpPr>
          <p:nvPr>
            <p:ph type="sldNum" sz="quarter" idx="5"/>
          </p:nvPr>
        </p:nvSpPr>
        <p:spPr/>
        <p:txBody>
          <a:bodyPr/>
          <a:lstStyle/>
          <a:p>
            <a:pPr>
              <a:defRPr/>
            </a:pPr>
            <a:fld id="{A11549F3-6DC0-4701-BE33-814DFB9E512F}" type="slidenum">
              <a:rPr lang="en-US" smtClean="0"/>
              <a:pPr>
                <a:defRPr/>
              </a:pPr>
              <a:t>438</a:t>
            </a:fld>
            <a:endParaRPr lang="en-US" dirty="0"/>
          </a:p>
        </p:txBody>
      </p:sp>
    </p:spTree>
    <p:extLst>
      <p:ext uri="{BB962C8B-B14F-4D97-AF65-F5344CB8AC3E}">
        <p14:creationId xmlns:p14="http://schemas.microsoft.com/office/powerpoint/2010/main" val="1891793897"/>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F41391E1-BFE5-4872-A41C-A8B48BABC784}" type="slidenum">
              <a:rPr lang="en-US" smtClean="0"/>
              <a:pPr>
                <a:defRPr/>
              </a:pPr>
              <a:t>439</a:t>
            </a:fld>
            <a:endParaRPr lang="en-US" dirty="0"/>
          </a:p>
        </p:txBody>
      </p:sp>
    </p:spTree>
    <p:extLst>
      <p:ext uri="{BB962C8B-B14F-4D97-AF65-F5344CB8AC3E}">
        <p14:creationId xmlns:p14="http://schemas.microsoft.com/office/powerpoint/2010/main" val="3654553129"/>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“At what organizational level are decisions made?” </a:t>
            </a:r>
            <a:r>
              <a:rPr lang="en-US" b="1">
                <a:cs typeface="Arial" charset="0"/>
              </a:rPr>
              <a:t>Centralization </a:t>
            </a:r>
            <a:r>
              <a:rPr lang="en-US">
                <a:cs typeface="Arial" charset="0"/>
              </a:rPr>
              <a:t>is the degree to which decision making takes place at upper levels of the organization. If top managers make key decisions with little input from below, then the organization is more centralized. On the other hand, the more that lower-level employees provide input or actually make decisions, the more </a:t>
            </a:r>
            <a:r>
              <a:rPr lang="en-US" b="1">
                <a:cs typeface="Arial" charset="0"/>
              </a:rPr>
              <a:t>decentralization </a:t>
            </a:r>
            <a:r>
              <a:rPr lang="en-US">
                <a:cs typeface="Arial" charset="0"/>
              </a:rPr>
              <a:t>there is. Keep in mind that centralization-decentralization is not an either-or concept. The decision is relative, not absolute—that is, an organization is never completely centralized or decentralized.</a:t>
            </a:r>
          </a:p>
          <a:p>
            <a:pPr eaLnBrk="1" hangingPunct="1"/>
            <a:endParaRPr lang="en-US">
              <a:cs typeface="Arial" charset="0"/>
            </a:endParaRPr>
          </a:p>
          <a:p>
            <a:pPr eaLnBrk="1" hangingPunct="1"/>
            <a:r>
              <a:rPr lang="en-US">
                <a:cs typeface="Arial" charset="0"/>
              </a:rPr>
              <a:t>As organizations have become more flexible and responsive to environmental trends, there’s been a distinct shift toward decentralized decision making.  This trend, also known as </a:t>
            </a:r>
            <a:r>
              <a:rPr lang="en-US" b="1">
                <a:cs typeface="Arial" charset="0"/>
              </a:rPr>
              <a:t>employee empowerment</a:t>
            </a:r>
            <a:r>
              <a:rPr lang="en-US">
                <a:cs typeface="Arial" charset="0"/>
              </a:rPr>
              <a:t>, gives employees more authority (power) to make decisions.</a:t>
            </a:r>
          </a:p>
        </p:txBody>
      </p:sp>
      <p:sp>
        <p:nvSpPr>
          <p:cNvPr id="4" name="Slide Number Placeholder 3"/>
          <p:cNvSpPr>
            <a:spLocks noGrp="1"/>
          </p:cNvSpPr>
          <p:nvPr>
            <p:ph type="sldNum" sz="quarter" idx="5"/>
          </p:nvPr>
        </p:nvSpPr>
        <p:spPr/>
        <p:txBody>
          <a:bodyPr/>
          <a:lstStyle/>
          <a:p>
            <a:pPr>
              <a:defRPr/>
            </a:pPr>
            <a:fld id="{ABC1350F-98EF-4F6F-B260-82B42EA57B21}" type="slidenum">
              <a:rPr lang="en-US" smtClean="0"/>
              <a:pPr>
                <a:defRPr/>
              </a:pPr>
              <a:t>440</a:t>
            </a:fld>
            <a:endParaRPr lang="en-US" dirty="0"/>
          </a:p>
        </p:txBody>
      </p:sp>
    </p:spTree>
    <p:extLst>
      <p:ext uri="{BB962C8B-B14F-4D97-AF65-F5344CB8AC3E}">
        <p14:creationId xmlns:p14="http://schemas.microsoft.com/office/powerpoint/2010/main" val="520244756"/>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Exhibit 11-7 lists some of the factors that affect an organization’s use of centralization or decentralization.</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D5E9BD39-0D8D-4C34-A803-40F175374E38}" type="slidenum">
              <a:rPr lang="en-US" smtClean="0"/>
              <a:pPr>
                <a:defRPr/>
              </a:pPr>
              <a:t>441</a:t>
            </a:fld>
            <a:endParaRPr lang="en-US" dirty="0"/>
          </a:p>
        </p:txBody>
      </p:sp>
    </p:spTree>
    <p:extLst>
      <p:ext uri="{BB962C8B-B14F-4D97-AF65-F5344CB8AC3E}">
        <p14:creationId xmlns:p14="http://schemas.microsoft.com/office/powerpoint/2010/main" val="2467740392"/>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b="1">
                <a:cs typeface="Arial" charset="0"/>
              </a:rPr>
              <a:t>Formalization </a:t>
            </a:r>
            <a:r>
              <a:rPr lang="en-US">
                <a:cs typeface="Arial" charset="0"/>
              </a:rPr>
              <a:t>refers to how standardized an organization’s jobs are and the extent to which employee behavior is guided by rules and procedures. In highly formalized organizations, there are explicit job descriptions, numerous organizational rules, and clearly defined procedures covering work processes. Employees have little discretion over what’s done, when it’s done, and how it’s done. However, where formalization is low, employees have more discretion in how they do their work.</a:t>
            </a:r>
          </a:p>
        </p:txBody>
      </p:sp>
      <p:sp>
        <p:nvSpPr>
          <p:cNvPr id="4" name="Slide Number Placeholder 3"/>
          <p:cNvSpPr>
            <a:spLocks noGrp="1"/>
          </p:cNvSpPr>
          <p:nvPr>
            <p:ph type="sldNum" sz="quarter" idx="5"/>
          </p:nvPr>
        </p:nvSpPr>
        <p:spPr/>
        <p:txBody>
          <a:bodyPr/>
          <a:lstStyle/>
          <a:p>
            <a:pPr>
              <a:defRPr/>
            </a:pPr>
            <a:fld id="{1D9C6511-95A9-4883-A7CE-8A15075A4E87}" type="slidenum">
              <a:rPr lang="en-US" smtClean="0"/>
              <a:pPr>
                <a:defRPr/>
              </a:pPr>
              <a:t>442</a:t>
            </a:fld>
            <a:endParaRPr lang="en-US" dirty="0"/>
          </a:p>
        </p:txBody>
      </p:sp>
    </p:spTree>
    <p:extLst>
      <p:ext uri="{BB962C8B-B14F-4D97-AF65-F5344CB8AC3E}">
        <p14:creationId xmlns:p14="http://schemas.microsoft.com/office/powerpoint/2010/main" val="251945165"/>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mechanistic organization </a:t>
            </a:r>
            <a:r>
              <a:rPr lang="en-US">
                <a:cs typeface="Arial" charset="0"/>
              </a:rPr>
              <a:t>(or bureaucracy) was the natural result of combining the six elements of structure. Adhering to the chain-of-command principle ensured the existence of a formal hierarchy of authority, with each person controlled and supervised by one superior. Keeping the span of control small at increasingly higher levels in the organization created tall, impersonal structures. As the distance</a:t>
            </a:r>
          </a:p>
          <a:p>
            <a:pPr eaLnBrk="1" hangingPunct="1"/>
            <a:r>
              <a:rPr lang="en-US">
                <a:cs typeface="Arial" charset="0"/>
              </a:rPr>
              <a:t>between the top and the bottom of the organization expanded, top management would increasingly impose rules and regulations. Because top managers couldn’t control lower-level activities through direct observation and ensure the use of standard practices, they substituted rules and regulations.</a:t>
            </a:r>
          </a:p>
          <a:p>
            <a:pPr eaLnBrk="1" hangingPunct="1"/>
            <a:endParaRPr lang="en-US">
              <a:cs typeface="Arial" charset="0"/>
            </a:endParaRPr>
          </a:p>
          <a:p>
            <a:pPr eaLnBrk="1" hangingPunct="1"/>
            <a:r>
              <a:rPr lang="en-US">
                <a:cs typeface="Arial" charset="0"/>
              </a:rPr>
              <a:t>The </a:t>
            </a:r>
            <a:r>
              <a:rPr lang="en-US" b="1">
                <a:cs typeface="Arial" charset="0"/>
              </a:rPr>
              <a:t>organic organization </a:t>
            </a:r>
            <a:r>
              <a:rPr lang="en-US">
                <a:cs typeface="Arial" charset="0"/>
              </a:rPr>
              <a:t>is a highly adaptive form that is as loose and flexible as the mechanistic organization is rigid and stable. Rather than having standardized jobs and regulations, the organic organization’s loose structure allows it to change rapidly as required.  It has division of labor, but the jobs people do are not standardized. Employees tend to be professionals who are technically proficient and trained</a:t>
            </a:r>
          </a:p>
          <a:p>
            <a:pPr eaLnBrk="1" hangingPunct="1"/>
            <a:r>
              <a:rPr lang="en-US">
                <a:cs typeface="Arial" charset="0"/>
              </a:rPr>
              <a:t>to handle diverse problems. They need few formal rules and little direct supervision because their training has instilled in them standards of professional conduct.</a:t>
            </a:r>
          </a:p>
        </p:txBody>
      </p:sp>
      <p:sp>
        <p:nvSpPr>
          <p:cNvPr id="4" name="Slide Number Placeholder 3"/>
          <p:cNvSpPr>
            <a:spLocks noGrp="1"/>
          </p:cNvSpPr>
          <p:nvPr>
            <p:ph type="sldNum" sz="quarter" idx="5"/>
          </p:nvPr>
        </p:nvSpPr>
        <p:spPr/>
        <p:txBody>
          <a:bodyPr/>
          <a:lstStyle/>
          <a:p>
            <a:pPr>
              <a:defRPr/>
            </a:pPr>
            <a:fld id="{3191E4AE-5938-42C1-9310-DE5CDD8A9EC6}" type="slidenum">
              <a:rPr lang="en-US" smtClean="0"/>
              <a:pPr>
                <a:defRPr/>
              </a:pPr>
              <a:t>443</a:t>
            </a:fld>
            <a:endParaRPr lang="en-US" dirty="0"/>
          </a:p>
        </p:txBody>
      </p:sp>
    </p:spTree>
    <p:extLst>
      <p:ext uri="{BB962C8B-B14F-4D97-AF65-F5344CB8AC3E}">
        <p14:creationId xmlns:p14="http://schemas.microsoft.com/office/powerpoint/2010/main" val="3486197442"/>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Basic organizational design revolves around two organizational forms, described in Exhibit 11-8</a:t>
            </a:r>
          </a:p>
        </p:txBody>
      </p:sp>
      <p:sp>
        <p:nvSpPr>
          <p:cNvPr id="4" name="Slide Number Placeholder 3"/>
          <p:cNvSpPr>
            <a:spLocks noGrp="1"/>
          </p:cNvSpPr>
          <p:nvPr>
            <p:ph type="sldNum" sz="quarter" idx="5"/>
          </p:nvPr>
        </p:nvSpPr>
        <p:spPr/>
        <p:txBody>
          <a:bodyPr/>
          <a:lstStyle/>
          <a:p>
            <a:pPr>
              <a:defRPr/>
            </a:pPr>
            <a:fld id="{0C8A6544-6767-41E5-9AB1-73456FE3D7BC}" type="slidenum">
              <a:rPr lang="en-US" smtClean="0"/>
              <a:pPr>
                <a:defRPr/>
              </a:pPr>
              <a:t>444</a:t>
            </a:fld>
            <a:endParaRPr lang="en-US" dirty="0"/>
          </a:p>
        </p:txBody>
      </p:sp>
    </p:spTree>
    <p:extLst>
      <p:ext uri="{BB962C8B-B14F-4D97-AF65-F5344CB8AC3E}">
        <p14:creationId xmlns:p14="http://schemas.microsoft.com/office/powerpoint/2010/main" val="932507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In Exhibit 2-3 each of the four cells represents different combinations of degree of complexity and degree of change. </a:t>
            </a:r>
          </a:p>
          <a:p>
            <a:pPr eaLnBrk="1" hangingPunct="1"/>
            <a:endParaRPr lang="en-US">
              <a:cs typeface="Arial" charset="0"/>
            </a:endParaRPr>
          </a:p>
          <a:p>
            <a:pPr eaLnBrk="1" hangingPunct="1"/>
            <a:r>
              <a:rPr lang="en-US">
                <a:cs typeface="Arial" charset="0"/>
              </a:rPr>
              <a:t>Cell 1 (stable and simple environment) represents the lowest level of environmental uncertainty and cell 4 (dynamic and complex environment) the highest. Not surprisingly, managers have the greatest influence on organizational outcomes in cell 1 and the least in cell 4. Because uncertainty poses a threat to an organization’s effectiveness, managers try to minimize it.</a:t>
            </a:r>
          </a:p>
        </p:txBody>
      </p:sp>
      <p:sp>
        <p:nvSpPr>
          <p:cNvPr id="4" name="Slide Number Placeholder 3"/>
          <p:cNvSpPr>
            <a:spLocks noGrp="1"/>
          </p:cNvSpPr>
          <p:nvPr>
            <p:ph type="sldNum" sz="quarter" idx="5"/>
          </p:nvPr>
        </p:nvSpPr>
        <p:spPr/>
        <p:txBody>
          <a:bodyPr/>
          <a:lstStyle/>
          <a:p>
            <a:pPr>
              <a:defRPr/>
            </a:pPr>
            <a:fld id="{5390CA7C-EC97-4DF2-AF9F-ACE43D6BEBD7}" type="slidenum">
              <a:rPr lang="en-US" smtClean="0"/>
              <a:pPr>
                <a:defRPr/>
              </a:pPr>
              <a:t>46</a:t>
            </a:fld>
            <a:endParaRPr lang="en-US" dirty="0"/>
          </a:p>
        </p:txBody>
      </p:sp>
    </p:spTree>
    <p:extLst>
      <p:ext uri="{BB962C8B-B14F-4D97-AF65-F5344CB8AC3E}">
        <p14:creationId xmlns:p14="http://schemas.microsoft.com/office/powerpoint/2010/main" val="3021521345"/>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An organization’s structure should facilitate goal achievement. Because goals are an important part of the organization’s strategies, it’s only logical that strategy and structure are closely linked.  </a:t>
            </a:r>
          </a:p>
          <a:p>
            <a:pPr eaLnBrk="1" hangingPunct="1"/>
            <a:endParaRPr lang="en-US">
              <a:cs typeface="Arial" charset="0"/>
            </a:endParaRPr>
          </a:p>
          <a:p>
            <a:pPr eaLnBrk="1" hangingPunct="1"/>
            <a:r>
              <a:rPr lang="en-US">
                <a:cs typeface="Arial" charset="0"/>
              </a:rPr>
              <a:t>Research has shown that certain structural designs work best with different organizational strategies.  For instance, the flexibility and free-flowing information of the organic structure works well when an organization is pursuing meaningful and unique innovations. The mechanistic  organization with its efficiency, stability, and tight controls works best for companies wanting to tightly control costs.</a:t>
            </a:r>
          </a:p>
        </p:txBody>
      </p:sp>
      <p:sp>
        <p:nvSpPr>
          <p:cNvPr id="4" name="Slide Number Placeholder 3"/>
          <p:cNvSpPr>
            <a:spLocks noGrp="1"/>
          </p:cNvSpPr>
          <p:nvPr>
            <p:ph type="sldNum" sz="quarter" idx="5"/>
          </p:nvPr>
        </p:nvSpPr>
        <p:spPr/>
        <p:txBody>
          <a:bodyPr/>
          <a:lstStyle/>
          <a:p>
            <a:pPr>
              <a:defRPr/>
            </a:pPr>
            <a:fld id="{DA6B164B-C9AC-4C2F-9BF0-F9A2C618106C}" type="slidenum">
              <a:rPr lang="en-US" smtClean="0"/>
              <a:pPr>
                <a:defRPr/>
              </a:pPr>
              <a:t>445</a:t>
            </a:fld>
            <a:endParaRPr lang="en-US" dirty="0"/>
          </a:p>
        </p:txBody>
      </p:sp>
    </p:spTree>
    <p:extLst>
      <p:ext uri="{BB962C8B-B14F-4D97-AF65-F5344CB8AC3E}">
        <p14:creationId xmlns:p14="http://schemas.microsoft.com/office/powerpoint/2010/main" val="1711398658"/>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There’s considerable evidence that an organization’s size affects its structure.  Large organizations—typically considered to be those with more than 2,000 employees— tend to have more specialization, departmentalization, centralization, and rules and regulations than do small  organizations. However, once an organization grows past a certain size, size has less influence on structure. Why? Essentially, once there are around 2,000 employees, it’s already fairly mechanistic. Adding another 500 employees won’t impact the structure much. On the other</a:t>
            </a:r>
          </a:p>
          <a:p>
            <a:pPr eaLnBrk="1" hangingPunct="1"/>
            <a:r>
              <a:rPr lang="en-US">
                <a:cs typeface="Arial" charset="0"/>
              </a:rPr>
              <a:t>hand, adding 500 employees to an organization with only 300 employees is likely to make it more mechanistic.</a:t>
            </a:r>
          </a:p>
        </p:txBody>
      </p:sp>
      <p:sp>
        <p:nvSpPr>
          <p:cNvPr id="4" name="Slide Number Placeholder 3"/>
          <p:cNvSpPr>
            <a:spLocks noGrp="1"/>
          </p:cNvSpPr>
          <p:nvPr>
            <p:ph type="sldNum" sz="quarter" idx="5"/>
          </p:nvPr>
        </p:nvSpPr>
        <p:spPr/>
        <p:txBody>
          <a:bodyPr/>
          <a:lstStyle/>
          <a:p>
            <a:pPr>
              <a:defRPr/>
            </a:pPr>
            <a:fld id="{38051B8C-672F-42F4-8A52-22CD556DE389}" type="slidenum">
              <a:rPr lang="en-US" smtClean="0"/>
              <a:pPr>
                <a:defRPr/>
              </a:pPr>
              <a:t>446</a:t>
            </a:fld>
            <a:endParaRPr lang="en-US" dirty="0"/>
          </a:p>
        </p:txBody>
      </p:sp>
    </p:spTree>
    <p:extLst>
      <p:ext uri="{BB962C8B-B14F-4D97-AF65-F5344CB8AC3E}">
        <p14:creationId xmlns:p14="http://schemas.microsoft.com/office/powerpoint/2010/main" val="3447686743"/>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Every organization uses some form of technology to convert its inputs into outputs. The initial research on technology’s effect on structure can be traced to Joan Woodward, who studied small manufacturing firms in southern England to determine the extent to which structural design elements were related to organizational success.  She couldn’t find any consistent pattern until she divided the firms into three distinct technologies that had increasing levels of complexity and sophistication. The first category, </a:t>
            </a:r>
            <a:r>
              <a:rPr lang="en-US" b="1">
                <a:cs typeface="Arial" charset="0"/>
              </a:rPr>
              <a:t>unit production</a:t>
            </a:r>
            <a:r>
              <a:rPr lang="en-US">
                <a:cs typeface="Arial" charset="0"/>
              </a:rPr>
              <a:t>, described the production of items in units or small batches. The second category, </a:t>
            </a:r>
            <a:r>
              <a:rPr lang="en-US" b="1">
                <a:cs typeface="Arial" charset="0"/>
              </a:rPr>
              <a:t>mass production</a:t>
            </a:r>
            <a:r>
              <a:rPr lang="en-US">
                <a:cs typeface="Arial" charset="0"/>
              </a:rPr>
              <a:t>, described large batch manufacturing. Finally, the third and most technically complex group, </a:t>
            </a:r>
            <a:r>
              <a:rPr lang="en-US" b="1">
                <a:cs typeface="Arial" charset="0"/>
              </a:rPr>
              <a:t>process production</a:t>
            </a:r>
            <a:r>
              <a:rPr lang="en-US">
                <a:cs typeface="Arial" charset="0"/>
              </a:rPr>
              <a:t>, included continuous-process production. A summary of her findings is shown in Exhibit 11-9.</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4792EB40-351E-40DC-80CD-9C8D844BDFBC}" type="slidenum">
              <a:rPr lang="en-US" smtClean="0"/>
              <a:pPr>
                <a:defRPr/>
              </a:pPr>
              <a:t>447</a:t>
            </a:fld>
            <a:endParaRPr lang="en-US" dirty="0"/>
          </a:p>
        </p:txBody>
      </p:sp>
    </p:spTree>
    <p:extLst>
      <p:ext uri="{BB962C8B-B14F-4D97-AF65-F5344CB8AC3E}">
        <p14:creationId xmlns:p14="http://schemas.microsoft.com/office/powerpoint/2010/main" val="76019852"/>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3A20AC75-2302-497A-8370-CA5BD44FD477}" type="slidenum">
              <a:rPr lang="en-US" smtClean="0"/>
              <a:pPr>
                <a:defRPr/>
              </a:pPr>
              <a:t>448</a:t>
            </a:fld>
            <a:endParaRPr lang="en-US" dirty="0"/>
          </a:p>
        </p:txBody>
      </p:sp>
    </p:spTree>
    <p:extLst>
      <p:ext uri="{BB962C8B-B14F-4D97-AF65-F5344CB8AC3E}">
        <p14:creationId xmlns:p14="http://schemas.microsoft.com/office/powerpoint/2010/main" val="2392200430"/>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Some organizations face stable and simple environments with little uncertainty; others face dynamic and complex environments with a lot of uncertainty. Managers try to minimize environmental uncertainty by adjusting the organization’s structure. The evidence on the environment-structure relationship helps explain why so many managers today are restructuring their organizations to be lean, fast, and flexible. Worldwide economic downturns, global competition, accelerated product innovation by competitors, and increased demands from customers for high quality and faster deliveries are examples of dynamic environmental forces. Mechanistic organizations are not equipped to respond to rapid environmental change and environmental uncertainty. As a result, we’re seeing organizations become more organic.</a:t>
            </a:r>
          </a:p>
        </p:txBody>
      </p:sp>
      <p:sp>
        <p:nvSpPr>
          <p:cNvPr id="4" name="Slide Number Placeholder 3"/>
          <p:cNvSpPr>
            <a:spLocks noGrp="1"/>
          </p:cNvSpPr>
          <p:nvPr>
            <p:ph type="sldNum" sz="quarter" idx="5"/>
          </p:nvPr>
        </p:nvSpPr>
        <p:spPr/>
        <p:txBody>
          <a:bodyPr/>
          <a:lstStyle/>
          <a:p>
            <a:pPr>
              <a:defRPr/>
            </a:pPr>
            <a:fld id="{CDEF5DF0-5E5B-4EBF-A157-3B3BEF8365F0}" type="slidenum">
              <a:rPr lang="en-US" smtClean="0"/>
              <a:pPr>
                <a:defRPr/>
              </a:pPr>
              <a:t>449</a:t>
            </a:fld>
            <a:endParaRPr lang="en-US" dirty="0"/>
          </a:p>
        </p:txBody>
      </p:sp>
    </p:spTree>
    <p:extLst>
      <p:ext uri="{BB962C8B-B14F-4D97-AF65-F5344CB8AC3E}">
        <p14:creationId xmlns:p14="http://schemas.microsoft.com/office/powerpoint/2010/main" val="2373025034"/>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Most companies start as entrepreneurial ventures using a </a:t>
            </a:r>
            <a:r>
              <a:rPr lang="en-US" b="1">
                <a:cs typeface="Arial" charset="0"/>
              </a:rPr>
              <a:t>simple structure</a:t>
            </a:r>
            <a:r>
              <a:rPr lang="en-US">
                <a:cs typeface="Arial" charset="0"/>
              </a:rPr>
              <a:t>, an organizational design with low departmentalization, wide spans of control, authority centralized in a single person, and little formalization.   As employees are added, however, most don’t remain as simple structures. The structure tends to become more specialized and formalized.</a:t>
            </a:r>
          </a:p>
          <a:p>
            <a:pPr eaLnBrk="1" hangingPunct="1"/>
            <a:endParaRPr lang="en-US">
              <a:cs typeface="Arial" charset="0"/>
            </a:endParaRPr>
          </a:p>
          <a:p>
            <a:pPr eaLnBrk="1" hangingPunct="1"/>
            <a:r>
              <a:rPr lang="en-US">
                <a:cs typeface="Arial" charset="0"/>
              </a:rPr>
              <a:t>A </a:t>
            </a:r>
            <a:r>
              <a:rPr lang="en-US" b="1">
                <a:cs typeface="Arial" charset="0"/>
              </a:rPr>
              <a:t>functional structure </a:t>
            </a:r>
            <a:r>
              <a:rPr lang="en-US">
                <a:cs typeface="Arial" charset="0"/>
              </a:rPr>
              <a:t>is an organizational design that groups similar or related occupational specialties together. You can think of this structure as functional departmentalization applied to the entire organization.</a:t>
            </a:r>
          </a:p>
          <a:p>
            <a:pPr eaLnBrk="1" hangingPunct="1"/>
            <a:endParaRPr lang="en-US">
              <a:cs typeface="Arial" charset="0"/>
            </a:endParaRPr>
          </a:p>
          <a:p>
            <a:pPr eaLnBrk="1" hangingPunct="1"/>
            <a:r>
              <a:rPr lang="en-US">
                <a:cs typeface="Arial" charset="0"/>
              </a:rPr>
              <a:t>The </a:t>
            </a:r>
            <a:r>
              <a:rPr lang="en-US" b="1">
                <a:cs typeface="Arial" charset="0"/>
              </a:rPr>
              <a:t>divisional structure </a:t>
            </a:r>
            <a:r>
              <a:rPr lang="en-US">
                <a:cs typeface="Arial" charset="0"/>
              </a:rPr>
              <a:t>is an organizational structure made up of separate business units or divisions.   In this structure, each division has limited autonomy, with a division manager who has authority over his or her unit and is responsible for as an external overseer to coordinate and control the various divisions, and often provides support services such as financial and legal. </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44FE0E98-1623-4D32-929D-650969DA9144}" type="slidenum">
              <a:rPr lang="en-US" smtClean="0"/>
              <a:pPr>
                <a:defRPr/>
              </a:pPr>
              <a:t>450</a:t>
            </a:fld>
            <a:endParaRPr lang="en-US" dirty="0"/>
          </a:p>
        </p:txBody>
      </p:sp>
    </p:spTree>
    <p:extLst>
      <p:ext uri="{BB962C8B-B14F-4D97-AF65-F5344CB8AC3E}">
        <p14:creationId xmlns:p14="http://schemas.microsoft.com/office/powerpoint/2010/main" val="1131886609"/>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a:cs typeface="Arial" charset="0"/>
              </a:rPr>
              <a:t>When designing a structure, managers may choose one of the traditional organizational designs. These structures tend to be more mechanistic in nature. A summary of the strengths and weaknesses of each can be found in Exhibit 11-10.</a:t>
            </a:r>
          </a:p>
        </p:txBody>
      </p:sp>
      <p:sp>
        <p:nvSpPr>
          <p:cNvPr id="4" name="Slide Number Placeholder 3"/>
          <p:cNvSpPr>
            <a:spLocks noGrp="1"/>
          </p:cNvSpPr>
          <p:nvPr>
            <p:ph type="sldNum" sz="quarter" idx="5"/>
          </p:nvPr>
        </p:nvSpPr>
        <p:spPr/>
        <p:txBody>
          <a:bodyPr/>
          <a:lstStyle/>
          <a:p>
            <a:pPr>
              <a:defRPr/>
            </a:pPr>
            <a:fld id="{36610F11-56D6-4691-83F4-F598764F54F8}" type="slidenum">
              <a:rPr lang="en-US" smtClean="0"/>
              <a:pPr>
                <a:defRPr/>
              </a:pPr>
              <a:t>451</a:t>
            </a:fld>
            <a:endParaRPr lang="en-US" dirty="0"/>
          </a:p>
        </p:txBody>
      </p:sp>
    </p:spTree>
    <p:extLst>
      <p:ext uri="{BB962C8B-B14F-4D97-AF65-F5344CB8AC3E}">
        <p14:creationId xmlns:p14="http://schemas.microsoft.com/office/powerpoint/2010/main" val="318723675"/>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normAutofit fontScale="92500" lnSpcReduction="20000"/>
          </a:bodyPr>
          <a:lstStyle/>
          <a:p>
            <a:pPr eaLnBrk="1" hangingPunct="1"/>
            <a:r>
              <a:rPr lang="en-US">
                <a:cs typeface="Arial" charset="0"/>
              </a:rPr>
              <a:t>The key elements in organizational design are work specialization, chain of command, span of control, departmentalization, centralization-decentralization, and formalization. Traditionally, work specialization was viewed as a way to divide work activities into separate job tasks. Today’s view is that it is an important organizing mechanism but it can lead to problems. The chain of command and its companion concepts—authority, responsibility, and unity of command—were viewed as important ways of maintaining control in organizations. The contemporary</a:t>
            </a:r>
          </a:p>
          <a:p>
            <a:pPr eaLnBrk="1" hangingPunct="1"/>
            <a:r>
              <a:rPr lang="en-US">
                <a:cs typeface="Arial" charset="0"/>
              </a:rPr>
              <a:t>view is that they are less relevant in today’s organizations. The traditional view of span of control was that managers should directly supervise no more than five to six individuals. The contemporary view is that the span of control depends on the skills and abilities of the manager and the employees and on the characteristics of the situation.</a:t>
            </a:r>
          </a:p>
          <a:p>
            <a:pPr eaLnBrk="1" hangingPunct="1"/>
            <a:endParaRPr lang="en-US">
              <a:cs typeface="Arial" charset="0"/>
            </a:endParaRPr>
          </a:p>
          <a:p>
            <a:pPr eaLnBrk="1" hangingPunct="1"/>
            <a:r>
              <a:rPr lang="en-US">
                <a:cs typeface="Arial" charset="0"/>
              </a:rPr>
              <a:t>The various forms of departmentalization are as follows: </a:t>
            </a:r>
            <a:r>
              <a:rPr lang="en-US" i="1">
                <a:cs typeface="Arial" charset="0"/>
              </a:rPr>
              <a:t>Functional </a:t>
            </a:r>
            <a:r>
              <a:rPr lang="en-US">
                <a:cs typeface="Arial" charset="0"/>
              </a:rPr>
              <a:t>groups jobs by functions performed; </a:t>
            </a:r>
            <a:r>
              <a:rPr lang="en-US" i="1">
                <a:cs typeface="Arial" charset="0"/>
              </a:rPr>
              <a:t>product </a:t>
            </a:r>
            <a:r>
              <a:rPr lang="en-US">
                <a:cs typeface="Arial" charset="0"/>
              </a:rPr>
              <a:t>groups jobs by product lines; </a:t>
            </a:r>
            <a:r>
              <a:rPr lang="en-US" i="1">
                <a:cs typeface="Arial" charset="0"/>
              </a:rPr>
              <a:t>geographical </a:t>
            </a:r>
            <a:r>
              <a:rPr lang="en-US">
                <a:cs typeface="Arial" charset="0"/>
              </a:rPr>
              <a:t>groups jobs by geographical region; </a:t>
            </a:r>
            <a:r>
              <a:rPr lang="en-US" i="1">
                <a:cs typeface="Arial" charset="0"/>
              </a:rPr>
              <a:t>process </a:t>
            </a:r>
            <a:r>
              <a:rPr lang="en-US">
                <a:cs typeface="Arial" charset="0"/>
              </a:rPr>
              <a:t>groups jobs on product or customer flow; and </a:t>
            </a:r>
            <a:r>
              <a:rPr lang="en-US" i="1">
                <a:cs typeface="Arial" charset="0"/>
              </a:rPr>
              <a:t>customer </a:t>
            </a:r>
            <a:r>
              <a:rPr lang="en-US">
                <a:cs typeface="Arial" charset="0"/>
              </a:rPr>
              <a:t>groups jobs on specific and unique customer groups. </a:t>
            </a:r>
          </a:p>
          <a:p>
            <a:pPr eaLnBrk="1" hangingPunct="1"/>
            <a:endParaRPr lang="en-US">
              <a:cs typeface="Arial" charset="0"/>
            </a:endParaRPr>
          </a:p>
          <a:p>
            <a:pPr eaLnBrk="1" hangingPunct="1"/>
            <a:r>
              <a:rPr lang="en-US">
                <a:cs typeface="Arial" charset="0"/>
              </a:rPr>
              <a:t>Authority refers to the rights inherent in a managerial position to tell people what to do and to expect them to do it. The acceptance view of</a:t>
            </a:r>
          </a:p>
          <a:p>
            <a:pPr eaLnBrk="1" hangingPunct="1"/>
            <a:r>
              <a:rPr lang="en-US">
                <a:cs typeface="Arial" charset="0"/>
              </a:rPr>
              <a:t>authority says that authority comes from the willingness of subordinates to accept it. Line authority entitles a manager to direct the work of an employee. Staff authority refers to functions that support, assist, advise, and generally reduce some of managers’ informational burdens. Responsibility is the obligation or expectation to perform assigned duties. Unity of command states that a person should report to only one manager. Centralization-decentralization is a structural decision about who makes decisions—upper-level managers or lower-level employees. Formalization concerns the organization’s use of standardization and strict rules to provide consistency and control.</a:t>
            </a:r>
          </a:p>
        </p:txBody>
      </p:sp>
      <p:sp>
        <p:nvSpPr>
          <p:cNvPr id="4" name="Slide Number Placeholder 3"/>
          <p:cNvSpPr>
            <a:spLocks noGrp="1"/>
          </p:cNvSpPr>
          <p:nvPr>
            <p:ph type="sldNum" sz="quarter" idx="5"/>
          </p:nvPr>
        </p:nvSpPr>
        <p:spPr/>
        <p:txBody>
          <a:bodyPr/>
          <a:lstStyle/>
          <a:p>
            <a:pPr>
              <a:defRPr/>
            </a:pPr>
            <a:fld id="{B804EB1E-5A91-4C60-B86E-B62616E882AF}" type="slidenum">
              <a:rPr lang="en-US" smtClean="0"/>
              <a:pPr>
                <a:defRPr/>
              </a:pPr>
              <a:t>452</a:t>
            </a:fld>
            <a:endParaRPr lang="en-US" dirty="0"/>
          </a:p>
        </p:txBody>
      </p:sp>
    </p:spTree>
    <p:extLst>
      <p:ext uri="{BB962C8B-B14F-4D97-AF65-F5344CB8AC3E}">
        <p14:creationId xmlns:p14="http://schemas.microsoft.com/office/powerpoint/2010/main" val="2085532826"/>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A mechanistic organization is a rigid and tightly controlled structure. An organic organization is highly adaptive and flexible.</a:t>
            </a:r>
          </a:p>
        </p:txBody>
      </p:sp>
      <p:sp>
        <p:nvSpPr>
          <p:cNvPr id="4" name="Slide Number Placeholder 3"/>
          <p:cNvSpPr>
            <a:spLocks noGrp="1"/>
          </p:cNvSpPr>
          <p:nvPr>
            <p:ph type="sldNum" sz="quarter" idx="5"/>
          </p:nvPr>
        </p:nvSpPr>
        <p:spPr/>
        <p:txBody>
          <a:bodyPr/>
          <a:lstStyle/>
          <a:p>
            <a:pPr>
              <a:defRPr/>
            </a:pPr>
            <a:fld id="{11358317-EF34-42AF-8D8E-2D89D19D53A9}" type="slidenum">
              <a:rPr lang="en-US" smtClean="0"/>
              <a:pPr>
                <a:defRPr/>
              </a:pPr>
              <a:t>453</a:t>
            </a:fld>
            <a:endParaRPr lang="en-US" dirty="0"/>
          </a:p>
        </p:txBody>
      </p:sp>
    </p:spTree>
    <p:extLst>
      <p:ext uri="{BB962C8B-B14F-4D97-AF65-F5344CB8AC3E}">
        <p14:creationId xmlns:p14="http://schemas.microsoft.com/office/powerpoint/2010/main" val="89265139"/>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An organization’s structure should support the strategy. If the strategy changes, the structure also should change. An organization’s size can affect its structure up to a certain point. Once an organization reaches a certain size (usually around 2,000 employees), it’s fairly mechanistic. An organization’s technology can affect its structure. An organic structure is most effective with unit production and process production technology. A mechanistic structure is most effective with mass production technology. The more uncertain an organization’s environment, the more it needs the flexibility of an organic design.</a:t>
            </a:r>
          </a:p>
        </p:txBody>
      </p:sp>
      <p:sp>
        <p:nvSpPr>
          <p:cNvPr id="4" name="Slide Number Placeholder 3"/>
          <p:cNvSpPr>
            <a:spLocks noGrp="1"/>
          </p:cNvSpPr>
          <p:nvPr>
            <p:ph type="sldNum" sz="quarter" idx="5"/>
          </p:nvPr>
        </p:nvSpPr>
        <p:spPr/>
        <p:txBody>
          <a:bodyPr/>
          <a:lstStyle/>
          <a:p>
            <a:pPr>
              <a:defRPr/>
            </a:pPr>
            <a:fld id="{841BD05C-37B4-4C6F-91F6-54AB5DCEB24F}" type="slidenum">
              <a:rPr lang="en-US" smtClean="0"/>
              <a:pPr>
                <a:defRPr/>
              </a:pPr>
              <a:t>454</a:t>
            </a:fld>
            <a:endParaRPr lang="en-US" dirty="0"/>
          </a:p>
        </p:txBody>
      </p:sp>
    </p:spTree>
    <p:extLst>
      <p:ext uri="{BB962C8B-B14F-4D97-AF65-F5344CB8AC3E}">
        <p14:creationId xmlns:p14="http://schemas.microsoft.com/office/powerpoint/2010/main" val="2107373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b="1">
                <a:cs typeface="Arial" charset="0"/>
              </a:rPr>
              <a:t>Stakeholders </a:t>
            </a:r>
            <a:r>
              <a:rPr lang="en-US">
                <a:cs typeface="Arial" charset="0"/>
              </a:rPr>
              <a:t>are any constituencies in the organization’s environment affected by an organization’s decisions and actions. These groups have a stake in or are significantly</a:t>
            </a:r>
          </a:p>
          <a:p>
            <a:pPr eaLnBrk="1" hangingPunct="1"/>
            <a:r>
              <a:rPr lang="en-US">
                <a:cs typeface="Arial" charset="0"/>
              </a:rPr>
              <a:t>influenced by what the organization does. In turn, these groups can influence the organization. The idea that organizations have stakeholders is now widely accepted by both management academics and practicing managers</a:t>
            </a:r>
          </a:p>
        </p:txBody>
      </p:sp>
      <p:sp>
        <p:nvSpPr>
          <p:cNvPr id="4" name="Slide Number Placeholder 3"/>
          <p:cNvSpPr>
            <a:spLocks noGrp="1"/>
          </p:cNvSpPr>
          <p:nvPr>
            <p:ph type="sldNum" sz="quarter" idx="5"/>
          </p:nvPr>
        </p:nvSpPr>
        <p:spPr/>
        <p:txBody>
          <a:bodyPr/>
          <a:lstStyle/>
          <a:p>
            <a:pPr>
              <a:defRPr/>
            </a:pPr>
            <a:fld id="{6BB2C7A6-79E1-4185-A544-E005462F2163}" type="slidenum">
              <a:rPr lang="en-US" smtClean="0"/>
              <a:pPr>
                <a:defRPr/>
              </a:pPr>
              <a:t>47</a:t>
            </a:fld>
            <a:endParaRPr lang="en-US" dirty="0"/>
          </a:p>
        </p:txBody>
      </p:sp>
    </p:spTree>
    <p:extLst>
      <p:ext uri="{BB962C8B-B14F-4D97-AF65-F5344CB8AC3E}">
        <p14:creationId xmlns:p14="http://schemas.microsoft.com/office/powerpoint/2010/main" val="3682418250"/>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A simple structure is one with low departmentalization, wide spans of control, authority centralized in a single person, and little formalization. A functional structure groups similar or related occupational specialties together. A divisional structure is made up of separate business units or divisions.</a:t>
            </a:r>
          </a:p>
        </p:txBody>
      </p:sp>
      <p:sp>
        <p:nvSpPr>
          <p:cNvPr id="4" name="Slide Number Placeholder 3"/>
          <p:cNvSpPr>
            <a:spLocks noGrp="1"/>
          </p:cNvSpPr>
          <p:nvPr>
            <p:ph type="sldNum" sz="quarter" idx="5"/>
          </p:nvPr>
        </p:nvSpPr>
        <p:spPr/>
        <p:txBody>
          <a:bodyPr/>
          <a:lstStyle/>
          <a:p>
            <a:pPr>
              <a:defRPr/>
            </a:pPr>
            <a:fld id="{7597AB76-6A1E-443A-958D-F4BCE34A0FAE}" type="slidenum">
              <a:rPr lang="en-US" smtClean="0"/>
              <a:pPr>
                <a:defRPr/>
              </a:pPr>
              <a:t>455</a:t>
            </a:fld>
            <a:endParaRPr lang="en-US" dirty="0"/>
          </a:p>
        </p:txBody>
      </p:sp>
    </p:spTree>
    <p:extLst>
      <p:ext uri="{BB962C8B-B14F-4D97-AF65-F5344CB8AC3E}">
        <p14:creationId xmlns:p14="http://schemas.microsoft.com/office/powerpoint/2010/main" val="3317367776"/>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team structure </a:t>
            </a:r>
            <a:r>
              <a:rPr lang="en-US">
                <a:cs typeface="Arial" charset="0"/>
              </a:rPr>
              <a:t>is one in which the entire organization is made up of work teams that do the organization’s work. In this structure, employee empowerment is crucial because no line of managerial authority flows from top to bottom. Rather, employee teams design and do work in the way they think is best, but the teams are also held responsible for all work performance results in their respective areas.</a:t>
            </a:r>
          </a:p>
          <a:p>
            <a:pPr eaLnBrk="1" hangingPunct="1"/>
            <a:endParaRPr lang="en-US">
              <a:cs typeface="Arial" charset="0"/>
            </a:endParaRPr>
          </a:p>
          <a:p>
            <a:pPr eaLnBrk="1" hangingPunct="1"/>
            <a:r>
              <a:rPr lang="en-US">
                <a:cs typeface="Arial" charset="0"/>
              </a:rPr>
              <a:t>Other popular contemporary designs are the matrix and project structures. The </a:t>
            </a:r>
            <a:r>
              <a:rPr lang="en-US" b="1">
                <a:cs typeface="Arial" charset="0"/>
              </a:rPr>
              <a:t>matrix structure </a:t>
            </a:r>
            <a:r>
              <a:rPr lang="en-US">
                <a:cs typeface="Arial" charset="0"/>
              </a:rPr>
              <a:t>assigns specialists from different functional departments to work on projects being led by a project manager. (See Exhibit 12-2.) One unique aspect of this design is that it creates a </a:t>
            </a:r>
            <a:r>
              <a:rPr lang="en-US" i="1">
                <a:cs typeface="Arial" charset="0"/>
              </a:rPr>
              <a:t>dual chain of command </a:t>
            </a:r>
            <a:r>
              <a:rPr lang="en-US">
                <a:cs typeface="Arial" charset="0"/>
              </a:rPr>
              <a:t>because employees in a matrix organization have two managers: their functional area manager and their product or project manager, who share authority. The project manager has authority over the functional members who are part of his or her project team in areas related to the project’s goals. However, any decisions about promotions, salary recommendations, and annual reviews typically</a:t>
            </a:r>
          </a:p>
          <a:p>
            <a:pPr eaLnBrk="1" hangingPunct="1"/>
            <a:r>
              <a:rPr lang="en-US">
                <a:cs typeface="Arial" charset="0"/>
              </a:rPr>
              <a:t>remain the functional manager’s responsibility. The matrix design “violates” the unity of command principle, which says that each person should report to only one boss; however, it can—and does—work effectively if both managers communicate regularly, coordinate work demands on employees, and resolve conflicts together.</a:t>
            </a:r>
          </a:p>
        </p:txBody>
      </p:sp>
      <p:sp>
        <p:nvSpPr>
          <p:cNvPr id="4" name="Slide Number Placeholder 3"/>
          <p:cNvSpPr>
            <a:spLocks noGrp="1"/>
          </p:cNvSpPr>
          <p:nvPr>
            <p:ph type="sldNum" sz="quarter" idx="5"/>
          </p:nvPr>
        </p:nvSpPr>
        <p:spPr/>
        <p:txBody>
          <a:bodyPr/>
          <a:lstStyle/>
          <a:p>
            <a:pPr>
              <a:defRPr/>
            </a:pPr>
            <a:fld id="{4245FC63-E65A-4ACD-AA05-282DADBF53CC}" type="slidenum">
              <a:rPr lang="en-US" smtClean="0"/>
              <a:pPr>
                <a:defRPr/>
              </a:pPr>
              <a:t>458</a:t>
            </a:fld>
            <a:endParaRPr lang="en-US" dirty="0"/>
          </a:p>
        </p:txBody>
      </p:sp>
    </p:spTree>
    <p:extLst>
      <p:ext uri="{BB962C8B-B14F-4D97-AF65-F5344CB8AC3E}">
        <p14:creationId xmlns:p14="http://schemas.microsoft.com/office/powerpoint/2010/main" val="744305786"/>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8FC4E1B1-9196-4E16-B172-68877A98C1C9}" type="slidenum">
              <a:rPr lang="en-US" smtClean="0"/>
              <a:pPr>
                <a:defRPr/>
              </a:pPr>
              <a:t>459</a:t>
            </a:fld>
            <a:endParaRPr lang="en-US" dirty="0"/>
          </a:p>
        </p:txBody>
      </p:sp>
    </p:spTree>
    <p:extLst>
      <p:ext uri="{BB962C8B-B14F-4D97-AF65-F5344CB8AC3E}">
        <p14:creationId xmlns:p14="http://schemas.microsoft.com/office/powerpoint/2010/main" val="164395550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B5E1A0B3-8ABA-4AF9-B383-54F7CC1C3F05}" type="slidenum">
              <a:rPr lang="en-US" smtClean="0"/>
              <a:pPr>
                <a:defRPr/>
              </a:pPr>
              <a:t>460</a:t>
            </a:fld>
            <a:endParaRPr lang="en-US" dirty="0"/>
          </a:p>
        </p:txBody>
      </p:sp>
    </p:spTree>
    <p:extLst>
      <p:ext uri="{BB962C8B-B14F-4D97-AF65-F5344CB8AC3E}">
        <p14:creationId xmlns:p14="http://schemas.microsoft.com/office/powerpoint/2010/main" val="1170483884"/>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Many organizations use a </a:t>
            </a:r>
            <a:r>
              <a:rPr lang="en-US" b="1">
                <a:cs typeface="Arial" charset="0"/>
              </a:rPr>
              <a:t>project structure</a:t>
            </a:r>
            <a:r>
              <a:rPr lang="en-US">
                <a:cs typeface="Arial" charset="0"/>
              </a:rPr>
              <a:t>, in which employees continuously work on projects. Unlike the matrix structure, a project structure has no formal departments where employees return at the completion of a project. Instead, employees take their specific skills, abilities, and experiences to other projects. Also, all work in project structures is performed by teams of employees.</a:t>
            </a:r>
          </a:p>
          <a:p>
            <a:pPr eaLnBrk="1" hangingPunct="1"/>
            <a:endParaRPr lang="en-US">
              <a:cs typeface="Arial" charset="0"/>
            </a:endParaRPr>
          </a:p>
          <a:p>
            <a:pPr eaLnBrk="1" hangingPunct="1"/>
            <a:r>
              <a:rPr lang="en-US">
                <a:cs typeface="Arial" charset="0"/>
              </a:rPr>
              <a:t>The </a:t>
            </a:r>
            <a:r>
              <a:rPr lang="en-US" b="1">
                <a:cs typeface="Arial" charset="0"/>
              </a:rPr>
              <a:t>boundaryless organization</a:t>
            </a:r>
            <a:r>
              <a:rPr lang="en-US">
                <a:cs typeface="Arial" charset="0"/>
              </a:rPr>
              <a:t>, is an organization whose design is not defined by, or limited to, the horizontal, vertical, or external boundaries imposed by a predefined structure. Although the idea of eliminating boundaries may seem odd, many of today’s most successful organizations find that they can operate most effectively by remaining flexible and </a:t>
            </a:r>
            <a:r>
              <a:rPr lang="en-US" i="1">
                <a:cs typeface="Arial" charset="0"/>
              </a:rPr>
              <a:t>un</a:t>
            </a:r>
            <a:r>
              <a:rPr lang="en-US">
                <a:cs typeface="Arial" charset="0"/>
              </a:rPr>
              <a:t>structured: that the ideal structure for them is </a:t>
            </a:r>
            <a:r>
              <a:rPr lang="en-US" i="1">
                <a:cs typeface="Arial" charset="0"/>
              </a:rPr>
              <a:t>not </a:t>
            </a:r>
            <a:r>
              <a:rPr lang="en-US">
                <a:cs typeface="Arial" charset="0"/>
              </a:rPr>
              <a:t>having a rigid, bounded, and predefined structure.</a:t>
            </a:r>
          </a:p>
        </p:txBody>
      </p:sp>
      <p:sp>
        <p:nvSpPr>
          <p:cNvPr id="4" name="Slide Number Placeholder 3"/>
          <p:cNvSpPr>
            <a:spLocks noGrp="1"/>
          </p:cNvSpPr>
          <p:nvPr>
            <p:ph type="sldNum" sz="quarter" idx="5"/>
          </p:nvPr>
        </p:nvSpPr>
        <p:spPr/>
        <p:txBody>
          <a:bodyPr/>
          <a:lstStyle/>
          <a:p>
            <a:pPr>
              <a:defRPr/>
            </a:pPr>
            <a:fld id="{57C9E267-F81B-4F7A-8808-AA942C2497C1}" type="slidenum">
              <a:rPr lang="en-US" smtClean="0"/>
              <a:pPr>
                <a:defRPr/>
              </a:pPr>
              <a:t>461</a:t>
            </a:fld>
            <a:endParaRPr lang="en-US" dirty="0"/>
          </a:p>
        </p:txBody>
      </p:sp>
    </p:spTree>
    <p:extLst>
      <p:ext uri="{BB962C8B-B14F-4D97-AF65-F5344CB8AC3E}">
        <p14:creationId xmlns:p14="http://schemas.microsoft.com/office/powerpoint/2010/main" val="1868129314"/>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042D6DCC-66BF-43D3-9794-0B6F093F4AA0}" type="slidenum">
              <a:rPr lang="en-US" smtClean="0"/>
              <a:pPr>
                <a:defRPr/>
              </a:pPr>
              <a:t>462</a:t>
            </a:fld>
            <a:endParaRPr lang="en-US" dirty="0"/>
          </a:p>
        </p:txBody>
      </p:sp>
    </p:spTree>
    <p:extLst>
      <p:ext uri="{BB962C8B-B14F-4D97-AF65-F5344CB8AC3E}">
        <p14:creationId xmlns:p14="http://schemas.microsoft.com/office/powerpoint/2010/main" val="2502999577"/>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virtual organization </a:t>
            </a:r>
            <a:r>
              <a:rPr lang="en-US">
                <a:cs typeface="Arial" charset="0"/>
              </a:rPr>
              <a:t>typically consists of a small core of full-time employees and outside specialists temporarily hired as needed to work on projects. An example is when Second Life, a company creating a virtual world of colorful online avatars, was building its software. Founder Philip Rosedale hired programmers from around the world and divided up the work into about 1,600 individual tasks, “from setting up databases to fixing bugs.” The process worked so well, the company used it for all sorts of work.</a:t>
            </a:r>
          </a:p>
        </p:txBody>
      </p:sp>
      <p:sp>
        <p:nvSpPr>
          <p:cNvPr id="4" name="Slide Number Placeholder 3"/>
          <p:cNvSpPr>
            <a:spLocks noGrp="1"/>
          </p:cNvSpPr>
          <p:nvPr>
            <p:ph type="sldNum" sz="quarter" idx="5"/>
          </p:nvPr>
        </p:nvSpPr>
        <p:spPr/>
        <p:txBody>
          <a:bodyPr/>
          <a:lstStyle/>
          <a:p>
            <a:pPr>
              <a:defRPr/>
            </a:pPr>
            <a:fld id="{29582E51-4374-4B8A-A041-34EF5F63701E}" type="slidenum">
              <a:rPr lang="en-US" smtClean="0"/>
              <a:pPr>
                <a:defRPr/>
              </a:pPr>
              <a:t>463</a:t>
            </a:fld>
            <a:endParaRPr lang="en-US" dirty="0"/>
          </a:p>
        </p:txBody>
      </p:sp>
    </p:spTree>
    <p:extLst>
      <p:ext uri="{BB962C8B-B14F-4D97-AF65-F5344CB8AC3E}">
        <p14:creationId xmlns:p14="http://schemas.microsoft.com/office/powerpoint/2010/main" val="97761208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network organization</a:t>
            </a:r>
            <a:r>
              <a:rPr lang="en-US">
                <a:cs typeface="Arial" charset="0"/>
              </a:rPr>
              <a:t> is one which uses its own employees to do some work activities and networks of outside suppliers to provide other needed product components or work processes. This organizational form is sometimes called a modular organization by manufacturing firms. Such an approach allows organizations to concentrate on what they do best by contracting out other activities to companies that do those activities best.</a:t>
            </a:r>
          </a:p>
          <a:p>
            <a:pPr eaLnBrk="1" hangingPunct="1"/>
            <a:endParaRPr lang="en-US">
              <a:cs typeface="Arial" charset="0"/>
            </a:endParaRPr>
          </a:p>
          <a:p>
            <a:pPr eaLnBrk="1" hangingPunct="1"/>
            <a:r>
              <a:rPr lang="en-US">
                <a:cs typeface="Arial" charset="0"/>
              </a:rPr>
              <a:t>A </a:t>
            </a:r>
            <a:r>
              <a:rPr lang="en-US" b="1">
                <a:cs typeface="Arial" charset="0"/>
              </a:rPr>
              <a:t>learning organization</a:t>
            </a:r>
            <a:r>
              <a:rPr lang="en-US">
                <a:cs typeface="Arial" charset="0"/>
              </a:rPr>
              <a:t>, is an organization that has developed the capacity to continuously learn, adapt, and change. In a learning organization, employees continually acquire and share new knowledge and apply that knowledge in making decisions or doing their work. Some organizational theorists even go so far as to say that an organization’s ability to do this—that is, to learn and to apply that learning—may be the only sustainable source of competitive advantage.</a:t>
            </a:r>
          </a:p>
        </p:txBody>
      </p:sp>
      <p:sp>
        <p:nvSpPr>
          <p:cNvPr id="4" name="Slide Number Placeholder 3"/>
          <p:cNvSpPr>
            <a:spLocks noGrp="1"/>
          </p:cNvSpPr>
          <p:nvPr>
            <p:ph type="sldNum" sz="quarter" idx="5"/>
          </p:nvPr>
        </p:nvSpPr>
        <p:spPr/>
        <p:txBody>
          <a:bodyPr/>
          <a:lstStyle/>
          <a:p>
            <a:pPr>
              <a:defRPr/>
            </a:pPr>
            <a:fld id="{FFD28F3B-0BC6-4048-BF8A-20C11C7D05AB}" type="slidenum">
              <a:rPr lang="en-US" smtClean="0"/>
              <a:pPr>
                <a:defRPr/>
              </a:pPr>
              <a:t>464</a:t>
            </a:fld>
            <a:endParaRPr lang="en-US" dirty="0"/>
          </a:p>
        </p:txBody>
      </p:sp>
    </p:spTree>
    <p:extLst>
      <p:ext uri="{BB962C8B-B14F-4D97-AF65-F5344CB8AC3E}">
        <p14:creationId xmlns:p14="http://schemas.microsoft.com/office/powerpoint/2010/main" val="3571468544"/>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616FE6C7-D72B-4C0E-9492-4A27A6F3B4DE}" type="slidenum">
              <a:rPr lang="en-US" smtClean="0"/>
              <a:pPr>
                <a:defRPr/>
              </a:pPr>
              <a:t>465</a:t>
            </a:fld>
            <a:endParaRPr lang="en-US" dirty="0"/>
          </a:p>
        </p:txBody>
      </p:sp>
    </p:spTree>
    <p:extLst>
      <p:ext uri="{BB962C8B-B14F-4D97-AF65-F5344CB8AC3E}">
        <p14:creationId xmlns:p14="http://schemas.microsoft.com/office/powerpoint/2010/main" val="1653519355"/>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When managers believe collaboration among employees is needed for more coordinated and integrated work efforts, they can use several different structural options. Some of the more popular include cross-functional teams, task forces, and communities of practice.</a:t>
            </a:r>
          </a:p>
          <a:p>
            <a:pPr eaLnBrk="1" hangingPunct="1"/>
            <a:endParaRPr lang="en-US">
              <a:cs typeface="Arial" charset="0"/>
            </a:endParaRPr>
          </a:p>
          <a:p>
            <a:pPr eaLnBrk="1" hangingPunct="1"/>
            <a:r>
              <a:rPr lang="en-US">
                <a:cs typeface="Arial" charset="0"/>
              </a:rPr>
              <a:t>A </a:t>
            </a:r>
            <a:r>
              <a:rPr lang="en-US" b="1">
                <a:cs typeface="Arial" charset="0"/>
              </a:rPr>
              <a:t>crossfunctional team i</a:t>
            </a:r>
            <a:r>
              <a:rPr lang="en-US">
                <a:cs typeface="Arial" charset="0"/>
              </a:rPr>
              <a:t>s a work team composed of individuals from various functional specialties. When a cross-functional team is formed, team members are brought together to collaborate on resolving mutual problems that affect the respective functional areas. Ideally, the artificial boundaries that separate functions disappear, and the team focuses on working together to achieve organizational goals.</a:t>
            </a:r>
          </a:p>
          <a:p>
            <a:pPr eaLnBrk="1" hangingPunct="1"/>
            <a:endParaRPr lang="en-US">
              <a:cs typeface="Arial" charset="0"/>
            </a:endParaRPr>
          </a:p>
          <a:p>
            <a:pPr eaLnBrk="1" hangingPunct="1"/>
            <a:r>
              <a:rPr lang="en-US">
                <a:cs typeface="Arial" charset="0"/>
              </a:rPr>
              <a:t>Another structural option organizations might use is a </a:t>
            </a:r>
            <a:r>
              <a:rPr lang="en-US" b="1">
                <a:cs typeface="Arial" charset="0"/>
              </a:rPr>
              <a:t>task force </a:t>
            </a:r>
            <a:r>
              <a:rPr lang="en-US">
                <a:cs typeface="Arial" charset="0"/>
              </a:rPr>
              <a:t>(also called an </a:t>
            </a:r>
            <a:r>
              <a:rPr lang="en-US" b="1">
                <a:cs typeface="Arial" charset="0"/>
              </a:rPr>
              <a:t>ad hoc committee</a:t>
            </a:r>
            <a:r>
              <a:rPr lang="en-US">
                <a:cs typeface="Arial" charset="0"/>
              </a:rPr>
              <a:t>), a temporary committee or team formed to tackle a specific short-term problem affecting several departments. The temporary nature of a task force is what differentiates it from a cross-functional team. Task force members usually perform many of their normal work tasks while serving on the task force;</a:t>
            </a:r>
          </a:p>
          <a:p>
            <a:pPr eaLnBrk="1" hangingPunct="1"/>
            <a:r>
              <a:rPr lang="en-US">
                <a:cs typeface="Arial" charset="0"/>
              </a:rPr>
              <a:t>however, the members of a task force must collaborate to resolve the issue that’s been assigned to them. When the issue or problem is solved, the task force is no longer needed and members return to their regular assignments.</a:t>
            </a:r>
          </a:p>
        </p:txBody>
      </p:sp>
      <p:sp>
        <p:nvSpPr>
          <p:cNvPr id="4" name="Slide Number Placeholder 3"/>
          <p:cNvSpPr>
            <a:spLocks noGrp="1"/>
          </p:cNvSpPr>
          <p:nvPr>
            <p:ph type="sldNum" sz="quarter" idx="5"/>
          </p:nvPr>
        </p:nvSpPr>
        <p:spPr/>
        <p:txBody>
          <a:bodyPr/>
          <a:lstStyle/>
          <a:p>
            <a:pPr>
              <a:defRPr/>
            </a:pPr>
            <a:fld id="{15B666C4-FD4E-45F9-B2B6-29465DB953E4}" type="slidenum">
              <a:rPr lang="en-US" smtClean="0"/>
              <a:pPr>
                <a:defRPr/>
              </a:pPr>
              <a:t>466</a:t>
            </a:fld>
            <a:endParaRPr lang="en-US" dirty="0"/>
          </a:p>
        </p:txBody>
      </p:sp>
    </p:spTree>
    <p:extLst>
      <p:ext uri="{BB962C8B-B14F-4D97-AF65-F5344CB8AC3E}">
        <p14:creationId xmlns:p14="http://schemas.microsoft.com/office/powerpoint/2010/main" val="1392470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Exhibit 2-4 identifies some of an organization’s most common stakeholders. Note that these stakeholders include internal and external groups. Why? Because both can</a:t>
            </a:r>
          </a:p>
          <a:p>
            <a:pPr eaLnBrk="1" hangingPunct="1"/>
            <a:r>
              <a:rPr lang="en-US">
                <a:cs typeface="Arial" charset="0"/>
              </a:rPr>
              <a:t>affect what an organization does and how it operates. </a:t>
            </a:r>
          </a:p>
        </p:txBody>
      </p:sp>
      <p:sp>
        <p:nvSpPr>
          <p:cNvPr id="4" name="Slide Number Placeholder 3"/>
          <p:cNvSpPr>
            <a:spLocks noGrp="1"/>
          </p:cNvSpPr>
          <p:nvPr>
            <p:ph type="sldNum" sz="quarter" idx="5"/>
          </p:nvPr>
        </p:nvSpPr>
        <p:spPr/>
        <p:txBody>
          <a:bodyPr/>
          <a:lstStyle/>
          <a:p>
            <a:pPr>
              <a:defRPr/>
            </a:pPr>
            <a:fld id="{9742FCA7-B69E-4956-8CB1-946062BA083A}" type="slidenum">
              <a:rPr lang="en-US" smtClean="0"/>
              <a:pPr>
                <a:defRPr/>
              </a:pPr>
              <a:t>48</a:t>
            </a:fld>
            <a:endParaRPr lang="en-US" dirty="0"/>
          </a:p>
        </p:txBody>
      </p:sp>
    </p:spTree>
    <p:extLst>
      <p:ext uri="{BB962C8B-B14F-4D97-AF65-F5344CB8AC3E}">
        <p14:creationId xmlns:p14="http://schemas.microsoft.com/office/powerpoint/2010/main" val="177818298"/>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1D44B24F-F7AA-4E14-9C46-79C88CFD3326}" type="slidenum">
              <a:rPr lang="en-US" smtClean="0"/>
              <a:pPr>
                <a:defRPr/>
              </a:pPr>
              <a:t>467</a:t>
            </a:fld>
            <a:endParaRPr lang="en-US" dirty="0"/>
          </a:p>
        </p:txBody>
      </p:sp>
    </p:spTree>
    <p:extLst>
      <p:ext uri="{BB962C8B-B14F-4D97-AF65-F5344CB8AC3E}">
        <p14:creationId xmlns:p14="http://schemas.microsoft.com/office/powerpoint/2010/main" val="1848882661"/>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b="1">
                <a:cs typeface="Arial" charset="0"/>
              </a:rPr>
              <a:t>communities of practice</a:t>
            </a:r>
            <a:r>
              <a:rPr lang="en-US">
                <a:cs typeface="Arial" charset="0"/>
              </a:rPr>
              <a:t>, are types of internal collaborations which are “groups of people who share a concern, a set of problems, or a passion about a topic, and who deepen their knowledge and expertise in that area by interacting on an ongoing basis.</a:t>
            </a:r>
          </a:p>
        </p:txBody>
      </p:sp>
      <p:sp>
        <p:nvSpPr>
          <p:cNvPr id="4" name="Slide Number Placeholder 3"/>
          <p:cNvSpPr>
            <a:spLocks noGrp="1"/>
          </p:cNvSpPr>
          <p:nvPr>
            <p:ph type="sldNum" sz="quarter" idx="5"/>
          </p:nvPr>
        </p:nvSpPr>
        <p:spPr/>
        <p:txBody>
          <a:bodyPr/>
          <a:lstStyle/>
          <a:p>
            <a:pPr>
              <a:defRPr/>
            </a:pPr>
            <a:fld id="{18EFD93E-3833-4E04-B282-EE3A4C078F89}" type="slidenum">
              <a:rPr lang="en-US" smtClean="0"/>
              <a:pPr>
                <a:defRPr/>
              </a:pPr>
              <a:t>468</a:t>
            </a:fld>
            <a:endParaRPr lang="en-US" dirty="0"/>
          </a:p>
        </p:txBody>
      </p:sp>
    </p:spTree>
    <p:extLst>
      <p:ext uri="{BB962C8B-B14F-4D97-AF65-F5344CB8AC3E}">
        <p14:creationId xmlns:p14="http://schemas.microsoft.com/office/powerpoint/2010/main" val="204952976"/>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C33FDCCB-DF9A-4B73-814A-D9BE73DE820E}" type="slidenum">
              <a:rPr lang="en-US" smtClean="0"/>
              <a:pPr>
                <a:defRPr/>
              </a:pPr>
              <a:t>469</a:t>
            </a:fld>
            <a:endParaRPr lang="en-US" dirty="0"/>
          </a:p>
        </p:txBody>
      </p:sp>
    </p:spTree>
    <p:extLst>
      <p:ext uri="{BB962C8B-B14F-4D97-AF65-F5344CB8AC3E}">
        <p14:creationId xmlns:p14="http://schemas.microsoft.com/office/powerpoint/2010/main" val="1556520136"/>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Today, many companies are trying </a:t>
            </a:r>
            <a:r>
              <a:rPr lang="en-US" b="1">
                <a:cs typeface="Arial" charset="0"/>
              </a:rPr>
              <a:t>open innovation</a:t>
            </a:r>
            <a:r>
              <a:rPr lang="en-US">
                <a:cs typeface="Arial" charset="0"/>
              </a:rPr>
              <a:t>, opening up the search for new ideas beyond the organization’s boundaries and allowing innovations to easily transfer inward and outward. For instance, Procter &amp; Gamble, Starbucks, Dell, Best Buy, and Nike have all created digital platforms that allow customers to help them create new products and messages.</a:t>
            </a:r>
          </a:p>
          <a:p>
            <a:pPr eaLnBrk="1" hangingPunct="1"/>
            <a:endParaRPr lang="en-US">
              <a:cs typeface="Arial" charset="0"/>
            </a:endParaRPr>
          </a:p>
          <a:p>
            <a:pPr eaLnBrk="1" hangingPunct="1"/>
            <a:r>
              <a:rPr lang="en-US">
                <a:cs typeface="Arial" charset="0"/>
              </a:rPr>
              <a:t>In today’s environment, organizations are looking for advantages wherever they can get them. One way they can do this is with </a:t>
            </a:r>
            <a:r>
              <a:rPr lang="en-US" b="1">
                <a:cs typeface="Arial" charset="0"/>
              </a:rPr>
              <a:t>strategic partnerships</a:t>
            </a:r>
            <a:r>
              <a:rPr lang="en-US">
                <a:cs typeface="Arial" charset="0"/>
              </a:rPr>
              <a:t>, collaborative relationships between two or more organizations in which they combine their resources and capabilities for some business purpose.</a:t>
            </a:r>
          </a:p>
        </p:txBody>
      </p:sp>
      <p:sp>
        <p:nvSpPr>
          <p:cNvPr id="4" name="Slide Number Placeholder 3"/>
          <p:cNvSpPr>
            <a:spLocks noGrp="1"/>
          </p:cNvSpPr>
          <p:nvPr>
            <p:ph type="sldNum" sz="quarter" idx="5"/>
          </p:nvPr>
        </p:nvSpPr>
        <p:spPr/>
        <p:txBody>
          <a:bodyPr/>
          <a:lstStyle/>
          <a:p>
            <a:pPr>
              <a:defRPr/>
            </a:pPr>
            <a:fld id="{B58DD3FF-8B26-4709-BDF8-AA9DE373DB47}" type="slidenum">
              <a:rPr lang="en-US" smtClean="0"/>
              <a:pPr>
                <a:defRPr/>
              </a:pPr>
              <a:t>470</a:t>
            </a:fld>
            <a:endParaRPr lang="en-US" dirty="0"/>
          </a:p>
        </p:txBody>
      </p:sp>
    </p:spTree>
    <p:extLst>
      <p:ext uri="{BB962C8B-B14F-4D97-AF65-F5344CB8AC3E}">
        <p14:creationId xmlns:p14="http://schemas.microsoft.com/office/powerpoint/2010/main" val="2506783904"/>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514AA07F-81DE-4577-97D3-462B3C7DC498}" type="slidenum">
              <a:rPr lang="en-US" smtClean="0"/>
              <a:pPr>
                <a:defRPr/>
              </a:pPr>
              <a:t>471</a:t>
            </a:fld>
            <a:endParaRPr lang="en-US" dirty="0"/>
          </a:p>
        </p:txBody>
      </p:sp>
    </p:spTree>
    <p:extLst>
      <p:ext uri="{BB962C8B-B14F-4D97-AF65-F5344CB8AC3E}">
        <p14:creationId xmlns:p14="http://schemas.microsoft.com/office/powerpoint/2010/main" val="936238613"/>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b="1">
                <a:cs typeface="Arial" charset="0"/>
              </a:rPr>
              <a:t>Telecommuting </a:t>
            </a:r>
            <a:r>
              <a:rPr lang="en-US">
                <a:cs typeface="Arial" charset="0"/>
              </a:rPr>
              <a:t>is a work arrangement in which employees work at home and are linked to the workplace by computer. Needless to say, not every job is a candidate for telecommuting, but many are.</a:t>
            </a:r>
          </a:p>
          <a:p>
            <a:pPr eaLnBrk="1" hangingPunct="1"/>
            <a:endParaRPr lang="en-US">
              <a:cs typeface="Arial" charset="0"/>
            </a:endParaRPr>
          </a:p>
          <a:p>
            <a:pPr eaLnBrk="1" hangingPunct="1"/>
            <a:r>
              <a:rPr lang="en-US">
                <a:cs typeface="Arial" charset="0"/>
              </a:rPr>
              <a:t>One approach to flexible work arrangements is a </a:t>
            </a:r>
            <a:r>
              <a:rPr lang="en-US" b="1">
                <a:cs typeface="Arial" charset="0"/>
              </a:rPr>
              <a:t>compressed workweek</a:t>
            </a:r>
            <a:r>
              <a:rPr lang="en-US">
                <a:cs typeface="Arial" charset="0"/>
              </a:rPr>
              <a:t>, a workweek where employees work longer hours per day but fewer days per week. The most common arrangement is four 10-hour days (a 4–40 program).</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B7C59D58-8A26-49F3-86AD-E78048712BF9}" type="slidenum">
              <a:rPr lang="en-US" smtClean="0"/>
              <a:pPr>
                <a:defRPr/>
              </a:pPr>
              <a:t>472</a:t>
            </a:fld>
            <a:endParaRPr lang="en-US" dirty="0"/>
          </a:p>
        </p:txBody>
      </p:sp>
    </p:spTree>
    <p:extLst>
      <p:ext uri="{BB962C8B-B14F-4D97-AF65-F5344CB8AC3E}">
        <p14:creationId xmlns:p14="http://schemas.microsoft.com/office/powerpoint/2010/main" val="3936176909"/>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Another alternative is </a:t>
            </a:r>
            <a:r>
              <a:rPr lang="en-US" b="1">
                <a:cs typeface="Arial" charset="0"/>
              </a:rPr>
              <a:t>flextime </a:t>
            </a:r>
            <a:r>
              <a:rPr lang="en-US">
                <a:cs typeface="Arial" charset="0"/>
              </a:rPr>
              <a:t>(also known as </a:t>
            </a:r>
            <a:r>
              <a:rPr lang="en-US" b="1">
                <a:cs typeface="Arial" charset="0"/>
              </a:rPr>
              <a:t>flexible work hours</a:t>
            </a:r>
            <a:r>
              <a:rPr lang="en-US">
                <a:cs typeface="Arial" charset="0"/>
              </a:rPr>
              <a:t>), a scheduling system in which employees are required to work a specific number of hours a week but are free to vary those hours within certain limits. A flextime schedule typically designates certain common core hours when all employees are required to be on the job, but allows starting, ending, and lunch-hour times to be flexible.</a:t>
            </a:r>
          </a:p>
          <a:p>
            <a:pPr eaLnBrk="1" hangingPunct="1"/>
            <a:endParaRPr lang="en-US" b="1">
              <a:cs typeface="Arial" charset="0"/>
            </a:endParaRPr>
          </a:p>
          <a:p>
            <a:pPr eaLnBrk="1" hangingPunct="1"/>
            <a:r>
              <a:rPr lang="en-US" b="1">
                <a:cs typeface="Arial" charset="0"/>
              </a:rPr>
              <a:t>Job sharing</a:t>
            </a:r>
            <a:r>
              <a:rPr lang="en-US">
                <a:cs typeface="Arial" charset="0"/>
              </a:rPr>
              <a:t> is the practice of having two or more people split a full-time job. Many companies have used job sharing during the economic downturn to avoid employee layoffs.</a:t>
            </a:r>
          </a:p>
        </p:txBody>
      </p:sp>
      <p:sp>
        <p:nvSpPr>
          <p:cNvPr id="4" name="Slide Number Placeholder 3"/>
          <p:cNvSpPr>
            <a:spLocks noGrp="1"/>
          </p:cNvSpPr>
          <p:nvPr>
            <p:ph type="sldNum" sz="quarter" idx="5"/>
          </p:nvPr>
        </p:nvSpPr>
        <p:spPr/>
        <p:txBody>
          <a:bodyPr/>
          <a:lstStyle/>
          <a:p>
            <a:pPr>
              <a:defRPr/>
            </a:pPr>
            <a:fld id="{75C8BD19-532D-47FD-B2BC-FC24993BF9DB}" type="slidenum">
              <a:rPr lang="en-US" smtClean="0"/>
              <a:pPr>
                <a:defRPr/>
              </a:pPr>
              <a:t>473</a:t>
            </a:fld>
            <a:endParaRPr lang="en-US" dirty="0"/>
          </a:p>
        </p:txBody>
      </p:sp>
    </p:spTree>
    <p:extLst>
      <p:ext uri="{BB962C8B-B14F-4D97-AF65-F5344CB8AC3E}">
        <p14:creationId xmlns:p14="http://schemas.microsoft.com/office/powerpoint/2010/main" val="2626455722"/>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b="1">
                <a:cs typeface="Arial" charset="0"/>
              </a:rPr>
              <a:t>Contingent workers </a:t>
            </a:r>
            <a:r>
              <a:rPr lang="en-US">
                <a:cs typeface="Arial" charset="0"/>
              </a:rPr>
              <a:t>are temporary, freelance, or contract workers whose employment is </a:t>
            </a:r>
            <a:r>
              <a:rPr lang="en-US" i="1">
                <a:cs typeface="Arial" charset="0"/>
              </a:rPr>
              <a:t>contingent </a:t>
            </a:r>
            <a:r>
              <a:rPr lang="en-US">
                <a:cs typeface="Arial" charset="0"/>
              </a:rPr>
              <a:t>on demand for their services. Some</a:t>
            </a:r>
          </a:p>
          <a:p>
            <a:pPr eaLnBrk="1" hangingPunct="1"/>
            <a:r>
              <a:rPr lang="en-US">
                <a:cs typeface="Arial" charset="0"/>
              </a:rPr>
              <a:t>are now referring to these workers as the </a:t>
            </a:r>
            <a:r>
              <a:rPr lang="en-US" i="1">
                <a:cs typeface="Arial" charset="0"/>
              </a:rPr>
              <a:t>independent </a:t>
            </a:r>
            <a:r>
              <a:rPr lang="en-US">
                <a:cs typeface="Arial" charset="0"/>
              </a:rPr>
              <a:t>work force, since there’s no dependent relationship between worker and organization.</a:t>
            </a:r>
          </a:p>
        </p:txBody>
      </p:sp>
      <p:sp>
        <p:nvSpPr>
          <p:cNvPr id="4" name="Slide Number Placeholder 3"/>
          <p:cNvSpPr>
            <a:spLocks noGrp="1"/>
          </p:cNvSpPr>
          <p:nvPr>
            <p:ph type="sldNum" sz="quarter" idx="5"/>
          </p:nvPr>
        </p:nvSpPr>
        <p:spPr/>
        <p:txBody>
          <a:bodyPr/>
          <a:lstStyle/>
          <a:p>
            <a:pPr>
              <a:defRPr/>
            </a:pPr>
            <a:fld id="{D9724940-C96A-4A0C-93D3-842492B490D6}" type="slidenum">
              <a:rPr lang="en-US" smtClean="0"/>
              <a:pPr>
                <a:defRPr/>
              </a:pPr>
              <a:t>474</a:t>
            </a:fld>
            <a:endParaRPr lang="en-US" dirty="0"/>
          </a:p>
        </p:txBody>
      </p:sp>
    </p:spTree>
    <p:extLst>
      <p:ext uri="{BB962C8B-B14F-4D97-AF65-F5344CB8AC3E}">
        <p14:creationId xmlns:p14="http://schemas.microsoft.com/office/powerpoint/2010/main" val="3819304928"/>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Mobile computing and communication technology have given organizations and employees ways to stay connected and to</a:t>
            </a:r>
          </a:p>
          <a:p>
            <a:pPr eaLnBrk="1" hangingPunct="1"/>
            <a:r>
              <a:rPr lang="en-US">
                <a:cs typeface="Arial" charset="0"/>
              </a:rPr>
              <a:t>be more productive. For instance, handheld devices have e-mail, calendars, and contacts that can be used anywhere there’s a wireless network. And these devices can be used to log into corporate databases and company intranets. Employees can videoconference</a:t>
            </a:r>
          </a:p>
          <a:p>
            <a:pPr eaLnBrk="1" hangingPunct="1"/>
            <a:r>
              <a:rPr lang="en-US">
                <a:cs typeface="Arial" charset="0"/>
              </a:rPr>
              <a:t>using broadband networks and Webcams. Many companies are giving employees key fobs with constantly changing encryption</a:t>
            </a:r>
          </a:p>
          <a:p>
            <a:pPr eaLnBrk="1" hangingPunct="1"/>
            <a:r>
              <a:rPr lang="en-US">
                <a:cs typeface="Arial" charset="0"/>
              </a:rPr>
              <a:t>codes that allow them to log onto the corporate network to access e-mail and company data from any computer hooked up to the Internet.</a:t>
            </a:r>
          </a:p>
        </p:txBody>
      </p:sp>
      <p:sp>
        <p:nvSpPr>
          <p:cNvPr id="4" name="Slide Number Placeholder 3"/>
          <p:cNvSpPr>
            <a:spLocks noGrp="1"/>
          </p:cNvSpPr>
          <p:nvPr>
            <p:ph type="sldNum" sz="quarter" idx="5"/>
          </p:nvPr>
        </p:nvSpPr>
        <p:spPr/>
        <p:txBody>
          <a:bodyPr/>
          <a:lstStyle/>
          <a:p>
            <a:pPr>
              <a:defRPr/>
            </a:pPr>
            <a:fld id="{736767ED-0ACB-4285-ABEE-8E90B04BA5F9}" type="slidenum">
              <a:rPr lang="en-US" smtClean="0"/>
              <a:pPr>
                <a:defRPr/>
              </a:pPr>
              <a:t>475</a:t>
            </a:fld>
            <a:endParaRPr lang="en-US" dirty="0"/>
          </a:p>
        </p:txBody>
      </p:sp>
    </p:spTree>
    <p:extLst>
      <p:ext uri="{BB962C8B-B14F-4D97-AF65-F5344CB8AC3E}">
        <p14:creationId xmlns:p14="http://schemas.microsoft.com/office/powerpoint/2010/main" val="3893600079"/>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Researchers have concluded that the structures and strategies of organizations worldwide are similar, “while the behavior within them is maintaining its cultural uniqueness. When designing or changing structure, managers may need to think about the cultural implications of certain design elements. For instance, one study showed that formalization—rules and bureaucratic mechanisms—may be more important in less economically developed countries and less important in more economically developed countries where employees may have higher levels of professional education and skills.</a:t>
            </a:r>
          </a:p>
          <a:p>
            <a:pPr eaLnBrk="1" hangingPunct="1"/>
            <a:endParaRPr lang="en-US">
              <a:cs typeface="Arial" charset="0"/>
            </a:endParaRPr>
          </a:p>
          <a:p>
            <a:pPr eaLnBrk="1" hangingPunct="1"/>
            <a:r>
              <a:rPr lang="en-US">
                <a:cs typeface="Arial" charset="0"/>
              </a:rPr>
              <a:t>No matter what structural design managers choose for their organizations, the design should help employees do their work in the best—most efficient and effective— way they can. The structure should support and facilitate organizational members as they carry out the organization’s work. After all, an organization’s structure is simply a means to an end.</a:t>
            </a:r>
          </a:p>
        </p:txBody>
      </p:sp>
      <p:sp>
        <p:nvSpPr>
          <p:cNvPr id="4" name="Slide Number Placeholder 3"/>
          <p:cNvSpPr>
            <a:spLocks noGrp="1"/>
          </p:cNvSpPr>
          <p:nvPr>
            <p:ph type="sldNum" sz="quarter" idx="5"/>
          </p:nvPr>
        </p:nvSpPr>
        <p:spPr/>
        <p:txBody>
          <a:bodyPr/>
          <a:lstStyle/>
          <a:p>
            <a:pPr>
              <a:defRPr/>
            </a:pPr>
            <a:fld id="{A73868B2-C304-4069-B9DF-C7938CF6E1CB}" type="slidenum">
              <a:rPr lang="en-US" smtClean="0"/>
              <a:pPr>
                <a:defRPr/>
              </a:pPr>
              <a:t>476</a:t>
            </a:fld>
            <a:endParaRPr lang="en-US" dirty="0"/>
          </a:p>
        </p:txBody>
      </p:sp>
    </p:spTree>
    <p:extLst>
      <p:ext uri="{BB962C8B-B14F-4D97-AF65-F5344CB8AC3E}">
        <p14:creationId xmlns:p14="http://schemas.microsoft.com/office/powerpoint/2010/main" val="1246919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b="1">
                <a:cs typeface="Arial" charset="0"/>
              </a:rPr>
              <a:t>Organizational culture </a:t>
            </a:r>
            <a:r>
              <a:rPr lang="en-US">
                <a:cs typeface="Arial" charset="0"/>
              </a:rPr>
              <a:t>has been described as the shared values, principles, traditions, and ways of doing things that influence the way organizational members act and that distinguish the organization from other organizations. In most organizations, these shared values and practices have evolved over time and determine, to a large extent, how “things are done around here.”  </a:t>
            </a:r>
          </a:p>
          <a:p>
            <a:pPr eaLnBrk="1" hangingPunct="1"/>
            <a:endParaRPr lang="en-US">
              <a:cs typeface="Arial" charset="0"/>
            </a:endParaRPr>
          </a:p>
          <a:p>
            <a:pPr eaLnBrk="1" hangingPunct="1"/>
            <a:r>
              <a:rPr lang="en-US">
                <a:cs typeface="Arial" charset="0"/>
              </a:rPr>
              <a:t>First, culture is a </a:t>
            </a:r>
            <a:r>
              <a:rPr lang="en-US" i="1">
                <a:cs typeface="Arial" charset="0"/>
              </a:rPr>
              <a:t>perception. </a:t>
            </a:r>
            <a:r>
              <a:rPr lang="en-US">
                <a:cs typeface="Arial" charset="0"/>
              </a:rPr>
              <a:t>It’s not something that can be physically touched or seen, but employees perceive it on the basis of what they experience within the organization. Second, organizational culture is </a:t>
            </a:r>
            <a:r>
              <a:rPr lang="en-US" i="1">
                <a:cs typeface="Arial" charset="0"/>
              </a:rPr>
              <a:t>descriptive. </a:t>
            </a:r>
            <a:r>
              <a:rPr lang="en-US">
                <a:cs typeface="Arial" charset="0"/>
              </a:rPr>
              <a:t>It’s concerned with how members perceive the culture and describe it, not with whether they like it. Finally, even though individuals may have different backgrounds or work at different organizational levels, they tend to describe the organization’s culture in similar terms. That’s the </a:t>
            </a:r>
            <a:r>
              <a:rPr lang="en-US" i="1">
                <a:cs typeface="Arial" charset="0"/>
              </a:rPr>
              <a:t>shared </a:t>
            </a:r>
            <a:r>
              <a:rPr lang="en-US">
                <a:cs typeface="Arial" charset="0"/>
              </a:rPr>
              <a:t>aspect of culture.</a:t>
            </a:r>
          </a:p>
          <a:p>
            <a:pPr eaLnBrk="1" hangingPunct="1"/>
            <a:endParaRPr lang="en-US">
              <a:cs typeface="Arial" charset="0"/>
            </a:endParaRPr>
          </a:p>
          <a:p>
            <a:pPr eaLnBrk="1" hangingPunct="1"/>
            <a:r>
              <a:rPr lang="en-US" b="1">
                <a:cs typeface="Arial" charset="0"/>
              </a:rPr>
              <a:t>Strong cultures</a:t>
            </a:r>
            <a:r>
              <a:rPr lang="en-US">
                <a:cs typeface="Arial" charset="0"/>
              </a:rPr>
              <a:t>—those in which the key values are deeply held and widely shared—have a greater influence on employees than weaker cultures. The stronger a culture becomes, the more it affects the way managers plan, organize, lead, and control.</a:t>
            </a:r>
          </a:p>
        </p:txBody>
      </p:sp>
      <p:sp>
        <p:nvSpPr>
          <p:cNvPr id="4" name="Slide Number Placeholder 3"/>
          <p:cNvSpPr>
            <a:spLocks noGrp="1"/>
          </p:cNvSpPr>
          <p:nvPr>
            <p:ph type="sldNum" sz="quarter" idx="5"/>
          </p:nvPr>
        </p:nvSpPr>
        <p:spPr/>
        <p:txBody>
          <a:bodyPr/>
          <a:lstStyle/>
          <a:p>
            <a:pPr>
              <a:defRPr/>
            </a:pPr>
            <a:fld id="{05332C58-AA61-45DB-9DF3-F9721A28FA51}" type="slidenum">
              <a:rPr lang="en-US" smtClean="0"/>
              <a:pPr>
                <a:defRPr/>
              </a:pPr>
              <a:t>49</a:t>
            </a:fld>
            <a:endParaRPr lang="en-US" dirty="0"/>
          </a:p>
        </p:txBody>
      </p:sp>
    </p:spTree>
    <p:extLst>
      <p:ext uri="{BB962C8B-B14F-4D97-AF65-F5344CB8AC3E}">
        <p14:creationId xmlns:p14="http://schemas.microsoft.com/office/powerpoint/2010/main" val="4205855876"/>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In a team structure, the entire organization is made up of work teams. The matrix structure assigns specialists from different functional departments to work on one or more projects being led by project managers. A project structure is one in which employees continuously work on projects. A virtual organization consists of a small core of full-time employees and outside specialists temporarily hired as needed to work on projects. A network organization is an organization that uses its own employees to do some work activities and networks of outside suppliers to provide other needed product components or work processes. A learning organization is one that has developed the capacity</a:t>
            </a:r>
          </a:p>
          <a:p>
            <a:pPr eaLnBrk="1" hangingPunct="1"/>
            <a:r>
              <a:rPr lang="en-US">
                <a:cs typeface="Arial" charset="0"/>
              </a:rPr>
              <a:t>to continuously learn, adapt, and change. It has certain structural characteristics including an emphasis on sharing information and collaborating on work activities, minimal structural and physical barriers, and empowered work team.</a:t>
            </a:r>
          </a:p>
        </p:txBody>
      </p:sp>
      <p:sp>
        <p:nvSpPr>
          <p:cNvPr id="4" name="Slide Number Placeholder 3"/>
          <p:cNvSpPr>
            <a:spLocks noGrp="1"/>
          </p:cNvSpPr>
          <p:nvPr>
            <p:ph type="sldNum" sz="quarter" idx="5"/>
          </p:nvPr>
        </p:nvSpPr>
        <p:spPr/>
        <p:txBody>
          <a:bodyPr/>
          <a:lstStyle/>
          <a:p>
            <a:pPr>
              <a:defRPr/>
            </a:pPr>
            <a:fld id="{7583503A-8BAE-4AC2-AB1B-495FF0D4002D}" type="slidenum">
              <a:rPr lang="en-US" smtClean="0"/>
              <a:pPr>
                <a:defRPr/>
              </a:pPr>
              <a:t>477</a:t>
            </a:fld>
            <a:endParaRPr lang="en-US" dirty="0"/>
          </a:p>
        </p:txBody>
      </p:sp>
    </p:spTree>
    <p:extLst>
      <p:ext uri="{BB962C8B-B14F-4D97-AF65-F5344CB8AC3E}">
        <p14:creationId xmlns:p14="http://schemas.microsoft.com/office/powerpoint/2010/main" val="1589287272"/>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In a team structure, the entire organization is made up of work teams. The matrix structure assigns specialists from different functional departments to work on one or more projects being led by project managers. A project structure is one in which employees continuously work on projects. A virtual organization consists of a small core of full-time employees and outside specialists temporarily hired as needed to work on projects. A network organization is an organization that uses its own employees to do some work activities and networks of outside suppliers to provide other needed product components or work processes. A learning organization is one that has developed the capacity</a:t>
            </a:r>
          </a:p>
          <a:p>
            <a:pPr eaLnBrk="1" hangingPunct="1"/>
            <a:r>
              <a:rPr lang="en-US">
                <a:cs typeface="Arial" charset="0"/>
              </a:rPr>
              <a:t>to continuously learn, adapt, and change. It has certain structural characteristics including an emphasis on sharing information and collaborating on work activities, minimal structural and physical barriers, and empowered work team.</a:t>
            </a:r>
          </a:p>
        </p:txBody>
      </p:sp>
      <p:sp>
        <p:nvSpPr>
          <p:cNvPr id="4" name="Slide Number Placeholder 3"/>
          <p:cNvSpPr>
            <a:spLocks noGrp="1"/>
          </p:cNvSpPr>
          <p:nvPr>
            <p:ph type="sldNum" sz="quarter" idx="5"/>
          </p:nvPr>
        </p:nvSpPr>
        <p:spPr/>
        <p:txBody>
          <a:bodyPr/>
          <a:lstStyle/>
          <a:p>
            <a:pPr>
              <a:defRPr/>
            </a:pPr>
            <a:fld id="{0CA59DCE-CF9E-471E-896D-582BE75440FE}" type="slidenum">
              <a:rPr lang="en-US" smtClean="0"/>
              <a:pPr>
                <a:defRPr/>
              </a:pPr>
              <a:t>478</a:t>
            </a:fld>
            <a:endParaRPr lang="en-US" dirty="0"/>
          </a:p>
        </p:txBody>
      </p:sp>
    </p:spTree>
    <p:extLst>
      <p:ext uri="{BB962C8B-B14F-4D97-AF65-F5344CB8AC3E}">
        <p14:creationId xmlns:p14="http://schemas.microsoft.com/office/powerpoint/2010/main" val="857531941"/>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An organization’s collaboration efforts can be internal or external. Internal collaborative structural options include cross-functional teams, task forces, and communities of practice. A cross-functional team is a work team composed of individuals from various functional specialties. A task force is a temporary committee or team formed to tackle a specific short-term problem affecting several departments. Communities of practice are groups of people who share a concern, a set of problems, or a passion about a topic and who deepen their knowledge and expertise in that area by interacting on an ongoing basis. External collaborative options include open innovation and strategic partnerships. Open</a:t>
            </a:r>
          </a:p>
          <a:p>
            <a:pPr eaLnBrk="1" hangingPunct="1"/>
            <a:r>
              <a:rPr lang="en-US">
                <a:cs typeface="Arial" charset="0"/>
              </a:rPr>
              <a:t>innovation expands the search for new ideas beyond the organization’s boundaries and allows innovations to easily transfer inward and outward. Strategic partnerships are collaborative relationships between two or more organizations in which they combine resources and capabilities for some business purpose.</a:t>
            </a:r>
          </a:p>
        </p:txBody>
      </p:sp>
      <p:sp>
        <p:nvSpPr>
          <p:cNvPr id="4" name="Slide Number Placeholder 3"/>
          <p:cNvSpPr>
            <a:spLocks noGrp="1"/>
          </p:cNvSpPr>
          <p:nvPr>
            <p:ph type="sldNum" sz="quarter" idx="5"/>
          </p:nvPr>
        </p:nvSpPr>
        <p:spPr/>
        <p:txBody>
          <a:bodyPr/>
          <a:lstStyle/>
          <a:p>
            <a:pPr>
              <a:defRPr/>
            </a:pPr>
            <a:fld id="{ECFF17E2-70E0-449D-8717-378410E0F408}" type="slidenum">
              <a:rPr lang="en-US" smtClean="0"/>
              <a:pPr>
                <a:defRPr/>
              </a:pPr>
              <a:t>479</a:t>
            </a:fld>
            <a:endParaRPr lang="en-US" dirty="0"/>
          </a:p>
        </p:txBody>
      </p:sp>
    </p:spTree>
    <p:extLst>
      <p:ext uri="{BB962C8B-B14F-4D97-AF65-F5344CB8AC3E}">
        <p14:creationId xmlns:p14="http://schemas.microsoft.com/office/powerpoint/2010/main" val="3995125989"/>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Flexible work arrangements give organizations the flexibility to deploy employees when and where they’re needed. </a:t>
            </a:r>
          </a:p>
          <a:p>
            <a:pPr eaLnBrk="1" hangingPunct="1"/>
            <a:endParaRPr lang="en-US">
              <a:cs typeface="Arial" charset="0"/>
            </a:endParaRPr>
          </a:p>
          <a:p>
            <a:pPr eaLnBrk="1" hangingPunct="1"/>
            <a:r>
              <a:rPr lang="en-US">
                <a:cs typeface="Arial" charset="0"/>
              </a:rPr>
              <a:t>Structural options include telecommuting, compressed workweeks, flextime, and job sharing. Telecommuting is a work arrangement in which employees work at home and are linked to the workplace by computer. A compressed workweek is one in which employees work longer hours per day but fewer days per week. Flextime is a scheduling system in which employees are required to work a specific number of hours a week but are free to vary those hours within certain limits. Job sharing is when two or more people split a full-time job.</a:t>
            </a:r>
          </a:p>
        </p:txBody>
      </p:sp>
      <p:sp>
        <p:nvSpPr>
          <p:cNvPr id="4" name="Slide Number Placeholder 3"/>
          <p:cNvSpPr>
            <a:spLocks noGrp="1"/>
          </p:cNvSpPr>
          <p:nvPr>
            <p:ph type="sldNum" sz="quarter" idx="5"/>
          </p:nvPr>
        </p:nvSpPr>
        <p:spPr/>
        <p:txBody>
          <a:bodyPr/>
          <a:lstStyle/>
          <a:p>
            <a:pPr>
              <a:defRPr/>
            </a:pPr>
            <a:fld id="{AC0480F1-8906-463C-9372-ED1F1A935A84}" type="slidenum">
              <a:rPr lang="en-US" smtClean="0"/>
              <a:pPr>
                <a:defRPr/>
              </a:pPr>
              <a:t>480</a:t>
            </a:fld>
            <a:endParaRPr lang="en-US" dirty="0"/>
          </a:p>
        </p:txBody>
      </p:sp>
    </p:spTree>
    <p:extLst>
      <p:ext uri="{BB962C8B-B14F-4D97-AF65-F5344CB8AC3E}">
        <p14:creationId xmlns:p14="http://schemas.microsoft.com/office/powerpoint/2010/main" val="2247847852"/>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Contingent workers are temporary, freelance, or contract workers whose employment is contingent on demand for their services. Organizing issues include classifying who actually qualifies as an independent contractor; setting up a process for recruiting, screening, and placing contingent workers; and having a method in place for establishing goals, schedules, and deadlines and for monitoring work performance.</a:t>
            </a:r>
          </a:p>
        </p:txBody>
      </p:sp>
      <p:sp>
        <p:nvSpPr>
          <p:cNvPr id="4" name="Slide Number Placeholder 3"/>
          <p:cNvSpPr>
            <a:spLocks noGrp="1"/>
          </p:cNvSpPr>
          <p:nvPr>
            <p:ph type="sldNum" sz="quarter" idx="5"/>
          </p:nvPr>
        </p:nvSpPr>
        <p:spPr/>
        <p:txBody>
          <a:bodyPr/>
          <a:lstStyle/>
          <a:p>
            <a:pPr>
              <a:defRPr/>
            </a:pPr>
            <a:fld id="{831A0251-82D6-462C-BC7B-C0CFD2AB783D}" type="slidenum">
              <a:rPr lang="en-US" smtClean="0"/>
              <a:pPr>
                <a:defRPr/>
              </a:pPr>
              <a:t>481</a:t>
            </a:fld>
            <a:endParaRPr lang="en-US" dirty="0"/>
          </a:p>
        </p:txBody>
      </p:sp>
    </p:spTree>
    <p:extLst>
      <p:ext uri="{BB962C8B-B14F-4D97-AF65-F5344CB8AC3E}">
        <p14:creationId xmlns:p14="http://schemas.microsoft.com/office/powerpoint/2010/main" val="3956603609"/>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The two main organizational design challenges for today include keeping employees connected and managing global structural issues.</a:t>
            </a:r>
          </a:p>
        </p:txBody>
      </p:sp>
      <p:sp>
        <p:nvSpPr>
          <p:cNvPr id="4" name="Slide Number Placeholder 3"/>
          <p:cNvSpPr>
            <a:spLocks noGrp="1"/>
          </p:cNvSpPr>
          <p:nvPr>
            <p:ph type="sldNum" sz="quarter" idx="5"/>
          </p:nvPr>
        </p:nvSpPr>
        <p:spPr/>
        <p:txBody>
          <a:bodyPr/>
          <a:lstStyle/>
          <a:p>
            <a:pPr>
              <a:defRPr/>
            </a:pPr>
            <a:fld id="{4806EDF7-07A4-498D-879F-64701841CE2D}" type="slidenum">
              <a:rPr lang="en-US" smtClean="0"/>
              <a:pPr>
                <a:defRPr/>
              </a:pPr>
              <a:t>482</a:t>
            </a:fld>
            <a:endParaRPr lang="en-US" dirty="0"/>
          </a:p>
        </p:txBody>
      </p:sp>
    </p:spTree>
    <p:extLst>
      <p:ext uri="{BB962C8B-B14F-4D97-AF65-F5344CB8AC3E}">
        <p14:creationId xmlns:p14="http://schemas.microsoft.com/office/powerpoint/2010/main" val="857163749"/>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HRM is important for three reasons. First, as various studies have concluded, it can be a significant source of competitive advantage.  And that’s true for organizations around the world, not just U.S. firms.</a:t>
            </a:r>
          </a:p>
          <a:p>
            <a:pPr eaLnBrk="1" hangingPunct="1"/>
            <a:endParaRPr lang="en-US">
              <a:cs typeface="Arial" charset="0"/>
            </a:endParaRPr>
          </a:p>
          <a:p>
            <a:pPr eaLnBrk="1" hangingPunct="1"/>
            <a:r>
              <a:rPr lang="en-US">
                <a:cs typeface="Arial" charset="0"/>
              </a:rPr>
              <a:t>Second, HRM is an important part of organizational strategies. Achieving competitive success through people means managers must change how they think about their employees and how they view the work relationship.</a:t>
            </a:r>
          </a:p>
          <a:p>
            <a:pPr eaLnBrk="1" hangingPunct="1"/>
            <a:endParaRPr lang="en-US">
              <a:cs typeface="Arial" charset="0"/>
            </a:endParaRPr>
          </a:p>
          <a:p>
            <a:pPr eaLnBrk="1" hangingPunct="1"/>
            <a:r>
              <a:rPr lang="en-US">
                <a:cs typeface="Arial" charset="0"/>
              </a:rPr>
              <a:t>Finally, the way organizations treat their people has been found to significantly impact organizational performance.  For instance, one study reported that improving work practices could increase market value by as much as 30 percent</a:t>
            </a:r>
          </a:p>
        </p:txBody>
      </p:sp>
      <p:sp>
        <p:nvSpPr>
          <p:cNvPr id="4" name="Slide Number Placeholder 3"/>
          <p:cNvSpPr>
            <a:spLocks noGrp="1"/>
          </p:cNvSpPr>
          <p:nvPr>
            <p:ph type="sldNum" sz="quarter" idx="5"/>
          </p:nvPr>
        </p:nvSpPr>
        <p:spPr/>
        <p:txBody>
          <a:bodyPr/>
          <a:lstStyle/>
          <a:p>
            <a:pPr>
              <a:defRPr/>
            </a:pPr>
            <a:fld id="{E0F07EAB-0BD6-4F16-A763-8B8C520FAEE9}" type="slidenum">
              <a:rPr lang="en-US" smtClean="0"/>
              <a:pPr>
                <a:defRPr/>
              </a:pPr>
              <a:t>485</a:t>
            </a:fld>
            <a:endParaRPr lang="en-US" dirty="0"/>
          </a:p>
        </p:txBody>
      </p:sp>
    </p:spTree>
    <p:extLst>
      <p:ext uri="{BB962C8B-B14F-4D97-AF65-F5344CB8AC3E}">
        <p14:creationId xmlns:p14="http://schemas.microsoft.com/office/powerpoint/2010/main" val="885318870"/>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Work practices that lead to both high individual and high organizational performance are known as </a:t>
            </a:r>
            <a:r>
              <a:rPr lang="en-US" b="1">
                <a:cs typeface="Arial" charset="0"/>
              </a:rPr>
              <a:t>high performance work practices.</a:t>
            </a:r>
          </a:p>
          <a:p>
            <a:pPr eaLnBrk="1" hangingPunct="1"/>
            <a:endParaRPr lang="en-US" b="1">
              <a:cs typeface="Arial" charset="0"/>
            </a:endParaRPr>
          </a:p>
          <a:p>
            <a:pPr eaLnBrk="1" hangingPunct="1"/>
            <a:r>
              <a:rPr lang="en-US">
                <a:cs typeface="Arial" charset="0"/>
              </a:rPr>
              <a:t>Even if an organization doesn’t use high-performance work practices, other specific HRM activities must be completed in order to ensure that the organization has qualified people to perform the work that needs to be done—activities that comprise the HRM process.</a:t>
            </a:r>
          </a:p>
        </p:txBody>
      </p:sp>
      <p:sp>
        <p:nvSpPr>
          <p:cNvPr id="4" name="Slide Number Placeholder 3"/>
          <p:cNvSpPr>
            <a:spLocks noGrp="1"/>
          </p:cNvSpPr>
          <p:nvPr>
            <p:ph type="sldNum" sz="quarter" idx="5"/>
          </p:nvPr>
        </p:nvSpPr>
        <p:spPr/>
        <p:txBody>
          <a:bodyPr/>
          <a:lstStyle/>
          <a:p>
            <a:pPr>
              <a:defRPr/>
            </a:pPr>
            <a:fld id="{D0BC061F-6AE8-493F-8C2F-6429EBA953F4}" type="slidenum">
              <a:rPr lang="en-US" smtClean="0"/>
              <a:pPr>
                <a:defRPr/>
              </a:pPr>
              <a:t>486</a:t>
            </a:fld>
            <a:endParaRPr lang="en-US" dirty="0"/>
          </a:p>
        </p:txBody>
      </p:sp>
    </p:spTree>
    <p:extLst>
      <p:ext uri="{BB962C8B-B14F-4D97-AF65-F5344CB8AC3E}">
        <p14:creationId xmlns:p14="http://schemas.microsoft.com/office/powerpoint/2010/main" val="1462361357"/>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some examples  of </a:t>
            </a:r>
            <a:r>
              <a:rPr lang="en-US" b="1">
                <a:cs typeface="Arial" charset="0"/>
              </a:rPr>
              <a:t>high-performance work practices</a:t>
            </a:r>
            <a:r>
              <a:rPr lang="en-US">
                <a:cs typeface="Arial" charset="0"/>
              </a:rPr>
              <a:t> are found in Exhibit 13-1</a:t>
            </a:r>
          </a:p>
        </p:txBody>
      </p:sp>
      <p:sp>
        <p:nvSpPr>
          <p:cNvPr id="4" name="Slide Number Placeholder 3"/>
          <p:cNvSpPr>
            <a:spLocks noGrp="1"/>
          </p:cNvSpPr>
          <p:nvPr>
            <p:ph type="sldNum" sz="quarter" idx="5"/>
          </p:nvPr>
        </p:nvSpPr>
        <p:spPr/>
        <p:txBody>
          <a:bodyPr/>
          <a:lstStyle/>
          <a:p>
            <a:pPr>
              <a:defRPr/>
            </a:pPr>
            <a:fld id="{6423DCE6-2F95-4FAF-B7C1-2072338E146D}" type="slidenum">
              <a:rPr lang="en-US" smtClean="0"/>
              <a:pPr>
                <a:defRPr/>
              </a:pPr>
              <a:t>487</a:t>
            </a:fld>
            <a:endParaRPr lang="en-US" dirty="0"/>
          </a:p>
        </p:txBody>
      </p:sp>
    </p:spTree>
    <p:extLst>
      <p:ext uri="{BB962C8B-B14F-4D97-AF65-F5344CB8AC3E}">
        <p14:creationId xmlns:p14="http://schemas.microsoft.com/office/powerpoint/2010/main" val="842667123"/>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Exhibit 13-2 shows the eight activities in the HRM process.</a:t>
            </a:r>
          </a:p>
        </p:txBody>
      </p:sp>
      <p:sp>
        <p:nvSpPr>
          <p:cNvPr id="4" name="Slide Number Placeholder 3"/>
          <p:cNvSpPr>
            <a:spLocks noGrp="1"/>
          </p:cNvSpPr>
          <p:nvPr>
            <p:ph type="sldNum" sz="quarter" idx="5"/>
          </p:nvPr>
        </p:nvSpPr>
        <p:spPr/>
        <p:txBody>
          <a:bodyPr/>
          <a:lstStyle/>
          <a:p>
            <a:pPr>
              <a:defRPr/>
            </a:pPr>
            <a:fld id="{F7D340EE-92D0-43F8-A045-898BF75BBBE1}" type="slidenum">
              <a:rPr lang="en-US" smtClean="0"/>
              <a:pPr>
                <a:defRPr/>
              </a:pPr>
              <a:t>488</a:t>
            </a:fld>
            <a:endParaRPr lang="en-US" dirty="0"/>
          </a:p>
        </p:txBody>
      </p:sp>
    </p:spTree>
    <p:extLst>
      <p:ext uri="{BB962C8B-B14F-4D97-AF65-F5344CB8AC3E}">
        <p14:creationId xmlns:p14="http://schemas.microsoft.com/office/powerpoint/2010/main" val="2736611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Research suggests seven dimensions that seem to capture the essence of an organization’s culture. These dimensions (shown in Exhibit 2-5) range from low to high,</a:t>
            </a:r>
          </a:p>
          <a:p>
            <a:pPr eaLnBrk="1" hangingPunct="1"/>
            <a:r>
              <a:rPr lang="en-US">
                <a:cs typeface="Arial" charset="0"/>
              </a:rPr>
              <a:t>meaning it’s not very typical of the culture (low) or is very typical of the culture (high). Describing an organization using these seven dimensions gives a composite picture</a:t>
            </a:r>
          </a:p>
          <a:p>
            <a:pPr eaLnBrk="1" hangingPunct="1"/>
            <a:r>
              <a:rPr lang="en-US">
                <a:cs typeface="Arial" charset="0"/>
              </a:rPr>
              <a:t>of the organization’s culture. In many organizations, one cultural dimension often is emphasized more than the others and essentially shapes the organization’s personality</a:t>
            </a:r>
          </a:p>
          <a:p>
            <a:pPr eaLnBrk="1" hangingPunct="1"/>
            <a:r>
              <a:rPr lang="en-US">
                <a:cs typeface="Arial" charset="0"/>
              </a:rPr>
              <a:t>and the way organizational members work.</a:t>
            </a:r>
          </a:p>
        </p:txBody>
      </p:sp>
      <p:sp>
        <p:nvSpPr>
          <p:cNvPr id="4" name="Slide Number Placeholder 3"/>
          <p:cNvSpPr>
            <a:spLocks noGrp="1"/>
          </p:cNvSpPr>
          <p:nvPr>
            <p:ph type="sldNum" sz="quarter" idx="5"/>
          </p:nvPr>
        </p:nvSpPr>
        <p:spPr/>
        <p:txBody>
          <a:bodyPr/>
          <a:lstStyle/>
          <a:p>
            <a:pPr>
              <a:defRPr/>
            </a:pPr>
            <a:fld id="{BFD38F23-60C0-469B-9153-2B1C9671454A}" type="slidenum">
              <a:rPr lang="en-US" smtClean="0"/>
              <a:pPr>
                <a:defRPr/>
              </a:pPr>
              <a:t>50</a:t>
            </a:fld>
            <a:endParaRPr lang="en-US" dirty="0"/>
          </a:p>
        </p:txBody>
      </p:sp>
    </p:spTree>
    <p:extLst>
      <p:ext uri="{BB962C8B-B14F-4D97-AF65-F5344CB8AC3E}">
        <p14:creationId xmlns:p14="http://schemas.microsoft.com/office/powerpoint/2010/main" val="529426318"/>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The entire HRM process is influenced by the external environment. Those factors most directly influencing it include the economy, employee labor unions, governmental laws and regulations, and demographic trends.</a:t>
            </a:r>
          </a:p>
          <a:p>
            <a:pPr eaLnBrk="1" hangingPunct="1"/>
            <a:endParaRPr lang="en-US">
              <a:cs typeface="Arial" charset="0"/>
            </a:endParaRPr>
          </a:p>
          <a:p>
            <a:pPr eaLnBrk="1" hangingPunct="1"/>
            <a:r>
              <a:rPr lang="en-US">
                <a:cs typeface="Arial" charset="0"/>
              </a:rPr>
              <a:t>The global economic downturn has left what many experts believe to be an enduring mark on HRM practices worldwide. In the United States, labor economists say that although jobs may be coming back slowly, they aren’t the same ones that employees were used to. Many of these jobs are temporary or contract positions, rather than full-time jobs with benefits.</a:t>
            </a:r>
          </a:p>
        </p:txBody>
      </p:sp>
      <p:sp>
        <p:nvSpPr>
          <p:cNvPr id="4" name="Slide Number Placeholder 3"/>
          <p:cNvSpPr>
            <a:spLocks noGrp="1"/>
          </p:cNvSpPr>
          <p:nvPr>
            <p:ph type="sldNum" sz="quarter" idx="5"/>
          </p:nvPr>
        </p:nvSpPr>
        <p:spPr/>
        <p:txBody>
          <a:bodyPr/>
          <a:lstStyle/>
          <a:p>
            <a:pPr>
              <a:defRPr/>
            </a:pPr>
            <a:fld id="{12DBBF62-BE35-4902-B2B3-E13926EC06CA}" type="slidenum">
              <a:rPr lang="en-US" smtClean="0"/>
              <a:pPr>
                <a:defRPr/>
              </a:pPr>
              <a:t>489</a:t>
            </a:fld>
            <a:endParaRPr lang="en-US" dirty="0"/>
          </a:p>
        </p:txBody>
      </p:sp>
    </p:spTree>
    <p:extLst>
      <p:ext uri="{BB962C8B-B14F-4D97-AF65-F5344CB8AC3E}">
        <p14:creationId xmlns:p14="http://schemas.microsoft.com/office/powerpoint/2010/main" val="1027608532"/>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labor union </a:t>
            </a:r>
            <a:r>
              <a:rPr lang="en-US">
                <a:cs typeface="Arial" charset="0"/>
              </a:rPr>
              <a:t>is an organization that represents workers and seeks to protect their interests through collective bargaining. In unionized organizations, many HRM decisions are dictated by collective bargaining agreements, which usually define things such as recruitment sources; criteria for hiring, promotions, and layoffs; training eligibility; and disciplinary practices.  Work stops, labor disputes, and negotiations between management and labor are just a few of the challenges organizations and managers face when their workforce is unionized.</a:t>
            </a:r>
          </a:p>
        </p:txBody>
      </p:sp>
      <p:sp>
        <p:nvSpPr>
          <p:cNvPr id="4" name="Slide Number Placeholder 3"/>
          <p:cNvSpPr>
            <a:spLocks noGrp="1"/>
          </p:cNvSpPr>
          <p:nvPr>
            <p:ph type="sldNum" sz="quarter" idx="5"/>
          </p:nvPr>
        </p:nvSpPr>
        <p:spPr/>
        <p:txBody>
          <a:bodyPr/>
          <a:lstStyle/>
          <a:p>
            <a:pPr>
              <a:defRPr/>
            </a:pPr>
            <a:fld id="{76C66052-31B8-4FB0-BEBC-D521A4C793EC}" type="slidenum">
              <a:rPr lang="en-US" smtClean="0"/>
              <a:pPr>
                <a:defRPr/>
              </a:pPr>
              <a:t>490</a:t>
            </a:fld>
            <a:endParaRPr lang="en-US" dirty="0"/>
          </a:p>
        </p:txBody>
      </p:sp>
    </p:spTree>
    <p:extLst>
      <p:ext uri="{BB962C8B-B14F-4D97-AF65-F5344CB8AC3E}">
        <p14:creationId xmlns:p14="http://schemas.microsoft.com/office/powerpoint/2010/main" val="2818741097"/>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normAutofit lnSpcReduction="10000"/>
          </a:bodyPr>
          <a:lstStyle/>
          <a:p>
            <a:pPr eaLnBrk="1" hangingPunct="1"/>
            <a:r>
              <a:rPr lang="en-US">
                <a:cs typeface="Arial" charset="0"/>
              </a:rPr>
              <a:t>An organization’s HRM practices are governed by a country’s laws. A number of important laws and regulations affect what you can</a:t>
            </a:r>
          </a:p>
          <a:p>
            <a:pPr eaLnBrk="1" hangingPunct="1"/>
            <a:r>
              <a:rPr lang="en-US">
                <a:cs typeface="Arial" charset="0"/>
              </a:rPr>
              <a:t>and cannot do legally as a manager. Because workplace lawsuits are increasingly targeting supervisors, as well as their organizations, managers must know what they can and cannot do by law.</a:t>
            </a:r>
          </a:p>
          <a:p>
            <a:pPr eaLnBrk="1" hangingPunct="1"/>
            <a:endParaRPr lang="en-US">
              <a:cs typeface="Arial" charset="0"/>
            </a:endParaRPr>
          </a:p>
          <a:p>
            <a:pPr eaLnBrk="1" hangingPunct="1"/>
            <a:r>
              <a:rPr lang="en-US">
                <a:cs typeface="Arial" charset="0"/>
              </a:rPr>
              <a:t>Many U.S. organizations have affirmative action programs to ensure that decisions and practices enhance the employment, upgrading, and retention of members from protected groups such as minorities and females. That is, an organization refrains from discrimination and actively</a:t>
            </a:r>
          </a:p>
          <a:p>
            <a:pPr eaLnBrk="1" hangingPunct="1"/>
            <a:r>
              <a:rPr lang="en-US">
                <a:cs typeface="Arial" charset="0"/>
              </a:rPr>
              <a:t>seeks to enhance the status of members from protected groups.</a:t>
            </a:r>
          </a:p>
          <a:p>
            <a:pPr eaLnBrk="1" hangingPunct="1"/>
            <a:endParaRPr lang="en-US">
              <a:cs typeface="Arial" charset="0"/>
            </a:endParaRPr>
          </a:p>
          <a:p>
            <a:pPr eaLnBrk="1" hangingPunct="1"/>
            <a:r>
              <a:rPr lang="en-US">
                <a:cs typeface="Arial" charset="0"/>
              </a:rPr>
              <a:t>We do want to mention two current U.S. laws that each have the potential to affect future HRM practices. The first of these, the Patient Protection and Affordable Care Act (PPACA and commonly called the Health Care Reform Act), was signed into law in March 2010 and upheld by the Supreme Court of the United States in 2012.</a:t>
            </a:r>
          </a:p>
          <a:p>
            <a:pPr eaLnBrk="1" hangingPunct="1"/>
            <a:endParaRPr lang="en-US">
              <a:cs typeface="Arial" charset="0"/>
            </a:endParaRPr>
          </a:p>
          <a:p>
            <a:pPr eaLnBrk="1" hangingPunct="1"/>
            <a:r>
              <a:rPr lang="en-US">
                <a:cs typeface="Arial" charset="0"/>
              </a:rPr>
              <a:t>The Social Networking Online Protection Act (SNOPA) has been introduced and would prohibit employers from requiring</a:t>
            </a:r>
          </a:p>
          <a:p>
            <a:pPr eaLnBrk="1" hangingPunct="1"/>
            <a:r>
              <a:rPr lang="en-US">
                <a:cs typeface="Arial" charset="0"/>
              </a:rPr>
              <a:t>a username, password, or other access to online content. </a:t>
            </a:r>
          </a:p>
        </p:txBody>
      </p:sp>
      <p:sp>
        <p:nvSpPr>
          <p:cNvPr id="4" name="Slide Number Placeholder 3"/>
          <p:cNvSpPr>
            <a:spLocks noGrp="1"/>
          </p:cNvSpPr>
          <p:nvPr>
            <p:ph type="sldNum" sz="quarter" idx="5"/>
          </p:nvPr>
        </p:nvSpPr>
        <p:spPr/>
        <p:txBody>
          <a:bodyPr/>
          <a:lstStyle/>
          <a:p>
            <a:pPr>
              <a:defRPr/>
            </a:pPr>
            <a:fld id="{B2BE83ED-57BA-416E-8E19-BE02EEEBA414}" type="slidenum">
              <a:rPr lang="en-US" smtClean="0"/>
              <a:pPr>
                <a:defRPr/>
              </a:pPr>
              <a:t>491</a:t>
            </a:fld>
            <a:endParaRPr lang="en-US" dirty="0"/>
          </a:p>
        </p:txBody>
      </p:sp>
    </p:spTree>
    <p:extLst>
      <p:ext uri="{BB962C8B-B14F-4D97-AF65-F5344CB8AC3E}">
        <p14:creationId xmlns:p14="http://schemas.microsoft.com/office/powerpoint/2010/main" val="789215929"/>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See Exhibit 13-3 for some of the important U.S. laws that affect the HRM process.</a:t>
            </a:r>
          </a:p>
        </p:txBody>
      </p:sp>
      <p:sp>
        <p:nvSpPr>
          <p:cNvPr id="4" name="Slide Number Placeholder 3"/>
          <p:cNvSpPr>
            <a:spLocks noGrp="1"/>
          </p:cNvSpPr>
          <p:nvPr>
            <p:ph type="sldNum" sz="quarter" idx="5"/>
          </p:nvPr>
        </p:nvSpPr>
        <p:spPr/>
        <p:txBody>
          <a:bodyPr/>
          <a:lstStyle/>
          <a:p>
            <a:pPr>
              <a:defRPr/>
            </a:pPr>
            <a:fld id="{45A4BCB7-6A07-4EF7-AD87-99EAF95551D8}" type="slidenum">
              <a:rPr lang="en-US" smtClean="0"/>
              <a:pPr>
                <a:defRPr/>
              </a:pPr>
              <a:t>492</a:t>
            </a:fld>
            <a:endParaRPr lang="en-US" dirty="0"/>
          </a:p>
        </p:txBody>
      </p:sp>
    </p:spTree>
    <p:extLst>
      <p:ext uri="{BB962C8B-B14F-4D97-AF65-F5344CB8AC3E}">
        <p14:creationId xmlns:p14="http://schemas.microsoft.com/office/powerpoint/2010/main" val="1806275758"/>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60CC813C-DEDF-441E-8482-EDFF9D460530}" type="slidenum">
              <a:rPr lang="en-US" smtClean="0"/>
              <a:pPr>
                <a:defRPr/>
              </a:pPr>
              <a:t>493</a:t>
            </a:fld>
            <a:endParaRPr lang="en-US" dirty="0"/>
          </a:p>
        </p:txBody>
      </p:sp>
    </p:spTree>
    <p:extLst>
      <p:ext uri="{BB962C8B-B14F-4D97-AF65-F5344CB8AC3E}">
        <p14:creationId xmlns:p14="http://schemas.microsoft.com/office/powerpoint/2010/main" val="2341999849"/>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BCE3DC62-834C-4819-B40D-89370A5A22D7}" type="slidenum">
              <a:rPr lang="en-US" smtClean="0"/>
              <a:pPr>
                <a:defRPr/>
              </a:pPr>
              <a:t>494</a:t>
            </a:fld>
            <a:endParaRPr lang="en-US" dirty="0"/>
          </a:p>
        </p:txBody>
      </p:sp>
    </p:spTree>
    <p:extLst>
      <p:ext uri="{BB962C8B-B14F-4D97-AF65-F5344CB8AC3E}">
        <p14:creationId xmlns:p14="http://schemas.microsoft.com/office/powerpoint/2010/main" val="1461349384"/>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What about HRM laws globally? It’s important that managers in other countries be familiar with the specific laws that apply there.</a:t>
            </a:r>
          </a:p>
          <a:p>
            <a:pPr eaLnBrk="1" hangingPunct="1"/>
            <a:endParaRPr lang="en-US">
              <a:cs typeface="Arial" charset="0"/>
            </a:endParaRPr>
          </a:p>
          <a:p>
            <a:pPr eaLnBrk="1" hangingPunct="1"/>
            <a:r>
              <a:rPr lang="en-US">
                <a:cs typeface="Arial" charset="0"/>
              </a:rPr>
              <a:t>In western Europe, the two most common forms of representative participation are work councils and board representatives. </a:t>
            </a:r>
            <a:r>
              <a:rPr lang="en-US" b="1">
                <a:cs typeface="Arial" charset="0"/>
              </a:rPr>
              <a:t>Work councils </a:t>
            </a:r>
            <a:r>
              <a:rPr lang="en-US">
                <a:cs typeface="Arial" charset="0"/>
              </a:rPr>
              <a:t>link employees with management. They are groups of nominated or elected employees who must be consulted when management makes decisions involving personnel. </a:t>
            </a:r>
            <a:r>
              <a:rPr lang="en-US" b="1">
                <a:cs typeface="Arial" charset="0"/>
              </a:rPr>
              <a:t>Board representatives </a:t>
            </a:r>
            <a:r>
              <a:rPr lang="en-US">
                <a:cs typeface="Arial" charset="0"/>
              </a:rPr>
              <a:t>are employees who sit on a company’s board of directors and represent the interests of the firm’s employees.</a:t>
            </a:r>
          </a:p>
        </p:txBody>
      </p:sp>
      <p:sp>
        <p:nvSpPr>
          <p:cNvPr id="4" name="Slide Number Placeholder 3"/>
          <p:cNvSpPr>
            <a:spLocks noGrp="1"/>
          </p:cNvSpPr>
          <p:nvPr>
            <p:ph type="sldNum" sz="quarter" idx="5"/>
          </p:nvPr>
        </p:nvSpPr>
        <p:spPr/>
        <p:txBody>
          <a:bodyPr/>
          <a:lstStyle/>
          <a:p>
            <a:pPr>
              <a:defRPr/>
            </a:pPr>
            <a:fld id="{62C0936F-9F67-4207-A085-E17D72EA527F}" type="slidenum">
              <a:rPr lang="en-US" smtClean="0"/>
              <a:pPr>
                <a:defRPr/>
              </a:pPr>
              <a:t>495</a:t>
            </a:fld>
            <a:endParaRPr lang="en-US" dirty="0"/>
          </a:p>
        </p:txBody>
      </p:sp>
    </p:spTree>
    <p:extLst>
      <p:ext uri="{BB962C8B-B14F-4D97-AF65-F5344CB8AC3E}">
        <p14:creationId xmlns:p14="http://schemas.microsoft.com/office/powerpoint/2010/main" val="3784658922"/>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Workforce trends in the first half of the twenty-first century will be notable for three reasons: (1) changes in racial and ethnic composition, (2) an aging baby boom generation, and (3) an expanding cohort of Gen Y workers. By 2050, Hispanics will grow from today’s 13 percent of the workforce to 24 percent, blacks will increase from 12 percent to 14 percent, and Asians will increase from 5 percent to 11 percent.</a:t>
            </a:r>
          </a:p>
          <a:p>
            <a:pPr eaLnBrk="1" hangingPunct="1"/>
            <a:endParaRPr lang="en-US">
              <a:cs typeface="Arial" charset="0"/>
            </a:endParaRPr>
          </a:p>
          <a:p>
            <a:pPr eaLnBrk="1" hangingPunct="1"/>
            <a:r>
              <a:rPr lang="en-US">
                <a:cs typeface="Arial" charset="0"/>
              </a:rPr>
              <a:t>Meanwhile, the labor force is aging. The 55-and-older age group, which currently makes up 13 percent of the workforce, will increase to 20 percent by 2014. Another group that’s having a significant impact on today’s workforce is Gen Y, a population group that includes individuals born from about 1978 to 1994. Gen Y has been the fastest-growing segment of the workforce—increasing from 14 percent to more than</a:t>
            </a:r>
          </a:p>
          <a:p>
            <a:pPr eaLnBrk="1" hangingPunct="1"/>
            <a:r>
              <a:rPr lang="en-US">
                <a:cs typeface="Arial" charset="0"/>
              </a:rPr>
              <a:t>24 percent. With Gen Y now in the workforce, analysts point to the four generations that are working side-by-side in the workplace.</a:t>
            </a:r>
          </a:p>
        </p:txBody>
      </p:sp>
      <p:sp>
        <p:nvSpPr>
          <p:cNvPr id="4" name="Slide Number Placeholder 3"/>
          <p:cNvSpPr>
            <a:spLocks noGrp="1"/>
          </p:cNvSpPr>
          <p:nvPr>
            <p:ph type="sldNum" sz="quarter" idx="5"/>
          </p:nvPr>
        </p:nvSpPr>
        <p:spPr/>
        <p:txBody>
          <a:bodyPr/>
          <a:lstStyle/>
          <a:p>
            <a:pPr>
              <a:defRPr/>
            </a:pPr>
            <a:fld id="{39BB1F4F-662F-4B52-9762-AE92DDB20BF0}" type="slidenum">
              <a:rPr lang="en-US" smtClean="0"/>
              <a:pPr>
                <a:defRPr/>
              </a:pPr>
              <a:t>496</a:t>
            </a:fld>
            <a:endParaRPr lang="en-US" dirty="0"/>
          </a:p>
        </p:txBody>
      </p:sp>
    </p:spTree>
    <p:extLst>
      <p:ext uri="{BB962C8B-B14F-4D97-AF65-F5344CB8AC3E}">
        <p14:creationId xmlns:p14="http://schemas.microsoft.com/office/powerpoint/2010/main" val="2274144961"/>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b="1">
                <a:cs typeface="Arial" charset="0"/>
              </a:rPr>
              <a:t>Human resource planning </a:t>
            </a:r>
            <a:r>
              <a:rPr lang="en-US">
                <a:cs typeface="Arial" charset="0"/>
              </a:rPr>
              <a:t>is the process by which managers ensure that they have the right number and kinds of capable people in the right places and at the right times. Through planning, organizations avoid sudden people shortages and surpluses.  HR planning entails two steps: (1) assessing current human resources and (2) meeting future HR needs.</a:t>
            </a:r>
          </a:p>
          <a:p>
            <a:pPr eaLnBrk="1" hangingPunct="1"/>
            <a:endParaRPr lang="en-US">
              <a:cs typeface="Arial" charset="0"/>
            </a:endParaRPr>
          </a:p>
          <a:p>
            <a:pPr eaLnBrk="1" hangingPunct="1"/>
            <a:r>
              <a:rPr lang="en-US">
                <a:cs typeface="Arial" charset="0"/>
              </a:rPr>
              <a:t>An important part of a current assessment is </a:t>
            </a:r>
            <a:r>
              <a:rPr lang="en-US" b="1">
                <a:cs typeface="Arial" charset="0"/>
              </a:rPr>
              <a:t>job analysis</a:t>
            </a:r>
            <a:r>
              <a:rPr lang="en-US">
                <a:cs typeface="Arial" charset="0"/>
              </a:rPr>
              <a:t>, an assessment that defines a job and the behaviors necessary to perform it. Information for a job analysis is gathered by directly observing individuals on the job, interviewing employees individually or in a group, having employees complete a questionnaire or record daily activities in a diary, or having job “experts” (usually managers) identify a job’s specific characteristics.</a:t>
            </a:r>
          </a:p>
          <a:p>
            <a:pPr eaLnBrk="1" hangingPunct="1"/>
            <a:endParaRPr lang="en-US">
              <a:cs typeface="Arial" charset="0"/>
            </a:endParaRPr>
          </a:p>
          <a:p>
            <a:pPr eaLnBrk="1" hangingPunct="1"/>
            <a:r>
              <a:rPr lang="en-US">
                <a:cs typeface="Arial" charset="0"/>
              </a:rPr>
              <a:t> </a:t>
            </a:r>
          </a:p>
        </p:txBody>
      </p:sp>
      <p:sp>
        <p:nvSpPr>
          <p:cNvPr id="4" name="Slide Number Placeholder 3"/>
          <p:cNvSpPr>
            <a:spLocks noGrp="1"/>
          </p:cNvSpPr>
          <p:nvPr>
            <p:ph type="sldNum" sz="quarter" idx="5"/>
          </p:nvPr>
        </p:nvSpPr>
        <p:spPr/>
        <p:txBody>
          <a:bodyPr/>
          <a:lstStyle/>
          <a:p>
            <a:pPr>
              <a:defRPr/>
            </a:pPr>
            <a:fld id="{21DDD289-A738-4489-9E4B-BA273145BDC0}" type="slidenum">
              <a:rPr lang="en-US" smtClean="0"/>
              <a:pPr>
                <a:defRPr/>
              </a:pPr>
              <a:t>497</a:t>
            </a:fld>
            <a:endParaRPr lang="en-US" dirty="0"/>
          </a:p>
        </p:txBody>
      </p:sp>
    </p:spTree>
    <p:extLst>
      <p:ext uri="{BB962C8B-B14F-4D97-AF65-F5344CB8AC3E}">
        <p14:creationId xmlns:p14="http://schemas.microsoft.com/office/powerpoint/2010/main" val="1198808177"/>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job description </a:t>
            </a:r>
            <a:r>
              <a:rPr lang="en-US">
                <a:cs typeface="Arial" charset="0"/>
              </a:rPr>
              <a:t>(sometimes called a position description) is a written statement describing a job—typically job content, environment,</a:t>
            </a:r>
          </a:p>
          <a:p>
            <a:pPr eaLnBrk="1" hangingPunct="1"/>
            <a:r>
              <a:rPr lang="en-US">
                <a:cs typeface="Arial" charset="0"/>
              </a:rPr>
              <a:t>and conditions of employment.</a:t>
            </a:r>
          </a:p>
          <a:p>
            <a:pPr eaLnBrk="1" hangingPunct="1"/>
            <a:endParaRPr lang="en-US">
              <a:cs typeface="Arial" charset="0"/>
            </a:endParaRPr>
          </a:p>
          <a:p>
            <a:pPr eaLnBrk="1" hangingPunct="1"/>
            <a:r>
              <a:rPr lang="en-US">
                <a:cs typeface="Arial" charset="0"/>
              </a:rPr>
              <a:t>A </a:t>
            </a:r>
            <a:r>
              <a:rPr lang="en-US" b="1">
                <a:cs typeface="Arial" charset="0"/>
              </a:rPr>
              <a:t>job specification </a:t>
            </a:r>
            <a:r>
              <a:rPr lang="en-US">
                <a:cs typeface="Arial" charset="0"/>
              </a:rPr>
              <a:t>states the minimum qualifications that a person must possess to successfully perform a given job. It identifies the knowledge, skills, and attitudes needed to do the job effectively. Both the job description and job specification are important documents when managers begin recruiting and selecting.</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77C91851-EC80-4F4F-BAAF-6C8864770AEC}" type="slidenum">
              <a:rPr lang="en-US" smtClean="0"/>
              <a:pPr>
                <a:defRPr/>
              </a:pPr>
              <a:t>498</a:t>
            </a:fld>
            <a:endParaRPr lang="en-US" dirty="0"/>
          </a:p>
        </p:txBody>
      </p:sp>
    </p:spTree>
    <p:extLst>
      <p:ext uri="{BB962C8B-B14F-4D97-AF65-F5344CB8AC3E}">
        <p14:creationId xmlns:p14="http://schemas.microsoft.com/office/powerpoint/2010/main" val="2780172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In many organizations, one cultural dimension often is emphasized more than the others and essentially shapes the organization’s personality and the way organizational members work. For instance, at Sony Corporation, the focus is product innovation (innovation and risk taking). The company “lives and breathes” new product development and employees’ work behaviors support that goal. </a:t>
            </a:r>
          </a:p>
          <a:p>
            <a:pPr eaLnBrk="1" hangingPunct="1"/>
            <a:endParaRPr lang="en-US">
              <a:cs typeface="Arial" charset="0"/>
            </a:endParaRPr>
          </a:p>
          <a:p>
            <a:pPr eaLnBrk="1" hangingPunct="1"/>
            <a:r>
              <a:rPr lang="en-US">
                <a:cs typeface="Arial" charset="0"/>
              </a:rPr>
              <a:t>In contrast, Southwest Airlines has made its employees a central part of its culture (people orientation). Exhibit 2-6 describes how the dimensions can create significantly</a:t>
            </a:r>
          </a:p>
          <a:p>
            <a:pPr eaLnBrk="1" hangingPunct="1"/>
            <a:r>
              <a:rPr lang="en-US">
                <a:cs typeface="Arial" charset="0"/>
              </a:rPr>
              <a:t>different cultures.</a:t>
            </a:r>
          </a:p>
          <a:p>
            <a:pPr eaLnBrk="1" hangingPunct="1"/>
            <a:endParaRPr lang="en-US">
              <a:cs typeface="Arial" charset="0"/>
            </a:endParaRPr>
          </a:p>
          <a:p>
            <a:pPr eaLnBrk="1" hangingPunct="1"/>
            <a:r>
              <a:rPr lang="en-US">
                <a:cs typeface="Arial" charset="0"/>
              </a:rPr>
              <a:t>Exhibit 2-6 describes how the dimensions can create significantly different cultures.</a:t>
            </a:r>
          </a:p>
        </p:txBody>
      </p:sp>
      <p:sp>
        <p:nvSpPr>
          <p:cNvPr id="4" name="Slide Number Placeholder 3"/>
          <p:cNvSpPr>
            <a:spLocks noGrp="1"/>
          </p:cNvSpPr>
          <p:nvPr>
            <p:ph type="sldNum" sz="quarter" idx="5"/>
          </p:nvPr>
        </p:nvSpPr>
        <p:spPr/>
        <p:txBody>
          <a:bodyPr/>
          <a:lstStyle/>
          <a:p>
            <a:pPr>
              <a:defRPr/>
            </a:pPr>
            <a:fld id="{8EC6E611-F05A-46C0-A5AE-79AFD339A15F}" type="slidenum">
              <a:rPr lang="en-US" smtClean="0"/>
              <a:pPr>
                <a:defRPr/>
              </a:pPr>
              <a:t>51</a:t>
            </a:fld>
            <a:endParaRPr lang="en-US" dirty="0"/>
          </a:p>
        </p:txBody>
      </p:sp>
    </p:spTree>
    <p:extLst>
      <p:ext uri="{BB962C8B-B14F-4D97-AF65-F5344CB8AC3E}">
        <p14:creationId xmlns:p14="http://schemas.microsoft.com/office/powerpoint/2010/main" val="3960061830"/>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If employee vacancies exist, managers should use the information gathered through job analysis to guide them in </a:t>
            </a:r>
            <a:r>
              <a:rPr lang="en-US" b="1">
                <a:cs typeface="Arial" charset="0"/>
              </a:rPr>
              <a:t>recruitment</a:t>
            </a:r>
            <a:r>
              <a:rPr lang="en-US">
                <a:cs typeface="Arial" charset="0"/>
              </a:rPr>
              <a:t>—that is, locating, identifying, and attracting capable applicants.  On the other hand, if HR planning shows a surplus of employees, managers may want to reduce the organization’s workforce through </a:t>
            </a:r>
            <a:r>
              <a:rPr lang="en-US" b="1">
                <a:cs typeface="Arial" charset="0"/>
              </a:rPr>
              <a:t>decruitment.</a:t>
            </a:r>
            <a:endParaRPr lang="en-US">
              <a:cs typeface="Arial" charset="0"/>
            </a:endParaRPr>
          </a:p>
        </p:txBody>
      </p:sp>
      <p:sp>
        <p:nvSpPr>
          <p:cNvPr id="4" name="Slide Number Placeholder 3"/>
          <p:cNvSpPr>
            <a:spLocks noGrp="1"/>
          </p:cNvSpPr>
          <p:nvPr>
            <p:ph type="sldNum" sz="quarter" idx="5"/>
          </p:nvPr>
        </p:nvSpPr>
        <p:spPr/>
        <p:txBody>
          <a:bodyPr/>
          <a:lstStyle/>
          <a:p>
            <a:pPr>
              <a:defRPr/>
            </a:pPr>
            <a:fld id="{4B8B29DE-E3A0-47DB-B4F1-2F5FC99DDC44}" type="slidenum">
              <a:rPr lang="en-US" smtClean="0"/>
              <a:pPr>
                <a:defRPr/>
              </a:pPr>
              <a:t>499</a:t>
            </a:fld>
            <a:endParaRPr lang="en-US" dirty="0"/>
          </a:p>
        </p:txBody>
      </p:sp>
    </p:spTree>
    <p:extLst>
      <p:ext uri="{BB962C8B-B14F-4D97-AF65-F5344CB8AC3E}">
        <p14:creationId xmlns:p14="http://schemas.microsoft.com/office/powerpoint/2010/main" val="95115"/>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Exhibit 13-4 explains different recruitment sources managers can use to find potential job candidates.</a:t>
            </a:r>
          </a:p>
        </p:txBody>
      </p:sp>
      <p:sp>
        <p:nvSpPr>
          <p:cNvPr id="4" name="Slide Number Placeholder 3"/>
          <p:cNvSpPr>
            <a:spLocks noGrp="1"/>
          </p:cNvSpPr>
          <p:nvPr>
            <p:ph type="sldNum" sz="quarter" idx="5"/>
          </p:nvPr>
        </p:nvSpPr>
        <p:spPr/>
        <p:txBody>
          <a:bodyPr/>
          <a:lstStyle/>
          <a:p>
            <a:pPr>
              <a:defRPr/>
            </a:pPr>
            <a:fld id="{7A1DB1AD-8FA5-4565-B3C1-D7A9020EE18D}" type="slidenum">
              <a:rPr lang="en-US" smtClean="0"/>
              <a:pPr>
                <a:defRPr/>
              </a:pPr>
              <a:t>500</a:t>
            </a:fld>
            <a:endParaRPr lang="en-US" dirty="0"/>
          </a:p>
        </p:txBody>
      </p:sp>
    </p:spTree>
    <p:extLst>
      <p:ext uri="{BB962C8B-B14F-4D97-AF65-F5344CB8AC3E}">
        <p14:creationId xmlns:p14="http://schemas.microsoft.com/office/powerpoint/2010/main" val="3647314716"/>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Decruitment options are shown in Exhibit 13-5.</a:t>
            </a:r>
          </a:p>
        </p:txBody>
      </p:sp>
      <p:sp>
        <p:nvSpPr>
          <p:cNvPr id="4" name="Slide Number Placeholder 3"/>
          <p:cNvSpPr>
            <a:spLocks noGrp="1"/>
          </p:cNvSpPr>
          <p:nvPr>
            <p:ph type="sldNum" sz="quarter" idx="5"/>
          </p:nvPr>
        </p:nvSpPr>
        <p:spPr/>
        <p:txBody>
          <a:bodyPr/>
          <a:lstStyle/>
          <a:p>
            <a:pPr>
              <a:defRPr/>
            </a:pPr>
            <a:fld id="{AAC10140-A6A3-45A0-A233-3E9689E4FEBA}" type="slidenum">
              <a:rPr lang="en-US" smtClean="0"/>
              <a:pPr>
                <a:defRPr/>
              </a:pPr>
              <a:t>501</a:t>
            </a:fld>
            <a:endParaRPr lang="en-US" dirty="0"/>
          </a:p>
        </p:txBody>
      </p:sp>
    </p:spTree>
    <p:extLst>
      <p:ext uri="{BB962C8B-B14F-4D97-AF65-F5344CB8AC3E}">
        <p14:creationId xmlns:p14="http://schemas.microsoft.com/office/powerpoint/2010/main" val="2254337499"/>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Once you have a pool of candidates, the next step in the HRM process is </a:t>
            </a:r>
            <a:r>
              <a:rPr lang="en-US" b="1">
                <a:cs typeface="Arial" charset="0"/>
              </a:rPr>
              <a:t>selection</a:t>
            </a:r>
            <a:r>
              <a:rPr lang="en-US">
                <a:cs typeface="Arial" charset="0"/>
              </a:rPr>
              <a:t>, screening job applicants to determine who is best qualified for the job. Managers need to “select” carefully since hiring errors can have significant implications.</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13F0C2C9-3A8E-4196-9B06-7AAA63BDD881}" type="slidenum">
              <a:rPr lang="en-US" smtClean="0"/>
              <a:pPr>
                <a:defRPr/>
              </a:pPr>
              <a:t>502</a:t>
            </a:fld>
            <a:endParaRPr lang="en-US" dirty="0"/>
          </a:p>
        </p:txBody>
      </p:sp>
    </p:spTree>
    <p:extLst>
      <p:ext uri="{BB962C8B-B14F-4D97-AF65-F5344CB8AC3E}">
        <p14:creationId xmlns:p14="http://schemas.microsoft.com/office/powerpoint/2010/main" val="4111496992"/>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As shown in Exhibit 13-6, any selection decision can result in four possible outcomes—two correct and two errors</a:t>
            </a:r>
          </a:p>
        </p:txBody>
      </p:sp>
      <p:sp>
        <p:nvSpPr>
          <p:cNvPr id="4" name="Slide Number Placeholder 3"/>
          <p:cNvSpPr>
            <a:spLocks noGrp="1"/>
          </p:cNvSpPr>
          <p:nvPr>
            <p:ph type="sldNum" sz="quarter" idx="5"/>
          </p:nvPr>
        </p:nvSpPr>
        <p:spPr/>
        <p:txBody>
          <a:bodyPr/>
          <a:lstStyle/>
          <a:p>
            <a:pPr>
              <a:defRPr/>
            </a:pPr>
            <a:fld id="{34672D55-05C8-47F8-8CDD-AAF8A4DBA982}" type="slidenum">
              <a:rPr lang="en-US" smtClean="0"/>
              <a:pPr>
                <a:defRPr/>
              </a:pPr>
              <a:t>503</a:t>
            </a:fld>
            <a:endParaRPr lang="en-US" dirty="0"/>
          </a:p>
        </p:txBody>
      </p:sp>
    </p:spTree>
    <p:extLst>
      <p:ext uri="{BB962C8B-B14F-4D97-AF65-F5344CB8AC3E}">
        <p14:creationId xmlns:p14="http://schemas.microsoft.com/office/powerpoint/2010/main" val="35174135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The best-known selection tools include application forms, written and performance-simulation tests, interviews, background investigations,</a:t>
            </a:r>
          </a:p>
          <a:p>
            <a:pPr eaLnBrk="1" hangingPunct="1"/>
            <a:r>
              <a:rPr lang="en-US">
                <a:cs typeface="Arial" charset="0"/>
              </a:rPr>
              <a:t>and in some cases, physical exams. Exhibit 13-7 lists the strengths and weaknesses of each.</a:t>
            </a:r>
          </a:p>
        </p:txBody>
      </p:sp>
      <p:sp>
        <p:nvSpPr>
          <p:cNvPr id="4" name="Slide Number Placeholder 3"/>
          <p:cNvSpPr>
            <a:spLocks noGrp="1"/>
          </p:cNvSpPr>
          <p:nvPr>
            <p:ph type="sldNum" sz="quarter" idx="5"/>
          </p:nvPr>
        </p:nvSpPr>
        <p:spPr/>
        <p:txBody>
          <a:bodyPr/>
          <a:lstStyle/>
          <a:p>
            <a:pPr>
              <a:defRPr/>
            </a:pPr>
            <a:fld id="{75F522AD-C980-41EF-B15A-9902DDDDDF53}" type="slidenum">
              <a:rPr lang="en-US" smtClean="0"/>
              <a:pPr>
                <a:defRPr/>
              </a:pPr>
              <a:t>504</a:t>
            </a:fld>
            <a:endParaRPr lang="en-US" dirty="0"/>
          </a:p>
        </p:txBody>
      </p:sp>
    </p:spTree>
    <p:extLst>
      <p:ext uri="{BB962C8B-B14F-4D97-AF65-F5344CB8AC3E}">
        <p14:creationId xmlns:p14="http://schemas.microsoft.com/office/powerpoint/2010/main" val="623856927"/>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CEFFAD97-B644-446E-B190-F34B5C3D91FD}" type="slidenum">
              <a:rPr lang="en-US" smtClean="0"/>
              <a:pPr>
                <a:defRPr/>
              </a:pPr>
              <a:t>505</a:t>
            </a:fld>
            <a:endParaRPr lang="en-US" dirty="0"/>
          </a:p>
        </p:txBody>
      </p:sp>
    </p:spTree>
    <p:extLst>
      <p:ext uri="{BB962C8B-B14F-4D97-AF65-F5344CB8AC3E}">
        <p14:creationId xmlns:p14="http://schemas.microsoft.com/office/powerpoint/2010/main" val="295556335"/>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28AFDF20-4E71-424D-B123-4F595A16CFDF}" type="slidenum">
              <a:rPr lang="en-US" smtClean="0"/>
              <a:pPr>
                <a:defRPr/>
              </a:pPr>
              <a:t>506</a:t>
            </a:fld>
            <a:endParaRPr lang="en-US" dirty="0"/>
          </a:p>
        </p:txBody>
      </p:sp>
    </p:spTree>
    <p:extLst>
      <p:ext uri="{BB962C8B-B14F-4D97-AF65-F5344CB8AC3E}">
        <p14:creationId xmlns:p14="http://schemas.microsoft.com/office/powerpoint/2010/main" val="958569657"/>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One thing managers need to carefully watch is how they portray the organization and the work an applicant will be doing. If they tell</a:t>
            </a:r>
          </a:p>
          <a:p>
            <a:pPr eaLnBrk="1" hangingPunct="1"/>
            <a:r>
              <a:rPr lang="en-US">
                <a:cs typeface="Arial" charset="0"/>
              </a:rPr>
              <a:t>applicants only the good aspects, they’re likely to have a workforce that’s dissatisfied and prone to high turnover.</a:t>
            </a:r>
          </a:p>
          <a:p>
            <a:pPr eaLnBrk="1" hangingPunct="1"/>
            <a:endParaRPr lang="en-US">
              <a:cs typeface="Arial" charset="0"/>
            </a:endParaRPr>
          </a:p>
          <a:p>
            <a:pPr eaLnBrk="1" hangingPunct="1"/>
            <a:r>
              <a:rPr lang="en-US">
                <a:cs typeface="Arial" charset="0"/>
              </a:rPr>
              <a:t>To increase employee job satisfaction and reduce turnover, managers should consider a </a:t>
            </a:r>
            <a:r>
              <a:rPr lang="en-US" b="1">
                <a:cs typeface="Arial" charset="0"/>
              </a:rPr>
              <a:t>realistic job preview (RJP)</a:t>
            </a:r>
            <a:r>
              <a:rPr lang="en-US">
                <a:cs typeface="Arial" charset="0"/>
              </a:rPr>
              <a:t>, one that includes both positive and negative information about the job and the company.</a:t>
            </a:r>
          </a:p>
        </p:txBody>
      </p:sp>
      <p:sp>
        <p:nvSpPr>
          <p:cNvPr id="4" name="Slide Number Placeholder 3"/>
          <p:cNvSpPr>
            <a:spLocks noGrp="1"/>
          </p:cNvSpPr>
          <p:nvPr>
            <p:ph type="sldNum" sz="quarter" idx="5"/>
          </p:nvPr>
        </p:nvSpPr>
        <p:spPr/>
        <p:txBody>
          <a:bodyPr/>
          <a:lstStyle/>
          <a:p>
            <a:pPr>
              <a:defRPr/>
            </a:pPr>
            <a:fld id="{81D0A593-5E61-4221-9C2D-FA3A37F8105A}" type="slidenum">
              <a:rPr lang="en-US" smtClean="0"/>
              <a:pPr>
                <a:defRPr/>
              </a:pPr>
              <a:t>507</a:t>
            </a:fld>
            <a:endParaRPr lang="en-US" dirty="0"/>
          </a:p>
        </p:txBody>
      </p:sp>
    </p:spTree>
    <p:extLst>
      <p:ext uri="{BB962C8B-B14F-4D97-AF65-F5344CB8AC3E}">
        <p14:creationId xmlns:p14="http://schemas.microsoft.com/office/powerpoint/2010/main" val="475297421"/>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A person starting a new job needs the same type of introduction to his or her job and the organization. This introduction is called </a:t>
            </a:r>
            <a:r>
              <a:rPr lang="en-US" b="1">
                <a:cs typeface="Arial" charset="0"/>
              </a:rPr>
              <a:t>orientation</a:t>
            </a:r>
            <a:r>
              <a:rPr lang="en-US">
                <a:cs typeface="Arial" charset="0"/>
              </a:rPr>
              <a:t>. There are two types of orientation. </a:t>
            </a:r>
            <a:r>
              <a:rPr lang="en-US" i="1">
                <a:cs typeface="Arial" charset="0"/>
              </a:rPr>
              <a:t>Work unit orientation </a:t>
            </a:r>
            <a:r>
              <a:rPr lang="en-US">
                <a:cs typeface="Arial" charset="0"/>
              </a:rPr>
              <a:t>familiarizes the employee with the goals of the work unit, clarifies how his or her job contributes to the unit’s goals, and includes an introduction to his or her new coworkers. </a:t>
            </a:r>
            <a:r>
              <a:rPr lang="en-US" i="1">
                <a:cs typeface="Arial" charset="0"/>
              </a:rPr>
              <a:t>Organization orientation </a:t>
            </a:r>
            <a:r>
              <a:rPr lang="en-US">
                <a:cs typeface="Arial" charset="0"/>
              </a:rPr>
              <a:t>informs the new employee about the company’s goals, history, philosophy, procedures and rules. It should also include relevant HR policies and maybe even a tour of the facilities.</a:t>
            </a:r>
          </a:p>
          <a:p>
            <a:pPr eaLnBrk="1" hangingPunct="1"/>
            <a:endParaRPr lang="en-US">
              <a:cs typeface="Arial" charset="0"/>
            </a:endParaRPr>
          </a:p>
          <a:p>
            <a:pPr eaLnBrk="1" hangingPunct="1"/>
            <a:r>
              <a:rPr lang="en-US">
                <a:cs typeface="Arial" charset="0"/>
              </a:rPr>
              <a:t>Employee training is an important HRM activity. As job demands change, employee skills have to change. In 2011, U.S. business firms spent more than $59 billion on formal employee training. Managers, of course, are responsible for deciding what type of training employees need, when they need it, and what form that training should take.</a:t>
            </a:r>
          </a:p>
        </p:txBody>
      </p:sp>
      <p:sp>
        <p:nvSpPr>
          <p:cNvPr id="4" name="Slide Number Placeholder 3"/>
          <p:cNvSpPr>
            <a:spLocks noGrp="1"/>
          </p:cNvSpPr>
          <p:nvPr>
            <p:ph type="sldNum" sz="quarter" idx="5"/>
          </p:nvPr>
        </p:nvSpPr>
        <p:spPr/>
        <p:txBody>
          <a:bodyPr/>
          <a:lstStyle/>
          <a:p>
            <a:pPr>
              <a:defRPr/>
            </a:pPr>
            <a:fld id="{FA0644F0-0DE7-4BC0-9537-65B3698D57ED}" type="slidenum">
              <a:rPr lang="en-US" smtClean="0"/>
              <a:pPr>
                <a:defRPr/>
              </a:pPr>
              <a:t>508</a:t>
            </a:fld>
            <a:endParaRPr lang="en-US" dirty="0"/>
          </a:p>
        </p:txBody>
      </p:sp>
    </p:spTree>
    <p:extLst>
      <p:ext uri="{BB962C8B-B14F-4D97-AF65-F5344CB8AC3E}">
        <p14:creationId xmlns:p14="http://schemas.microsoft.com/office/powerpoint/2010/main" val="3850807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(Exhibit 2-7 contrasts strong and weak cultures.) The more employees accept the organization’s key values and the greater their commitment to those values, the stronger</a:t>
            </a:r>
          </a:p>
          <a:p>
            <a:pPr eaLnBrk="1" hangingPunct="1"/>
            <a:r>
              <a:rPr lang="en-US">
                <a:cs typeface="Arial" charset="0"/>
              </a:rPr>
              <a:t>the culture. Most organizations have moderate to strong cultures, that is, there is relatively high agreement on what’s important, what defines “good” employee behavior,</a:t>
            </a:r>
          </a:p>
          <a:p>
            <a:pPr eaLnBrk="1" hangingPunct="1"/>
            <a:r>
              <a:rPr lang="en-US">
                <a:cs typeface="Arial" charset="0"/>
              </a:rPr>
              <a:t>what it takes to get ahead, and so forth. The stronger a culture becomes, the more it affects the way managers plan, organize, lead, and control.</a:t>
            </a:r>
          </a:p>
        </p:txBody>
      </p:sp>
      <p:sp>
        <p:nvSpPr>
          <p:cNvPr id="4" name="Slide Number Placeholder 3"/>
          <p:cNvSpPr>
            <a:spLocks noGrp="1"/>
          </p:cNvSpPr>
          <p:nvPr>
            <p:ph type="sldNum" sz="quarter" idx="5"/>
          </p:nvPr>
        </p:nvSpPr>
        <p:spPr/>
        <p:txBody>
          <a:bodyPr/>
          <a:lstStyle/>
          <a:p>
            <a:pPr>
              <a:defRPr/>
            </a:pPr>
            <a:fld id="{1B682363-B726-44FF-916F-62AE30977B26}" type="slidenum">
              <a:rPr lang="en-US" smtClean="0"/>
              <a:pPr>
                <a:defRPr/>
              </a:pPr>
              <a:t>52</a:t>
            </a:fld>
            <a:endParaRPr lang="en-US" dirty="0"/>
          </a:p>
        </p:txBody>
      </p:sp>
    </p:spTree>
    <p:extLst>
      <p:ext uri="{BB962C8B-B14F-4D97-AF65-F5344CB8AC3E}">
        <p14:creationId xmlns:p14="http://schemas.microsoft.com/office/powerpoint/2010/main" val="1689970654"/>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Exhibit 13-8 describes the major types of training that organizations provide. Some of the most popular types include profession/industry- specific training, management/supervisory skills, mandatory/compliance information (such as sexual harassment, safety, etc.), and customer service training.</a:t>
            </a:r>
          </a:p>
        </p:txBody>
      </p:sp>
      <p:sp>
        <p:nvSpPr>
          <p:cNvPr id="4" name="Slide Number Placeholder 3"/>
          <p:cNvSpPr>
            <a:spLocks noGrp="1"/>
          </p:cNvSpPr>
          <p:nvPr>
            <p:ph type="sldNum" sz="quarter" idx="5"/>
          </p:nvPr>
        </p:nvSpPr>
        <p:spPr/>
        <p:txBody>
          <a:bodyPr/>
          <a:lstStyle/>
          <a:p>
            <a:pPr>
              <a:defRPr/>
            </a:pPr>
            <a:fld id="{F4D22BBD-AA72-4586-8ECD-9764991E1633}" type="slidenum">
              <a:rPr lang="en-US" smtClean="0"/>
              <a:pPr>
                <a:defRPr/>
              </a:pPr>
              <a:t>509</a:t>
            </a:fld>
            <a:endParaRPr lang="en-US" dirty="0"/>
          </a:p>
        </p:txBody>
      </p:sp>
    </p:spTree>
    <p:extLst>
      <p:ext uri="{BB962C8B-B14F-4D97-AF65-F5344CB8AC3E}">
        <p14:creationId xmlns:p14="http://schemas.microsoft.com/office/powerpoint/2010/main" val="3796495507"/>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Exhibit 13-9 provides a description of the various traditional and technology-based training methods that managers might use. Of all these training methods, experts believe that organizations will increasingly rely on e-learning and mobile applications to deliver important information and to develop employees’ skills.</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FD32FBEA-9D83-4E58-B493-96AA1AAE5979}" type="slidenum">
              <a:rPr lang="en-US" smtClean="0"/>
              <a:pPr>
                <a:defRPr/>
              </a:pPr>
              <a:t>510</a:t>
            </a:fld>
            <a:endParaRPr lang="en-US" dirty="0"/>
          </a:p>
        </p:txBody>
      </p:sp>
    </p:spTree>
    <p:extLst>
      <p:ext uri="{BB962C8B-B14F-4D97-AF65-F5344CB8AC3E}">
        <p14:creationId xmlns:p14="http://schemas.microsoft.com/office/powerpoint/2010/main" val="677874082"/>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6C647FCC-711D-45FA-B252-8D5F7C20F39D}" type="slidenum">
              <a:rPr lang="en-US" smtClean="0"/>
              <a:pPr>
                <a:defRPr/>
              </a:pPr>
              <a:t>511</a:t>
            </a:fld>
            <a:endParaRPr lang="en-US" dirty="0"/>
          </a:p>
        </p:txBody>
      </p:sp>
    </p:spTree>
    <p:extLst>
      <p:ext uri="{BB962C8B-B14F-4D97-AF65-F5344CB8AC3E}">
        <p14:creationId xmlns:p14="http://schemas.microsoft.com/office/powerpoint/2010/main" val="2550645519"/>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performance management system </a:t>
            </a:r>
            <a:r>
              <a:rPr lang="en-US">
                <a:cs typeface="Arial" charset="0"/>
              </a:rPr>
              <a:t>establishes performance standards used to evaluate employee performance. </a:t>
            </a:r>
          </a:p>
          <a:p>
            <a:pPr eaLnBrk="1" hangingPunct="1"/>
            <a:endParaRPr lang="en-US">
              <a:cs typeface="Arial" charset="0"/>
            </a:endParaRPr>
          </a:p>
          <a:p>
            <a:pPr eaLnBrk="1" hangingPunct="1"/>
            <a:r>
              <a:rPr lang="en-US">
                <a:cs typeface="Arial" charset="0"/>
              </a:rPr>
              <a:t>More than 70 percent of managers admit they have trouble giving a critical performance review to an underachieving employee.</a:t>
            </a:r>
          </a:p>
          <a:p>
            <a:pPr eaLnBrk="1" hangingPunct="1"/>
            <a:endParaRPr lang="en-US">
              <a:cs typeface="Arial" charset="0"/>
            </a:endParaRPr>
          </a:p>
          <a:p>
            <a:pPr eaLnBrk="1" hangingPunct="1"/>
            <a:r>
              <a:rPr lang="en-US">
                <a:cs typeface="Arial" charset="0"/>
              </a:rPr>
              <a:t>How do managers determine who gets paid what? </a:t>
            </a:r>
            <a:r>
              <a:rPr lang="en-US" b="1">
                <a:cs typeface="Arial" charset="0"/>
              </a:rPr>
              <a:t>Skill-based pay </a:t>
            </a:r>
            <a:r>
              <a:rPr lang="en-US">
                <a:cs typeface="Arial" charset="0"/>
              </a:rPr>
              <a:t>systems reward employees for the job skills and competencies</a:t>
            </a:r>
          </a:p>
          <a:p>
            <a:pPr eaLnBrk="1" hangingPunct="1"/>
            <a:r>
              <a:rPr lang="en-US">
                <a:cs typeface="Arial" charset="0"/>
              </a:rPr>
              <a:t>they can demonstrate. Under this type of pay system, an employee’s job title doesn’t define his or her pay category, skills do. Research shows these types of pay systems tend to be more successful in manufacturing organizations than in service organizations and organizations pursuing technical innovations.   On the other hand, many organizations use </a:t>
            </a:r>
            <a:r>
              <a:rPr lang="en-US" b="1">
                <a:cs typeface="Arial" charset="0"/>
              </a:rPr>
              <a:t>variable pay </a:t>
            </a:r>
            <a:r>
              <a:rPr lang="en-US">
                <a:cs typeface="Arial" charset="0"/>
              </a:rPr>
              <a:t>systems, in which an individual’s compensation is</a:t>
            </a:r>
          </a:p>
          <a:p>
            <a:pPr eaLnBrk="1" hangingPunct="1"/>
            <a:r>
              <a:rPr lang="en-US">
                <a:cs typeface="Arial" charset="0"/>
              </a:rPr>
              <a:t>contingent on performance—90 percent of U.S. organizations use some type of variable pay plans, and 81 percent of Canadian and Taiwanese organizations do.</a:t>
            </a:r>
          </a:p>
        </p:txBody>
      </p:sp>
      <p:sp>
        <p:nvSpPr>
          <p:cNvPr id="4" name="Slide Number Placeholder 3"/>
          <p:cNvSpPr>
            <a:spLocks noGrp="1"/>
          </p:cNvSpPr>
          <p:nvPr>
            <p:ph type="sldNum" sz="quarter" idx="5"/>
          </p:nvPr>
        </p:nvSpPr>
        <p:spPr/>
        <p:txBody>
          <a:bodyPr/>
          <a:lstStyle/>
          <a:p>
            <a:pPr>
              <a:defRPr/>
            </a:pPr>
            <a:fld id="{F577EA49-18B3-4A84-8661-A04CDDD9B47E}" type="slidenum">
              <a:rPr lang="en-US" smtClean="0"/>
              <a:pPr>
                <a:defRPr/>
              </a:pPr>
              <a:t>512</a:t>
            </a:fld>
            <a:endParaRPr lang="en-US" dirty="0"/>
          </a:p>
        </p:txBody>
      </p:sp>
    </p:spTree>
    <p:extLst>
      <p:ext uri="{BB962C8B-B14F-4D97-AF65-F5344CB8AC3E}">
        <p14:creationId xmlns:p14="http://schemas.microsoft.com/office/powerpoint/2010/main" val="776030735"/>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Although appraising someone’s performance is never easy, especially with employees who aren’t doing their jobs well, managers</a:t>
            </a:r>
          </a:p>
          <a:p>
            <a:pPr eaLnBrk="1" hangingPunct="1"/>
            <a:r>
              <a:rPr lang="en-US">
                <a:cs typeface="Arial" charset="0"/>
              </a:rPr>
              <a:t>can be better at it by using any of the seven different performance appraisal methods. A description of each of these methods, including advantages and disadvantages, is shown in Exhibit 13-10.</a:t>
            </a:r>
          </a:p>
        </p:txBody>
      </p:sp>
      <p:sp>
        <p:nvSpPr>
          <p:cNvPr id="4" name="Slide Number Placeholder 3"/>
          <p:cNvSpPr>
            <a:spLocks noGrp="1"/>
          </p:cNvSpPr>
          <p:nvPr>
            <p:ph type="sldNum" sz="quarter" idx="5"/>
          </p:nvPr>
        </p:nvSpPr>
        <p:spPr/>
        <p:txBody>
          <a:bodyPr/>
          <a:lstStyle/>
          <a:p>
            <a:pPr>
              <a:defRPr/>
            </a:pPr>
            <a:fld id="{978194B9-0C6C-4A28-99F8-8356455056C3}" type="slidenum">
              <a:rPr lang="en-US" smtClean="0"/>
              <a:pPr>
                <a:defRPr/>
              </a:pPr>
              <a:t>513</a:t>
            </a:fld>
            <a:endParaRPr lang="en-US" dirty="0"/>
          </a:p>
        </p:txBody>
      </p:sp>
    </p:spTree>
    <p:extLst>
      <p:ext uri="{BB962C8B-B14F-4D97-AF65-F5344CB8AC3E}">
        <p14:creationId xmlns:p14="http://schemas.microsoft.com/office/powerpoint/2010/main" val="2825072853"/>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647A1BD8-60DB-4C9D-A9CE-18CD1462D9F7}" type="slidenum">
              <a:rPr lang="en-US" smtClean="0"/>
              <a:pPr>
                <a:defRPr/>
              </a:pPr>
              <a:t>514</a:t>
            </a:fld>
            <a:endParaRPr lang="en-US" dirty="0"/>
          </a:p>
        </p:txBody>
      </p:sp>
    </p:spTree>
    <p:extLst>
      <p:ext uri="{BB962C8B-B14F-4D97-AF65-F5344CB8AC3E}">
        <p14:creationId xmlns:p14="http://schemas.microsoft.com/office/powerpoint/2010/main" val="3000836346"/>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Exhibit 13-11 summarizes these factors, which are job-based and business- or industry-based.</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86E365AF-C54E-4250-BC45-A899EF98ADCD}" type="slidenum">
              <a:rPr lang="en-US" smtClean="0"/>
              <a:pPr>
                <a:defRPr/>
              </a:pPr>
              <a:t>515</a:t>
            </a:fld>
            <a:endParaRPr lang="en-US" dirty="0"/>
          </a:p>
        </p:txBody>
      </p:sp>
    </p:spTree>
    <p:extLst>
      <p:ext uri="{BB962C8B-B14F-4D97-AF65-F5344CB8AC3E}">
        <p14:creationId xmlns:p14="http://schemas.microsoft.com/office/powerpoint/2010/main" val="2748186505"/>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b="1">
                <a:cs typeface="Arial" charset="0"/>
              </a:rPr>
              <a:t>Downsizing </a:t>
            </a:r>
            <a:r>
              <a:rPr lang="en-US">
                <a:cs typeface="Arial" charset="0"/>
              </a:rPr>
              <a:t>(or layoffs) is the planned elimination of jobs in an organization. When an organization has too many employees—which can happen when it’s faced with an economic recession, declining market share, too aggressive growth, or poorly managed operations—one option for improving profits is to eliminate some of those excess workers. During the most current economic recession, many well-known companies downsized—including, among others, Boeing, Nokia, Procter &amp; Gamble, </a:t>
            </a:r>
            <a:r>
              <a:rPr lang="sv-SE">
                <a:cs typeface="Arial" charset="0"/>
              </a:rPr>
              <a:t>Hewlett-Packard, Volkswagen, Dell, General Motors, Unisys, Siemens, Merck, </a:t>
            </a:r>
            <a:r>
              <a:rPr lang="en-US">
                <a:cs typeface="Arial" charset="0"/>
              </a:rPr>
              <a:t>Honeywell, and eBay.</a:t>
            </a:r>
          </a:p>
          <a:p>
            <a:pPr eaLnBrk="1" hangingPunct="1"/>
            <a:endParaRPr lang="en-US">
              <a:cs typeface="Arial" charset="0"/>
            </a:endParaRPr>
          </a:p>
          <a:p>
            <a:pPr eaLnBrk="1" hangingPunct="1"/>
            <a:r>
              <a:rPr lang="en-US">
                <a:cs typeface="Arial" charset="0"/>
              </a:rPr>
              <a:t>Sexual harassment is a serious issue in both public and private sector organizations. During 2011 (the latest data available), more than 8,300 complaints were filed  with the Equal Employment Opportunity Commission (EEOC), a substantial drop from 13,867 in 2008, 12,696 in 2009, and 11,717 in 2010.</a:t>
            </a:r>
          </a:p>
        </p:txBody>
      </p:sp>
      <p:sp>
        <p:nvSpPr>
          <p:cNvPr id="4" name="Slide Number Placeholder 3"/>
          <p:cNvSpPr>
            <a:spLocks noGrp="1"/>
          </p:cNvSpPr>
          <p:nvPr>
            <p:ph type="sldNum" sz="quarter" idx="5"/>
          </p:nvPr>
        </p:nvSpPr>
        <p:spPr/>
        <p:txBody>
          <a:bodyPr/>
          <a:lstStyle/>
          <a:p>
            <a:pPr>
              <a:defRPr/>
            </a:pPr>
            <a:fld id="{EC3207C4-0936-4AD9-8AD6-0520757CE1C0}" type="slidenum">
              <a:rPr lang="en-US" smtClean="0"/>
              <a:pPr>
                <a:defRPr/>
              </a:pPr>
              <a:t>516</a:t>
            </a:fld>
            <a:endParaRPr lang="en-US" dirty="0"/>
          </a:p>
        </p:txBody>
      </p:sp>
    </p:spTree>
    <p:extLst>
      <p:ext uri="{BB962C8B-B14F-4D97-AF65-F5344CB8AC3E}">
        <p14:creationId xmlns:p14="http://schemas.microsoft.com/office/powerpoint/2010/main" val="3603926682"/>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Exhibit 13-12 lists some ways that managers can lessen the trauma both for the employees being laid off and for the survivors.</a:t>
            </a:r>
          </a:p>
        </p:txBody>
      </p:sp>
      <p:sp>
        <p:nvSpPr>
          <p:cNvPr id="4" name="Slide Number Placeholder 3"/>
          <p:cNvSpPr>
            <a:spLocks noGrp="1"/>
          </p:cNvSpPr>
          <p:nvPr>
            <p:ph type="sldNum" sz="quarter" idx="5"/>
          </p:nvPr>
        </p:nvSpPr>
        <p:spPr/>
        <p:txBody>
          <a:bodyPr/>
          <a:lstStyle/>
          <a:p>
            <a:pPr>
              <a:defRPr/>
            </a:pPr>
            <a:fld id="{14E88590-F0B4-4E5B-8CD1-ECEE87E570F6}" type="slidenum">
              <a:rPr lang="en-US" smtClean="0"/>
              <a:pPr>
                <a:defRPr/>
              </a:pPr>
              <a:t>517</a:t>
            </a:fld>
            <a:endParaRPr lang="en-US" dirty="0"/>
          </a:p>
        </p:txBody>
      </p:sp>
    </p:spTree>
    <p:extLst>
      <p:ext uri="{BB962C8B-B14F-4D97-AF65-F5344CB8AC3E}">
        <p14:creationId xmlns:p14="http://schemas.microsoft.com/office/powerpoint/2010/main" val="1778782640"/>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Smart managers recognize that employees don’t leave their families and personal lives behind when they come to work. In response, many organizations are offering </a:t>
            </a:r>
            <a:r>
              <a:rPr lang="en-US" b="1">
                <a:cs typeface="Arial" charset="0"/>
              </a:rPr>
              <a:t>family-friendly benefits</a:t>
            </a:r>
            <a:r>
              <a:rPr lang="en-US">
                <a:cs typeface="Arial" charset="0"/>
              </a:rPr>
              <a:t>, which accommodate employees’ needs for work–family life balance. They’ve introduced programs such as on-site child care, summer day camps, flextime, job sharing, time off for school functions, telecommuting, and part-time employment.</a:t>
            </a:r>
          </a:p>
        </p:txBody>
      </p:sp>
      <p:sp>
        <p:nvSpPr>
          <p:cNvPr id="4" name="Slide Number Placeholder 3"/>
          <p:cNvSpPr>
            <a:spLocks noGrp="1"/>
          </p:cNvSpPr>
          <p:nvPr>
            <p:ph type="sldNum" sz="quarter" idx="5"/>
          </p:nvPr>
        </p:nvSpPr>
        <p:spPr/>
        <p:txBody>
          <a:bodyPr/>
          <a:lstStyle/>
          <a:p>
            <a:pPr>
              <a:defRPr/>
            </a:pPr>
            <a:fld id="{BC63BDC4-AC15-4DF1-85ED-3573FA944F1B}" type="slidenum">
              <a:rPr lang="en-US" smtClean="0"/>
              <a:pPr>
                <a:defRPr/>
              </a:pPr>
              <a:t>518</a:t>
            </a:fld>
            <a:endParaRPr lang="en-US" dirty="0"/>
          </a:p>
        </p:txBody>
      </p:sp>
    </p:spTree>
    <p:extLst>
      <p:ext uri="{BB962C8B-B14F-4D97-AF65-F5344CB8AC3E}">
        <p14:creationId xmlns:p14="http://schemas.microsoft.com/office/powerpoint/2010/main" val="38017635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The original source of the culture usually reflects the vision of the founders.  Once the culture is in place, however, certain organizational practices help maintain it. For instance, during the employee selection process, managers typically judge job candidates not only on the job requirements, but also on how well they might fit into the organization. The actions of top managers also have a major impact on the organization’s culture. Through what they say and how they behave, top managers establish norms that filter down through the organization and can have a positive effect on employees’ behaviors. Finally, organizations help employees adapt to the culture through </a:t>
            </a:r>
            <a:r>
              <a:rPr lang="en-US" b="1">
                <a:cs typeface="Arial" charset="0"/>
              </a:rPr>
              <a:t>socialization</a:t>
            </a:r>
            <a:r>
              <a:rPr lang="en-US">
                <a:cs typeface="Arial" charset="0"/>
              </a:rPr>
              <a:t>, a process that helps new employees learn the organization’s way of doing things. For instance, new employees at Starbucks stores go through 24 hours of intensive training that helps turn them into brewing consultants (baristas).</a:t>
            </a:r>
          </a:p>
        </p:txBody>
      </p:sp>
      <p:sp>
        <p:nvSpPr>
          <p:cNvPr id="4" name="Slide Number Placeholder 3"/>
          <p:cNvSpPr>
            <a:spLocks noGrp="1"/>
          </p:cNvSpPr>
          <p:nvPr>
            <p:ph type="sldNum" sz="quarter" idx="5"/>
          </p:nvPr>
        </p:nvSpPr>
        <p:spPr/>
        <p:txBody>
          <a:bodyPr/>
          <a:lstStyle/>
          <a:p>
            <a:pPr>
              <a:defRPr/>
            </a:pPr>
            <a:fld id="{5D07A76F-3129-4621-910C-5150F45C84A1}" type="slidenum">
              <a:rPr lang="en-US" smtClean="0"/>
              <a:pPr>
                <a:defRPr/>
              </a:pPr>
              <a:t>53</a:t>
            </a:fld>
            <a:endParaRPr lang="en-US" dirty="0"/>
          </a:p>
        </p:txBody>
      </p:sp>
    </p:spTree>
    <p:extLst>
      <p:ext uri="{BB962C8B-B14F-4D97-AF65-F5344CB8AC3E}">
        <p14:creationId xmlns:p14="http://schemas.microsoft.com/office/powerpoint/2010/main" val="1576648795"/>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lstStyle/>
          <a:p>
            <a:pPr eaLnBrk="1" hangingPunct="1"/>
            <a:r>
              <a:rPr lang="en-US">
                <a:cs typeface="Arial" charset="0"/>
              </a:rPr>
              <a:t>Companies are trying to control skyrocketing employee health care costs. Since 2002, health care costs have risen an average of</a:t>
            </a:r>
          </a:p>
          <a:p>
            <a:pPr eaLnBrk="1" hangingPunct="1"/>
            <a:r>
              <a:rPr lang="en-US">
                <a:cs typeface="Arial" charset="0"/>
              </a:rPr>
              <a:t>15 percent a year and are expected to double by the year 2016 from the $2.2 trillion spent in 2007.110 And smokers cost companies even more—about 25 percent more for health care than nonsmokers.  However, the biggest health care cost for companies—estimated at $153 billion a year—is obesity and its related costs arising from medical expenditures and absenteeism.</a:t>
            </a:r>
          </a:p>
          <a:p>
            <a:pPr eaLnBrk="1" hangingPunct="1"/>
            <a:endParaRPr lang="en-US">
              <a:cs typeface="Arial" charset="0"/>
            </a:endParaRPr>
          </a:p>
          <a:p>
            <a:pPr eaLnBrk="1" hangingPunct="1"/>
            <a:r>
              <a:rPr lang="en-US">
                <a:cs typeface="Arial" charset="0"/>
              </a:rPr>
              <a:t>But the days when companies could afford to give employees a broad-based pension that provided them a guaranteed retirement</a:t>
            </a:r>
          </a:p>
          <a:p>
            <a:pPr eaLnBrk="1" hangingPunct="1"/>
            <a:r>
              <a:rPr lang="en-US">
                <a:cs typeface="Arial" charset="0"/>
              </a:rPr>
              <a:t>income have changed. Pension commitments have become such an enormous burden that companies can no longer afford them. In fact, the corporate pension system has been described as “fundamentally broken”.</a:t>
            </a:r>
          </a:p>
        </p:txBody>
      </p:sp>
      <p:sp>
        <p:nvSpPr>
          <p:cNvPr id="4" name="Slide Number Placeholder 3"/>
          <p:cNvSpPr>
            <a:spLocks noGrp="1"/>
          </p:cNvSpPr>
          <p:nvPr>
            <p:ph type="sldNum" sz="quarter" idx="5"/>
          </p:nvPr>
        </p:nvSpPr>
        <p:spPr/>
        <p:txBody>
          <a:bodyPr/>
          <a:lstStyle/>
          <a:p>
            <a:pPr>
              <a:defRPr/>
            </a:pPr>
            <a:fld id="{21151047-931B-4D4C-B4CF-26030F83B81C}" type="slidenum">
              <a:rPr lang="en-US" smtClean="0"/>
              <a:pPr>
                <a:defRPr/>
              </a:pPr>
              <a:t>519</a:t>
            </a:fld>
            <a:endParaRPr lang="en-US" dirty="0"/>
          </a:p>
        </p:txBody>
      </p:sp>
    </p:spTree>
    <p:extLst>
      <p:ext uri="{BB962C8B-B14F-4D97-AF65-F5344CB8AC3E}">
        <p14:creationId xmlns:p14="http://schemas.microsoft.com/office/powerpoint/2010/main" val="1867969710"/>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a:lstStyle/>
          <a:p>
            <a:pPr eaLnBrk="1" hangingPunct="1"/>
            <a:r>
              <a:rPr lang="en-US">
                <a:cs typeface="Arial" charset="0"/>
              </a:rPr>
              <a:t>HRM is important for three reasons. First, it can be a significant source of competitive advantage. Second, it’s an important part of organizational strategies. Finally, the way organizations treat their people has been found to significantly impact organizational performance.</a:t>
            </a:r>
          </a:p>
          <a:p>
            <a:pPr eaLnBrk="1" hangingPunct="1"/>
            <a:r>
              <a:rPr lang="en-US">
                <a:cs typeface="Arial" charset="0"/>
              </a:rPr>
              <a:t>The external factors that most directly affect the HRM process are the economy, labor unions, legal environment, and demographic trends.</a:t>
            </a:r>
          </a:p>
        </p:txBody>
      </p:sp>
      <p:sp>
        <p:nvSpPr>
          <p:cNvPr id="4" name="Slide Number Placeholder 3"/>
          <p:cNvSpPr>
            <a:spLocks noGrp="1"/>
          </p:cNvSpPr>
          <p:nvPr>
            <p:ph type="sldNum" sz="quarter" idx="5"/>
          </p:nvPr>
        </p:nvSpPr>
        <p:spPr/>
        <p:txBody>
          <a:bodyPr/>
          <a:lstStyle/>
          <a:p>
            <a:pPr>
              <a:defRPr/>
            </a:pPr>
            <a:fld id="{E87C163D-8D1D-4FA8-AE2B-6ADF15BA6C9B}" type="slidenum">
              <a:rPr lang="en-US" smtClean="0"/>
              <a:pPr>
                <a:defRPr/>
              </a:pPr>
              <a:t>520</a:t>
            </a:fld>
            <a:endParaRPr lang="en-US" dirty="0"/>
          </a:p>
        </p:txBody>
      </p:sp>
    </p:spTree>
    <p:extLst>
      <p:ext uri="{BB962C8B-B14F-4D97-AF65-F5344CB8AC3E}">
        <p14:creationId xmlns:p14="http://schemas.microsoft.com/office/powerpoint/2010/main" val="2806653498"/>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a:lstStyle/>
          <a:p>
            <a:pPr eaLnBrk="1" hangingPunct="1"/>
            <a:r>
              <a:rPr lang="en-US">
                <a:cs typeface="Arial" charset="0"/>
              </a:rPr>
              <a:t>A job analysis is an assessment that defines a job and the behaviors necessary to perform it. A job description is a written statement describing a job, and typically includes job content, environment, and conditions of employment. A job specification is a written statement that specifies the minimum qualifications a person must possess to successfully perform a given job.</a:t>
            </a:r>
          </a:p>
        </p:txBody>
      </p:sp>
      <p:sp>
        <p:nvSpPr>
          <p:cNvPr id="4" name="Slide Number Placeholder 3"/>
          <p:cNvSpPr>
            <a:spLocks noGrp="1"/>
          </p:cNvSpPr>
          <p:nvPr>
            <p:ph type="sldNum" sz="quarter" idx="5"/>
          </p:nvPr>
        </p:nvSpPr>
        <p:spPr/>
        <p:txBody>
          <a:bodyPr/>
          <a:lstStyle/>
          <a:p>
            <a:pPr>
              <a:defRPr/>
            </a:pPr>
            <a:fld id="{60C3E496-7707-4376-A3DD-41293132425D}" type="slidenum">
              <a:rPr lang="en-US" smtClean="0"/>
              <a:pPr>
                <a:defRPr/>
              </a:pPr>
              <a:t>521</a:t>
            </a:fld>
            <a:endParaRPr lang="en-US" dirty="0"/>
          </a:p>
        </p:txBody>
      </p:sp>
    </p:spTree>
    <p:extLst>
      <p:ext uri="{BB962C8B-B14F-4D97-AF65-F5344CB8AC3E}">
        <p14:creationId xmlns:p14="http://schemas.microsoft.com/office/powerpoint/2010/main" val="800968977"/>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a:lstStyle/>
          <a:p>
            <a:pPr eaLnBrk="1" hangingPunct="1"/>
            <a:r>
              <a:rPr lang="en-US">
                <a:cs typeface="Arial" charset="0"/>
              </a:rPr>
              <a:t>The major sources of potential job candidates include the Internet, employee referrals, company Web site, college recruiting, and professional recruiting organizations.</a:t>
            </a:r>
          </a:p>
        </p:txBody>
      </p:sp>
      <p:sp>
        <p:nvSpPr>
          <p:cNvPr id="4" name="Slide Number Placeholder 3"/>
          <p:cNvSpPr>
            <a:spLocks noGrp="1"/>
          </p:cNvSpPr>
          <p:nvPr>
            <p:ph type="sldNum" sz="quarter" idx="5"/>
          </p:nvPr>
        </p:nvSpPr>
        <p:spPr/>
        <p:txBody>
          <a:bodyPr/>
          <a:lstStyle/>
          <a:p>
            <a:pPr>
              <a:defRPr/>
            </a:pPr>
            <a:fld id="{D76DCC62-50C0-4482-B2C6-0E2EC0574C55}" type="slidenum">
              <a:rPr lang="en-US" smtClean="0"/>
              <a:pPr>
                <a:defRPr/>
              </a:pPr>
              <a:t>522</a:t>
            </a:fld>
            <a:endParaRPr lang="en-US" dirty="0"/>
          </a:p>
        </p:txBody>
      </p:sp>
    </p:spTree>
    <p:extLst>
      <p:ext uri="{BB962C8B-B14F-4D97-AF65-F5344CB8AC3E}">
        <p14:creationId xmlns:p14="http://schemas.microsoft.com/office/powerpoint/2010/main" val="1320435748"/>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a:lstStyle/>
          <a:p>
            <a:pPr eaLnBrk="1" hangingPunct="1"/>
            <a:r>
              <a:rPr lang="en-US">
                <a:cs typeface="Arial" charset="0"/>
              </a:rPr>
              <a:t>The different selection devices include application forms (best used for gathering employee information), written tests (must be job-related), work sampling (appropriate for complex nonmanagerial and routine work), assessment centers (most appropriate for top-level managers), interviews (widely used, but most appropriate for managerial positions, especially top-level managers), background investigations (useful for verifying application data, but reference checks are essentially worthless), and physical exams (useful for work that involves certain physical requirements and for insurance purposes).</a:t>
            </a:r>
          </a:p>
          <a:p>
            <a:pPr eaLnBrk="1" hangingPunct="1"/>
            <a:endParaRPr lang="en-US">
              <a:cs typeface="Arial" charset="0"/>
            </a:endParaRPr>
          </a:p>
          <a:p>
            <a:pPr eaLnBrk="1" hangingPunct="1"/>
            <a:r>
              <a:rPr lang="en-US">
                <a:cs typeface="Arial" charset="0"/>
              </a:rPr>
              <a:t>A realistic job preview is important because it gives an applicant more realistic expectations about the job, which in turn should increase  employee job satisfaction and reduce turnover.</a:t>
            </a:r>
          </a:p>
        </p:txBody>
      </p:sp>
      <p:sp>
        <p:nvSpPr>
          <p:cNvPr id="4" name="Slide Number Placeholder 3"/>
          <p:cNvSpPr>
            <a:spLocks noGrp="1"/>
          </p:cNvSpPr>
          <p:nvPr>
            <p:ph type="sldNum" sz="quarter" idx="5"/>
          </p:nvPr>
        </p:nvSpPr>
        <p:spPr/>
        <p:txBody>
          <a:bodyPr/>
          <a:lstStyle/>
          <a:p>
            <a:pPr>
              <a:defRPr/>
            </a:pPr>
            <a:fld id="{018065D7-D291-41F6-87E6-79DF636D2F20}" type="slidenum">
              <a:rPr lang="en-US" smtClean="0"/>
              <a:pPr>
                <a:defRPr/>
              </a:pPr>
              <a:t>523</a:t>
            </a:fld>
            <a:endParaRPr lang="en-US" dirty="0"/>
          </a:p>
        </p:txBody>
      </p:sp>
    </p:spTree>
    <p:extLst>
      <p:ext uri="{BB962C8B-B14F-4D97-AF65-F5344CB8AC3E}">
        <p14:creationId xmlns:p14="http://schemas.microsoft.com/office/powerpoint/2010/main" val="2091120701"/>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a:lstStyle/>
          <a:p>
            <a:pPr eaLnBrk="1" hangingPunct="1"/>
            <a:r>
              <a:rPr lang="en-US">
                <a:cs typeface="Arial" charset="0"/>
              </a:rPr>
              <a:t>Orientation is important because it results in an outsider-insider transition that makes the new employee feel comfortable and fairly well-adjusted, lowers the likelihood of poor work performance, and reduces the probability of an early surprise resignation.</a:t>
            </a:r>
          </a:p>
          <a:p>
            <a:pPr eaLnBrk="1" hangingPunct="1"/>
            <a:endParaRPr lang="en-US">
              <a:cs typeface="Arial" charset="0"/>
            </a:endParaRPr>
          </a:p>
          <a:p>
            <a:pPr eaLnBrk="1" hangingPunct="1"/>
            <a:r>
              <a:rPr lang="en-US">
                <a:cs typeface="Arial" charset="0"/>
              </a:rPr>
              <a:t>The two types of training are general (includes communication skills, computer skills, customer service, personal growth, etc.) and specific (includes basic life/work skills, customer education, diversity/cultural awareness, managing change, etc.). This training can be provided using traditional training methods (on-the-job, job rotation, mentoring and coaching, experiential exercises, workbooks/manuals, and classroom lectures) or by technology-based methods (CD/DVD/videotapes/audiotapes, videoconferencing or teleconferencing, or e-learning).</a:t>
            </a:r>
          </a:p>
        </p:txBody>
      </p:sp>
      <p:sp>
        <p:nvSpPr>
          <p:cNvPr id="4" name="Slide Number Placeholder 3"/>
          <p:cNvSpPr>
            <a:spLocks noGrp="1"/>
          </p:cNvSpPr>
          <p:nvPr>
            <p:ph type="sldNum" sz="quarter" idx="5"/>
          </p:nvPr>
        </p:nvSpPr>
        <p:spPr/>
        <p:txBody>
          <a:bodyPr/>
          <a:lstStyle/>
          <a:p>
            <a:pPr>
              <a:defRPr/>
            </a:pPr>
            <a:fld id="{910B12EA-8A1B-4C29-8687-FD9DB45112C4}" type="slidenum">
              <a:rPr lang="en-US" smtClean="0"/>
              <a:pPr>
                <a:defRPr/>
              </a:pPr>
              <a:t>524</a:t>
            </a:fld>
            <a:endParaRPr lang="en-US" dirty="0"/>
          </a:p>
        </p:txBody>
      </p:sp>
    </p:spTree>
    <p:extLst>
      <p:ext uri="{BB962C8B-B14F-4D97-AF65-F5344CB8AC3E}">
        <p14:creationId xmlns:p14="http://schemas.microsoft.com/office/powerpoint/2010/main" val="3043211369"/>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a:lstStyle/>
          <a:p>
            <a:pPr eaLnBrk="1" hangingPunct="1"/>
            <a:r>
              <a:rPr lang="en-US">
                <a:cs typeface="Arial" charset="0"/>
              </a:rPr>
              <a:t>The different performance appraisal methods are written essays, critical incidents, graphic rating scales, BARS, multiperson comparisons, MBO, and 360-degree appraisals.</a:t>
            </a:r>
          </a:p>
          <a:p>
            <a:pPr eaLnBrk="1" hangingPunct="1"/>
            <a:endParaRPr lang="en-US">
              <a:cs typeface="Arial" charset="0"/>
            </a:endParaRPr>
          </a:p>
          <a:p>
            <a:pPr eaLnBrk="1" hangingPunct="1"/>
            <a:r>
              <a:rPr lang="en-US">
                <a:cs typeface="Arial" charset="0"/>
              </a:rPr>
              <a:t>The factors that influence employee compensation and benefits include the employee’s tenure and performance, kind of job performed, kind of business/industry, unionization, labor or capital intensive, management philosophy, geographical location, company profitability, and size of company.</a:t>
            </a:r>
          </a:p>
          <a:p>
            <a:pPr eaLnBrk="1" hangingPunct="1"/>
            <a:endParaRPr lang="en-US">
              <a:cs typeface="Arial" charset="0"/>
            </a:endParaRPr>
          </a:p>
          <a:p>
            <a:pPr eaLnBrk="1" hangingPunct="1"/>
            <a:r>
              <a:rPr lang="en-US">
                <a:cs typeface="Arial" charset="0"/>
              </a:rPr>
              <a:t>Skill-based pay systems reward employees for the job skills and competencies they can demonstrate. In a variable pay system, an employee’s compensation is contingent on performance.</a:t>
            </a:r>
          </a:p>
        </p:txBody>
      </p:sp>
      <p:sp>
        <p:nvSpPr>
          <p:cNvPr id="4" name="Slide Number Placeholder 3"/>
          <p:cNvSpPr>
            <a:spLocks noGrp="1"/>
          </p:cNvSpPr>
          <p:nvPr>
            <p:ph type="sldNum" sz="quarter" idx="5"/>
          </p:nvPr>
        </p:nvSpPr>
        <p:spPr/>
        <p:txBody>
          <a:bodyPr/>
          <a:lstStyle/>
          <a:p>
            <a:pPr>
              <a:defRPr/>
            </a:pPr>
            <a:fld id="{B87CC616-9F8F-4C70-8270-46891C030690}" type="slidenum">
              <a:rPr lang="en-US" smtClean="0"/>
              <a:pPr>
                <a:defRPr/>
              </a:pPr>
              <a:t>525</a:t>
            </a:fld>
            <a:endParaRPr lang="en-US" dirty="0"/>
          </a:p>
        </p:txBody>
      </p:sp>
    </p:spTree>
    <p:extLst>
      <p:ext uri="{BB962C8B-B14F-4D97-AF65-F5344CB8AC3E}">
        <p14:creationId xmlns:p14="http://schemas.microsoft.com/office/powerpoint/2010/main" val="699790511"/>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p:spPr>
      </p:sp>
      <p:sp>
        <p:nvSpPr>
          <p:cNvPr id="116738" name="Notes Placeholder 2"/>
          <p:cNvSpPr>
            <a:spLocks noGrp="1"/>
          </p:cNvSpPr>
          <p:nvPr>
            <p:ph type="body" idx="1"/>
          </p:nvPr>
        </p:nvSpPr>
        <p:spPr bwMode="auto">
          <a:noFill/>
        </p:spPr>
        <p:txBody>
          <a:bodyPr>
            <a:normAutofit lnSpcReduction="10000"/>
          </a:bodyPr>
          <a:lstStyle/>
          <a:p>
            <a:pPr eaLnBrk="1" hangingPunct="1"/>
            <a:r>
              <a:rPr lang="en-US">
                <a:cs typeface="Arial" charset="0"/>
              </a:rPr>
              <a:t>Managers can manage downsizing by communicating openly and honestly, following appropriate laws regarding severance pay or benefits, providing support/counseling for surviving employees, reassigning roles according to individuals’ talents and backgrounds, focusing on boosting morale, and having a plan for empty office spaces. Sexual harassment is any unwanted action or activity of a sexual nature that</a:t>
            </a:r>
          </a:p>
          <a:p>
            <a:pPr eaLnBrk="1" hangingPunct="1"/>
            <a:r>
              <a:rPr lang="en-US">
                <a:cs typeface="Arial" charset="0"/>
              </a:rPr>
              <a:t>explicitly or implicitly affects an individual’s employment, performance, or work environment. Managers need to be aware of what constitutes an offensive or hostile work environment, educate employees on sexual harassment, and ensure that no retaliatory actions are taken against any person who files harassment charges. Also, they may need to have a policy in place for workplace romances.</a:t>
            </a:r>
          </a:p>
          <a:p>
            <a:pPr eaLnBrk="1" hangingPunct="1"/>
            <a:endParaRPr lang="en-US">
              <a:cs typeface="Arial" charset="0"/>
            </a:endParaRPr>
          </a:p>
          <a:p>
            <a:pPr eaLnBrk="1" hangingPunct="1"/>
            <a:r>
              <a:rPr lang="en-US">
                <a:cs typeface="Arial" charset="0"/>
              </a:rPr>
              <a:t>Organizations are dealing with work–family life balance issues by offering family- friendly benefits such as on-site child care, flextime, telecommuting, and so on. Managers need to understand that people may prefer programs that segment work and personal lives, while others prefer programs that integrate their work and personal lives.</a:t>
            </a:r>
          </a:p>
          <a:p>
            <a:pPr eaLnBrk="1" hangingPunct="1"/>
            <a:endParaRPr lang="en-US">
              <a:cs typeface="Arial" charset="0"/>
            </a:endParaRPr>
          </a:p>
          <a:p>
            <a:pPr eaLnBrk="1" hangingPunct="1"/>
            <a:r>
              <a:rPr lang="en-US">
                <a:cs typeface="Arial" charset="0"/>
              </a:rPr>
              <a:t>Organizations are controlling HR costs by controlling employee health care costs through employee health initiatives (encouraging healthy behavior and penalizing unhealthy behaviors) and controlling employee pension plans by eliminating or severely limiting them.</a:t>
            </a:r>
          </a:p>
        </p:txBody>
      </p:sp>
      <p:sp>
        <p:nvSpPr>
          <p:cNvPr id="4" name="Slide Number Placeholder 3"/>
          <p:cNvSpPr>
            <a:spLocks noGrp="1"/>
          </p:cNvSpPr>
          <p:nvPr>
            <p:ph type="sldNum" sz="quarter" idx="5"/>
          </p:nvPr>
        </p:nvSpPr>
        <p:spPr/>
        <p:txBody>
          <a:bodyPr/>
          <a:lstStyle/>
          <a:p>
            <a:pPr>
              <a:defRPr/>
            </a:pPr>
            <a:fld id="{06629299-F864-45F8-BAE4-6767ED6FA466}" type="slidenum">
              <a:rPr lang="en-US" smtClean="0"/>
              <a:pPr>
                <a:defRPr/>
              </a:pPr>
              <a:t>526</a:t>
            </a:fld>
            <a:endParaRPr lang="en-US" dirty="0"/>
          </a:p>
        </p:txBody>
      </p:sp>
    </p:spTree>
    <p:extLst>
      <p:ext uri="{BB962C8B-B14F-4D97-AF65-F5344CB8AC3E}">
        <p14:creationId xmlns:p14="http://schemas.microsoft.com/office/powerpoint/2010/main" val="3299660833"/>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group </a:t>
            </a:r>
            <a:r>
              <a:rPr lang="en-US">
                <a:cs typeface="Arial" charset="0"/>
              </a:rPr>
              <a:t>is defined as two or more interacting and interdependent individuals who come together to achieve specific goals. </a:t>
            </a:r>
            <a:r>
              <a:rPr lang="en-US" i="1">
                <a:cs typeface="Arial" charset="0"/>
              </a:rPr>
              <a:t>Formal groups </a:t>
            </a:r>
            <a:r>
              <a:rPr lang="en-US">
                <a:cs typeface="Arial" charset="0"/>
              </a:rPr>
              <a:t>are work groups defined by the organization’s structure and have designated work assignments and specific tasks directed at accomplishing organizational goals.</a:t>
            </a:r>
          </a:p>
          <a:p>
            <a:pPr eaLnBrk="1" hangingPunct="1"/>
            <a:endParaRPr lang="en-US">
              <a:cs typeface="Arial" charset="0"/>
            </a:endParaRPr>
          </a:p>
          <a:p>
            <a:pPr eaLnBrk="1" hangingPunct="1"/>
            <a:r>
              <a:rPr lang="en-US" i="1">
                <a:cs typeface="Arial" charset="0"/>
              </a:rPr>
              <a:t>Informal groups </a:t>
            </a:r>
            <a:r>
              <a:rPr lang="en-US">
                <a:cs typeface="Arial" charset="0"/>
              </a:rPr>
              <a:t>are social groups. These groups occur naturally in the workplace and tend to form around friendships and common interests. For example, five employees from different departments who regularly eat lunch together are an informal group.</a:t>
            </a:r>
          </a:p>
        </p:txBody>
      </p:sp>
      <p:sp>
        <p:nvSpPr>
          <p:cNvPr id="4" name="Slide Number Placeholder 3"/>
          <p:cNvSpPr>
            <a:spLocks noGrp="1"/>
          </p:cNvSpPr>
          <p:nvPr>
            <p:ph type="sldNum" sz="quarter" idx="5"/>
          </p:nvPr>
        </p:nvSpPr>
        <p:spPr/>
        <p:txBody>
          <a:bodyPr/>
          <a:lstStyle/>
          <a:p>
            <a:pPr>
              <a:defRPr/>
            </a:pPr>
            <a:fld id="{1D1DF385-3D09-44EC-A452-1E0FE7F59411}" type="slidenum">
              <a:rPr lang="en-US" smtClean="0"/>
              <a:pPr>
                <a:defRPr/>
              </a:pPr>
              <a:t>529</a:t>
            </a:fld>
            <a:endParaRPr lang="en-US" dirty="0"/>
          </a:p>
        </p:txBody>
      </p:sp>
    </p:spTree>
    <p:extLst>
      <p:ext uri="{BB962C8B-B14F-4D97-AF65-F5344CB8AC3E}">
        <p14:creationId xmlns:p14="http://schemas.microsoft.com/office/powerpoint/2010/main" val="274020439"/>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Exhibit 14-1 provides some examples of formal groups.</a:t>
            </a:r>
          </a:p>
        </p:txBody>
      </p:sp>
      <p:sp>
        <p:nvSpPr>
          <p:cNvPr id="4" name="Slide Number Placeholder 3"/>
          <p:cNvSpPr>
            <a:spLocks noGrp="1"/>
          </p:cNvSpPr>
          <p:nvPr>
            <p:ph type="sldNum" sz="quarter" idx="5"/>
          </p:nvPr>
        </p:nvSpPr>
        <p:spPr/>
        <p:txBody>
          <a:bodyPr/>
          <a:lstStyle/>
          <a:p>
            <a:pPr>
              <a:defRPr/>
            </a:pPr>
            <a:fld id="{88A596CE-2844-4F05-98BE-D1F92B45AE22}" type="slidenum">
              <a:rPr lang="en-US" smtClean="0"/>
              <a:pPr>
                <a:defRPr/>
              </a:pPr>
              <a:t>530</a:t>
            </a:fld>
            <a:endParaRPr lang="en-US" dirty="0"/>
          </a:p>
        </p:txBody>
      </p:sp>
    </p:spTree>
    <p:extLst>
      <p:ext uri="{BB962C8B-B14F-4D97-AF65-F5344CB8AC3E}">
        <p14:creationId xmlns:p14="http://schemas.microsoft.com/office/powerpoint/2010/main" val="256916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What is an </a:t>
            </a:r>
            <a:r>
              <a:rPr lang="en-US" b="1">
                <a:cs typeface="Arial" charset="0"/>
              </a:rPr>
              <a:t>organization</a:t>
            </a:r>
            <a:r>
              <a:rPr lang="en-US">
                <a:cs typeface="Arial" charset="0"/>
              </a:rPr>
              <a:t>? It’s a deliberate arrangement of people to accomplish some specific purpose. Your college or university is an organization; so are fraternities and sororities, government departments, churches, Zynga, your neighborhood grocery store, the United Way, the St. Louis Cardinals baseball team, and the Mayo Clinic. All are considered</a:t>
            </a:r>
          </a:p>
          <a:p>
            <a:pPr eaLnBrk="1" hangingPunct="1"/>
            <a:r>
              <a:rPr lang="en-US">
                <a:cs typeface="Arial" charset="0"/>
              </a:rPr>
              <a:t>organizations and have three common characteristics.</a:t>
            </a:r>
          </a:p>
          <a:p>
            <a:pPr eaLnBrk="1" hangingPunct="1"/>
            <a:endParaRPr lang="en-US">
              <a:cs typeface="Arial" charset="0"/>
            </a:endParaRPr>
          </a:p>
          <a:p>
            <a:pPr eaLnBrk="1" hangingPunct="1"/>
            <a:r>
              <a:rPr lang="en-US">
                <a:cs typeface="Arial" charset="0"/>
              </a:rPr>
              <a:t>First, an organization has a distinct purpose typically expressed through goals the organization hopes to accomplish. Second, each organization is composed of</a:t>
            </a:r>
          </a:p>
          <a:p>
            <a:pPr eaLnBrk="1" hangingPunct="1"/>
            <a:r>
              <a:rPr lang="en-US">
                <a:cs typeface="Arial" charset="0"/>
              </a:rPr>
              <a:t>people. It takes people to perform the work that’s necessary for the organization to achieve its goals. Third, all organizations develop a deliberate structure within which</a:t>
            </a:r>
          </a:p>
          <a:p>
            <a:pPr eaLnBrk="1" hangingPunct="1"/>
            <a:r>
              <a:rPr lang="en-US">
                <a:cs typeface="Arial" charset="0"/>
              </a:rPr>
              <a:t>members do their work.</a:t>
            </a:r>
          </a:p>
        </p:txBody>
      </p:sp>
      <p:sp>
        <p:nvSpPr>
          <p:cNvPr id="4" name="Slide Number Placeholder 3"/>
          <p:cNvSpPr>
            <a:spLocks noGrp="1"/>
          </p:cNvSpPr>
          <p:nvPr>
            <p:ph type="sldNum" sz="quarter" idx="5"/>
          </p:nvPr>
        </p:nvSpPr>
        <p:spPr/>
        <p:txBody>
          <a:bodyPr/>
          <a:lstStyle/>
          <a:p>
            <a:pPr>
              <a:defRPr/>
            </a:pPr>
            <a:fld id="{88B054B0-8E74-4E81-8B9D-6644EC5DAFE4}" type="slidenum">
              <a:rPr lang="en-US" smtClean="0"/>
              <a:pPr>
                <a:defRPr/>
              </a:pPr>
              <a:t>7</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Exhibit 2-8 illustrates how an organization’s culture is established and maintained.</a:t>
            </a:r>
          </a:p>
        </p:txBody>
      </p:sp>
      <p:sp>
        <p:nvSpPr>
          <p:cNvPr id="4" name="Slide Number Placeholder 3"/>
          <p:cNvSpPr>
            <a:spLocks noGrp="1"/>
          </p:cNvSpPr>
          <p:nvPr>
            <p:ph type="sldNum" sz="quarter" idx="5"/>
          </p:nvPr>
        </p:nvSpPr>
        <p:spPr/>
        <p:txBody>
          <a:bodyPr/>
          <a:lstStyle/>
          <a:p>
            <a:pPr>
              <a:defRPr/>
            </a:pPr>
            <a:fld id="{41EBD771-8283-418E-8BA0-CBFBEE7F2F27}" type="slidenum">
              <a:rPr lang="en-US" smtClean="0"/>
              <a:pPr>
                <a:defRPr/>
              </a:pPr>
              <a:t>54</a:t>
            </a:fld>
            <a:endParaRPr lang="en-US" dirty="0"/>
          </a:p>
        </p:txBody>
      </p:sp>
    </p:spTree>
    <p:extLst>
      <p:ext uri="{BB962C8B-B14F-4D97-AF65-F5344CB8AC3E}">
        <p14:creationId xmlns:p14="http://schemas.microsoft.com/office/powerpoint/2010/main" val="4154237513"/>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Research shows that groups develop through five stages.</a:t>
            </a:r>
          </a:p>
          <a:p>
            <a:pPr eaLnBrk="1" hangingPunct="1"/>
            <a:endParaRPr lang="en-US">
              <a:cs typeface="Arial" charset="0"/>
            </a:endParaRPr>
          </a:p>
          <a:p>
            <a:pPr eaLnBrk="1" hangingPunct="1"/>
            <a:r>
              <a:rPr lang="en-US">
                <a:cs typeface="Arial" charset="0"/>
              </a:rPr>
              <a:t>The </a:t>
            </a:r>
            <a:r>
              <a:rPr lang="en-US" b="1">
                <a:cs typeface="Arial" charset="0"/>
              </a:rPr>
              <a:t>forming stage </a:t>
            </a:r>
            <a:r>
              <a:rPr lang="en-US">
                <a:cs typeface="Arial" charset="0"/>
              </a:rPr>
              <a:t>has two phases. The first occurs as people join the group. In a formal group, people join because of some work assignment. Once they’ve joined, the second phase begins: defining the group’s purpose, structure, and leadership.</a:t>
            </a:r>
          </a:p>
          <a:p>
            <a:pPr eaLnBrk="1" hangingPunct="1"/>
            <a:endParaRPr lang="en-US">
              <a:cs typeface="Arial" charset="0"/>
            </a:endParaRPr>
          </a:p>
          <a:p>
            <a:pPr eaLnBrk="1" hangingPunct="1"/>
            <a:r>
              <a:rPr lang="en-US">
                <a:cs typeface="Arial" charset="0"/>
              </a:rPr>
              <a:t>The </a:t>
            </a:r>
            <a:r>
              <a:rPr lang="en-US" b="1">
                <a:cs typeface="Arial" charset="0"/>
              </a:rPr>
              <a:t>storming stage </a:t>
            </a:r>
            <a:r>
              <a:rPr lang="en-US">
                <a:cs typeface="Arial" charset="0"/>
              </a:rPr>
              <a:t>is appropriately named because of the intragroup conflict. There’s conflict over who will control the group and what the group needs to be doing. During this stage, a relatively clear hierarchy of leadership and agreement on the group’s direction emerge.</a:t>
            </a:r>
          </a:p>
          <a:p>
            <a:pPr eaLnBrk="1" hangingPunct="1"/>
            <a:endParaRPr lang="en-US">
              <a:cs typeface="Arial" charset="0"/>
            </a:endParaRPr>
          </a:p>
          <a:p>
            <a:pPr eaLnBrk="1" hangingPunct="1"/>
            <a:r>
              <a:rPr lang="en-US">
                <a:cs typeface="Arial" charset="0"/>
              </a:rPr>
              <a:t>The </a:t>
            </a:r>
            <a:r>
              <a:rPr lang="en-US" b="1">
                <a:cs typeface="Arial" charset="0"/>
              </a:rPr>
              <a:t>norming stage </a:t>
            </a:r>
            <a:r>
              <a:rPr lang="en-US">
                <a:cs typeface="Arial" charset="0"/>
              </a:rPr>
              <a:t>is one in which close relationships develop and the group becomes cohesive. There’s now a strong sense of group identity and camaraderie. This stage is complete when the group structure solidifies and the group has assimilated a common set of expectations (or norms) regarding member behavior.</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BD8AA0C1-01F8-4F4A-9B3F-0F38D9EF90BE}" type="slidenum">
              <a:rPr lang="en-US" smtClean="0"/>
              <a:pPr>
                <a:defRPr/>
              </a:pPr>
              <a:t>531</a:t>
            </a:fld>
            <a:endParaRPr lang="en-US" dirty="0"/>
          </a:p>
        </p:txBody>
      </p:sp>
    </p:spTree>
    <p:extLst>
      <p:ext uri="{BB962C8B-B14F-4D97-AF65-F5344CB8AC3E}">
        <p14:creationId xmlns:p14="http://schemas.microsoft.com/office/powerpoint/2010/main" val="4236754327"/>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The fourth stage is the </a:t>
            </a:r>
            <a:r>
              <a:rPr lang="en-US" b="1">
                <a:cs typeface="Arial" charset="0"/>
              </a:rPr>
              <a:t>performing stage</a:t>
            </a:r>
            <a:r>
              <a:rPr lang="en-US">
                <a:cs typeface="Arial" charset="0"/>
              </a:rPr>
              <a:t>. The group structure is in place and accepted by group members. Their energies have moved from getting to know and understand each other to working on the group’s task. This is the last stage of development for permanent work groups.</a:t>
            </a:r>
          </a:p>
          <a:p>
            <a:pPr eaLnBrk="1" hangingPunct="1"/>
            <a:endParaRPr lang="en-US">
              <a:cs typeface="Arial" charset="0"/>
            </a:endParaRPr>
          </a:p>
          <a:p>
            <a:pPr eaLnBrk="1" hangingPunct="1"/>
            <a:r>
              <a:rPr lang="en-US">
                <a:cs typeface="Arial" charset="0"/>
              </a:rPr>
              <a:t>for temporary groups—project teams, task forces, or similar groups that have a limited task to do—the final stage is </a:t>
            </a:r>
            <a:r>
              <a:rPr lang="en-US" b="1">
                <a:cs typeface="Arial" charset="0"/>
              </a:rPr>
              <a:t>adjourning</a:t>
            </a:r>
            <a:r>
              <a:rPr lang="en-US">
                <a:cs typeface="Arial" charset="0"/>
              </a:rPr>
              <a:t>. In this stage, the group prepares to disband. The group focuses its attention on wrapping up activities instead of task performance.</a:t>
            </a:r>
          </a:p>
        </p:txBody>
      </p:sp>
      <p:sp>
        <p:nvSpPr>
          <p:cNvPr id="4" name="Slide Number Placeholder 3"/>
          <p:cNvSpPr>
            <a:spLocks noGrp="1"/>
          </p:cNvSpPr>
          <p:nvPr>
            <p:ph type="sldNum" sz="quarter" idx="5"/>
          </p:nvPr>
        </p:nvSpPr>
        <p:spPr/>
        <p:txBody>
          <a:bodyPr/>
          <a:lstStyle/>
          <a:p>
            <a:pPr>
              <a:defRPr/>
            </a:pPr>
            <a:fld id="{8BDFBC93-5498-4E21-9B2E-24DBE5B83E53}" type="slidenum">
              <a:rPr lang="en-US" smtClean="0"/>
              <a:pPr>
                <a:defRPr/>
              </a:pPr>
              <a:t>532</a:t>
            </a:fld>
            <a:endParaRPr lang="en-US" dirty="0"/>
          </a:p>
        </p:txBody>
      </p:sp>
    </p:spTree>
    <p:extLst>
      <p:ext uri="{BB962C8B-B14F-4D97-AF65-F5344CB8AC3E}">
        <p14:creationId xmlns:p14="http://schemas.microsoft.com/office/powerpoint/2010/main" val="4080463938"/>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Exhibit 14-2 shows the stages of  group development these five stages are </a:t>
            </a:r>
            <a:r>
              <a:rPr lang="en-US" i="1">
                <a:cs typeface="Arial" charset="0"/>
              </a:rPr>
              <a:t>forming, storming, norming, performing, </a:t>
            </a:r>
            <a:r>
              <a:rPr lang="en-US">
                <a:cs typeface="Arial" charset="0"/>
              </a:rPr>
              <a:t>and </a:t>
            </a:r>
            <a:r>
              <a:rPr lang="en-US" i="1">
                <a:cs typeface="Arial" charset="0"/>
              </a:rPr>
              <a:t>adjourning.</a:t>
            </a:r>
            <a:endParaRPr lang="en-US">
              <a:cs typeface="Arial" charset="0"/>
            </a:endParaRPr>
          </a:p>
        </p:txBody>
      </p:sp>
      <p:sp>
        <p:nvSpPr>
          <p:cNvPr id="4" name="Slide Number Placeholder 3"/>
          <p:cNvSpPr>
            <a:spLocks noGrp="1"/>
          </p:cNvSpPr>
          <p:nvPr>
            <p:ph type="sldNum" sz="quarter" idx="5"/>
          </p:nvPr>
        </p:nvSpPr>
        <p:spPr/>
        <p:txBody>
          <a:bodyPr/>
          <a:lstStyle/>
          <a:p>
            <a:pPr>
              <a:defRPr/>
            </a:pPr>
            <a:fld id="{D07D8C65-721A-4823-9471-DD373C0E44EF}" type="slidenum">
              <a:rPr lang="en-US" smtClean="0"/>
              <a:pPr>
                <a:defRPr/>
              </a:pPr>
              <a:t>533</a:t>
            </a:fld>
            <a:endParaRPr lang="en-US" dirty="0"/>
          </a:p>
        </p:txBody>
      </p:sp>
    </p:spTree>
    <p:extLst>
      <p:ext uri="{BB962C8B-B14F-4D97-AF65-F5344CB8AC3E}">
        <p14:creationId xmlns:p14="http://schemas.microsoft.com/office/powerpoint/2010/main" val="2492773717"/>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Why </a:t>
            </a:r>
            <a:r>
              <a:rPr lang="en-US" i="1">
                <a:cs typeface="Arial" charset="0"/>
              </a:rPr>
              <a:t>are </a:t>
            </a:r>
            <a:r>
              <a:rPr lang="en-US">
                <a:cs typeface="Arial" charset="0"/>
              </a:rPr>
              <a:t>some groups more successful than others? Why do some groups achieve high levels of performance and high levels of member satisfaction and others do not? The answers are complex, but include variables such as the abilities of the group’s members, the size of the group, the level of conflict, and the internal pressures on members to conform to the group’s norms.</a:t>
            </a:r>
          </a:p>
        </p:txBody>
      </p:sp>
      <p:sp>
        <p:nvSpPr>
          <p:cNvPr id="4" name="Slide Number Placeholder 3"/>
          <p:cNvSpPr>
            <a:spLocks noGrp="1"/>
          </p:cNvSpPr>
          <p:nvPr>
            <p:ph type="sldNum" sz="quarter" idx="5"/>
          </p:nvPr>
        </p:nvSpPr>
        <p:spPr/>
        <p:txBody>
          <a:bodyPr/>
          <a:lstStyle/>
          <a:p>
            <a:pPr>
              <a:defRPr/>
            </a:pPr>
            <a:fld id="{15B8BA5F-14FF-4710-97F0-E1DE4F8158E0}" type="slidenum">
              <a:rPr lang="en-US" smtClean="0"/>
              <a:pPr>
                <a:defRPr/>
              </a:pPr>
              <a:t>534</a:t>
            </a:fld>
            <a:endParaRPr lang="en-US" dirty="0"/>
          </a:p>
        </p:txBody>
      </p:sp>
    </p:spTree>
    <p:extLst>
      <p:ext uri="{BB962C8B-B14F-4D97-AF65-F5344CB8AC3E}">
        <p14:creationId xmlns:p14="http://schemas.microsoft.com/office/powerpoint/2010/main" val="356967456"/>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Exhibit 14-3 presents the major factors that determine group performance and satisfaction</a:t>
            </a:r>
          </a:p>
        </p:txBody>
      </p:sp>
      <p:sp>
        <p:nvSpPr>
          <p:cNvPr id="4" name="Slide Number Placeholder 3"/>
          <p:cNvSpPr>
            <a:spLocks noGrp="1"/>
          </p:cNvSpPr>
          <p:nvPr>
            <p:ph type="sldNum" sz="quarter" idx="5"/>
          </p:nvPr>
        </p:nvSpPr>
        <p:spPr/>
        <p:txBody>
          <a:bodyPr/>
          <a:lstStyle/>
          <a:p>
            <a:pPr>
              <a:defRPr/>
            </a:pPr>
            <a:fld id="{6E67D2D4-3BC6-4C7B-97CE-592050930151}" type="slidenum">
              <a:rPr lang="en-US" smtClean="0"/>
              <a:pPr>
                <a:defRPr/>
              </a:pPr>
              <a:t>535</a:t>
            </a:fld>
            <a:endParaRPr lang="en-US" dirty="0"/>
          </a:p>
        </p:txBody>
      </p:sp>
    </p:spTree>
    <p:extLst>
      <p:ext uri="{BB962C8B-B14F-4D97-AF65-F5344CB8AC3E}">
        <p14:creationId xmlns:p14="http://schemas.microsoft.com/office/powerpoint/2010/main" val="3107396325"/>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Work groups are affected by the external conditions imposed on it such as the organization’s strategy, authority relationships, formal rules and regulations, availability of resources, employee selection criteria, the performance management system and culture, and the general physical layout of the group’s work space.</a:t>
            </a:r>
          </a:p>
        </p:txBody>
      </p:sp>
      <p:sp>
        <p:nvSpPr>
          <p:cNvPr id="4" name="Slide Number Placeholder 3"/>
          <p:cNvSpPr>
            <a:spLocks noGrp="1"/>
          </p:cNvSpPr>
          <p:nvPr>
            <p:ph type="sldNum" sz="quarter" idx="5"/>
          </p:nvPr>
        </p:nvSpPr>
        <p:spPr/>
        <p:txBody>
          <a:bodyPr/>
          <a:lstStyle/>
          <a:p>
            <a:pPr>
              <a:defRPr/>
            </a:pPr>
            <a:fld id="{D66F830B-8123-44A7-80D6-602DC6F7410E}" type="slidenum">
              <a:rPr lang="en-US" smtClean="0"/>
              <a:pPr>
                <a:defRPr/>
              </a:pPr>
              <a:t>536</a:t>
            </a:fld>
            <a:endParaRPr lang="en-US" dirty="0"/>
          </a:p>
        </p:txBody>
      </p:sp>
    </p:spTree>
    <p:extLst>
      <p:ext uri="{BB962C8B-B14F-4D97-AF65-F5344CB8AC3E}">
        <p14:creationId xmlns:p14="http://schemas.microsoft.com/office/powerpoint/2010/main" val="3819238433"/>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A group’s performance potential depends to a large extent on the resources each individual brings to the group. These resources include knowledge, abilities, skills, and personality traits, and they determine what members can do and how effectively they will perform in a group. Interpersonal skills—especially conflict management and resolution, collaborative problem solving, and communication—consistently emerge as important for high performance by work groups.</a:t>
            </a:r>
          </a:p>
        </p:txBody>
      </p:sp>
      <p:sp>
        <p:nvSpPr>
          <p:cNvPr id="4" name="Slide Number Placeholder 3"/>
          <p:cNvSpPr>
            <a:spLocks noGrp="1"/>
          </p:cNvSpPr>
          <p:nvPr>
            <p:ph type="sldNum" sz="quarter" idx="5"/>
          </p:nvPr>
        </p:nvSpPr>
        <p:spPr/>
        <p:txBody>
          <a:bodyPr/>
          <a:lstStyle/>
          <a:p>
            <a:pPr>
              <a:defRPr/>
            </a:pPr>
            <a:fld id="{8A46FB18-5DF9-4395-AE34-5D13BAA6BC5B}" type="slidenum">
              <a:rPr lang="en-US" smtClean="0"/>
              <a:pPr>
                <a:defRPr/>
              </a:pPr>
              <a:t>537</a:t>
            </a:fld>
            <a:endParaRPr lang="en-US" dirty="0"/>
          </a:p>
        </p:txBody>
      </p:sp>
    </p:spTree>
    <p:extLst>
      <p:ext uri="{BB962C8B-B14F-4D97-AF65-F5344CB8AC3E}">
        <p14:creationId xmlns:p14="http://schemas.microsoft.com/office/powerpoint/2010/main" val="1026272081"/>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A </a:t>
            </a:r>
            <a:r>
              <a:rPr lang="en-US" b="1">
                <a:cs typeface="Arial" charset="0"/>
              </a:rPr>
              <a:t>role </a:t>
            </a:r>
            <a:r>
              <a:rPr lang="en-US">
                <a:cs typeface="Arial" charset="0"/>
              </a:rPr>
              <a:t>refers to behavior patterns expected of someone occupying a given position in a social unit. In a group, individuals are expected to do certain things because of their position (role) in the group. These roles are generally oriented toward either getting work done or keeping group members happy.</a:t>
            </a:r>
          </a:p>
          <a:p>
            <a:pPr eaLnBrk="1" hangingPunct="1"/>
            <a:endParaRPr lang="en-US">
              <a:cs typeface="Arial" charset="0"/>
            </a:endParaRPr>
          </a:p>
          <a:p>
            <a:pPr eaLnBrk="1" hangingPunct="1"/>
            <a:r>
              <a:rPr lang="en-US">
                <a:cs typeface="Arial" charset="0"/>
              </a:rPr>
              <a:t>All groups have </a:t>
            </a:r>
            <a:r>
              <a:rPr lang="en-US" b="1">
                <a:cs typeface="Arial" charset="0"/>
              </a:rPr>
              <a:t>norms</a:t>
            </a:r>
            <a:r>
              <a:rPr lang="en-US">
                <a:cs typeface="Arial" charset="0"/>
              </a:rPr>
              <a:t>—standards or expectations that are accepted and shared by a group’s members. Norms dictate things such as work output levels, absenteeism, promptness, and the amount of socializing on the job.</a:t>
            </a:r>
          </a:p>
          <a:p>
            <a:pPr eaLnBrk="1" hangingPunct="1"/>
            <a:endParaRPr lang="en-US">
              <a:cs typeface="Arial" charset="0"/>
            </a:endParaRPr>
          </a:p>
          <a:p>
            <a:pPr eaLnBrk="1" hangingPunct="1"/>
            <a:r>
              <a:rPr lang="en-US">
                <a:cs typeface="Arial" charset="0"/>
              </a:rPr>
              <a:t>Because individuals want to be accepted by groups to which they belong, they’re susceptible to pressures to conform. But conformity can go too far, especially when an individual’s opinion differs significantly from that of others in the group. In such a case, the group often exerts intense pressure on the individual to align his or her opinion to conform to others’ opinions, a phenomenon known as </a:t>
            </a:r>
            <a:r>
              <a:rPr lang="en-US" b="1">
                <a:cs typeface="Arial" charset="0"/>
              </a:rPr>
              <a:t>groupthink</a:t>
            </a:r>
            <a:r>
              <a:rPr lang="en-US">
                <a:cs typeface="Arial" charset="0"/>
              </a:rPr>
              <a:t>. Groupthink seems to occur when group members hold a positive group image they want to protect and when the group perceives a collective threat to this positive image.</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FB16255F-B5DA-484C-A0E3-B81EBD11831B}" type="slidenum">
              <a:rPr lang="en-US" smtClean="0"/>
              <a:pPr>
                <a:defRPr/>
              </a:pPr>
              <a:t>538</a:t>
            </a:fld>
            <a:endParaRPr lang="en-US" dirty="0"/>
          </a:p>
        </p:txBody>
      </p:sp>
    </p:spTree>
    <p:extLst>
      <p:ext uri="{BB962C8B-B14F-4D97-AF65-F5344CB8AC3E}">
        <p14:creationId xmlns:p14="http://schemas.microsoft.com/office/powerpoint/2010/main" val="3370820102"/>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Status systems are an important factor in understanding groups. </a:t>
            </a:r>
            <a:r>
              <a:rPr lang="en-US" b="1">
                <a:cs typeface="Arial" charset="0"/>
              </a:rPr>
              <a:t>Status </a:t>
            </a:r>
            <a:r>
              <a:rPr lang="en-US">
                <a:cs typeface="Arial" charset="0"/>
              </a:rPr>
              <a:t>is a prestige grading, position, or rank within a group. As far back as</a:t>
            </a:r>
          </a:p>
          <a:p>
            <a:pPr eaLnBrk="1" hangingPunct="1"/>
            <a:r>
              <a:rPr lang="en-US">
                <a:cs typeface="Arial" charset="0"/>
              </a:rPr>
              <a:t>researchers have been able to trace groups, they have found status hierarchies. Status can be a significant motivator with behavioral consequences especially when individuals see a disparity between what they perceive their status to be and what others perceive it to be.</a:t>
            </a:r>
          </a:p>
          <a:p>
            <a:pPr eaLnBrk="1" hangingPunct="1"/>
            <a:endParaRPr lang="en-US">
              <a:cs typeface="Arial" charset="0"/>
            </a:endParaRPr>
          </a:p>
          <a:p>
            <a:pPr eaLnBrk="1" hangingPunct="1"/>
            <a:r>
              <a:rPr lang="en-US">
                <a:cs typeface="Arial" charset="0"/>
              </a:rPr>
              <a:t>One important research finding related to group size concerns </a:t>
            </a:r>
            <a:r>
              <a:rPr lang="en-US" b="1">
                <a:cs typeface="Arial" charset="0"/>
              </a:rPr>
              <a:t>social loafing</a:t>
            </a:r>
            <a:r>
              <a:rPr lang="en-US">
                <a:cs typeface="Arial" charset="0"/>
              </a:rPr>
              <a:t>, which is the tendency for an individual to expend less effort when working collectively than when working individually.  Social loafing may occur because people believe others in the group aren’t doing their fair share. Thus, they reduce their work efforts in an attempt to make the workload more equivalent.</a:t>
            </a:r>
          </a:p>
          <a:p>
            <a:pPr eaLnBrk="1" hangingPunct="1"/>
            <a:endParaRPr lang="en-US">
              <a:cs typeface="Arial" charset="0"/>
            </a:endParaRPr>
          </a:p>
          <a:p>
            <a:pPr eaLnBrk="1" hangingPunct="1"/>
            <a:r>
              <a:rPr lang="en-US">
                <a:cs typeface="Arial" charset="0"/>
              </a:rPr>
              <a:t>Cohesiveness is important because it has been found to be related to a group’s productivity. Groups in which there’s a lot of internal disagreement and lack of cooperation are less effective in completing their tasks than groups in which members generally agree, cooperate, and like each other.</a:t>
            </a:r>
          </a:p>
        </p:txBody>
      </p:sp>
      <p:sp>
        <p:nvSpPr>
          <p:cNvPr id="4" name="Slide Number Placeholder 3"/>
          <p:cNvSpPr>
            <a:spLocks noGrp="1"/>
          </p:cNvSpPr>
          <p:nvPr>
            <p:ph type="sldNum" sz="quarter" idx="5"/>
          </p:nvPr>
        </p:nvSpPr>
        <p:spPr/>
        <p:txBody>
          <a:bodyPr/>
          <a:lstStyle/>
          <a:p>
            <a:pPr>
              <a:defRPr/>
            </a:pPr>
            <a:fld id="{37E2AD97-6D24-4D20-A34A-73B409FC95C0}" type="slidenum">
              <a:rPr lang="en-US" smtClean="0"/>
              <a:pPr>
                <a:defRPr/>
              </a:pPr>
              <a:t>539</a:t>
            </a:fld>
            <a:endParaRPr lang="en-US" dirty="0"/>
          </a:p>
        </p:txBody>
      </p:sp>
    </p:spTree>
    <p:extLst>
      <p:ext uri="{BB962C8B-B14F-4D97-AF65-F5344CB8AC3E}">
        <p14:creationId xmlns:p14="http://schemas.microsoft.com/office/powerpoint/2010/main" val="187942074"/>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Solomon Asch demonstrated the impact that conformity has on an individual’s judgment and attitudes.  In these experiments, groups of seven or eight people were asked to compare two cards held up by the experimenter. One card had three lines of different lengths and the other had one line which was equal in length to one of the three lines on the other card (see Exhibit 14-4).</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3FE5F931-4DA4-42D8-A891-3DEFCFF35DAF}" type="slidenum">
              <a:rPr lang="en-US" smtClean="0"/>
              <a:pPr>
                <a:defRPr/>
              </a:pPr>
              <a:t>540</a:t>
            </a:fld>
            <a:endParaRPr lang="en-US" dirty="0"/>
          </a:p>
        </p:txBody>
      </p:sp>
    </p:spTree>
    <p:extLst>
      <p:ext uri="{BB962C8B-B14F-4D97-AF65-F5344CB8AC3E}">
        <p14:creationId xmlns:p14="http://schemas.microsoft.com/office/powerpoint/2010/main" val="3488178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Employees “learn” an organization’s culture in a number of ways. The most common are stories, rituals, material symbols, and language. Organizational “stories” typically contain a narrative of significant events or people, including such things as the organization’s founders, rule breaking, reactions to past mistakes, and so forth. Managers at Southwest Airlines tell stories celebrating employees who perform heroically for customers.</a:t>
            </a:r>
          </a:p>
          <a:p>
            <a:pPr eaLnBrk="1" hangingPunct="1"/>
            <a:endParaRPr lang="en-US">
              <a:cs typeface="Arial" charset="0"/>
            </a:endParaRPr>
          </a:p>
          <a:p>
            <a:pPr eaLnBrk="1" hangingPunct="1"/>
            <a:r>
              <a:rPr lang="en-US">
                <a:cs typeface="Arial" charset="0"/>
              </a:rPr>
              <a:t>Corporate rituals are repetitive sequences of activities that express and reinforce the important values and goals of the organization. One of the best-known corporate rituals is Mary Kay Cosmetics’ annual awards ceremony for its sales representatives. The company spends more than $50 million annually on rewards and prize incentives</a:t>
            </a:r>
          </a:p>
        </p:txBody>
      </p:sp>
      <p:sp>
        <p:nvSpPr>
          <p:cNvPr id="4" name="Slide Number Placeholder 3"/>
          <p:cNvSpPr>
            <a:spLocks noGrp="1"/>
          </p:cNvSpPr>
          <p:nvPr>
            <p:ph type="sldNum" sz="quarter" idx="5"/>
          </p:nvPr>
        </p:nvSpPr>
        <p:spPr/>
        <p:txBody>
          <a:bodyPr/>
          <a:lstStyle/>
          <a:p>
            <a:pPr>
              <a:defRPr/>
            </a:pPr>
            <a:fld id="{A7EF77D4-0EE9-4CCE-8CD7-B3BFA2CB663F}" type="slidenum">
              <a:rPr lang="en-US" smtClean="0"/>
              <a:pPr>
                <a:defRPr/>
              </a:pPr>
              <a:t>55</a:t>
            </a:fld>
            <a:endParaRPr lang="en-US" dirty="0"/>
          </a:p>
        </p:txBody>
      </p:sp>
    </p:spTree>
    <p:extLst>
      <p:ext uri="{BB962C8B-B14F-4D97-AF65-F5344CB8AC3E}">
        <p14:creationId xmlns:p14="http://schemas.microsoft.com/office/powerpoint/2010/main" val="1240518014"/>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Research has generally shown that highly cohesive groups are more effective than are less cohesive ones. However, the relationship between cohesiveness and effectiveness is complex. A key moderating variable is the degree to which the group’s attitude aligns with its goals or with the goals of the organization. (See Exhibit 14-5.)</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9D5CF5B2-885F-4640-B5BF-28B6147B993D}" type="slidenum">
              <a:rPr lang="en-US" smtClean="0"/>
              <a:pPr>
                <a:defRPr/>
              </a:pPr>
              <a:t>541</a:t>
            </a:fld>
            <a:endParaRPr lang="en-US" dirty="0"/>
          </a:p>
        </p:txBody>
      </p:sp>
    </p:spTree>
    <p:extLst>
      <p:ext uri="{BB962C8B-B14F-4D97-AF65-F5344CB8AC3E}">
        <p14:creationId xmlns:p14="http://schemas.microsoft.com/office/powerpoint/2010/main" val="982125459"/>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What’s an appropriate size for a group? At Amazon, work teams have considerable autonomy to innovate and to investigate their ideas. And Jeff Bezos, founder and CEO, uses a “two-pizza” philosophy; that is, a team should be small enough that it can be fed with two pizzas. This “two-pizza” philosophy usually limits groups to five to seven people depending, of course, on team member appetites.</a:t>
            </a:r>
          </a:p>
          <a:p>
            <a:pPr eaLnBrk="1" hangingPunct="1"/>
            <a:endParaRPr lang="en-US">
              <a:cs typeface="Arial" charset="0"/>
            </a:endParaRPr>
          </a:p>
          <a:p>
            <a:pPr eaLnBrk="1" hangingPunct="1"/>
            <a:r>
              <a:rPr lang="en-US">
                <a:cs typeface="Arial" charset="0"/>
              </a:rPr>
              <a:t>Small groups are faster than larger ones at completing tasks. However, for groups engaged in problem solving, large groups consistently get better results than smaller ones. What do these findings mean in terms of specific numbers? Large groups—those with a dozen or more members—are good for getting diverse input. Thus, if the goal of the group is to find facts, a larger group should be more effective. On the other hand, smaller groups—from five to seven members—are better at doing something productive with those facts.</a:t>
            </a:r>
          </a:p>
        </p:txBody>
      </p:sp>
      <p:sp>
        <p:nvSpPr>
          <p:cNvPr id="4" name="Slide Number Placeholder 3"/>
          <p:cNvSpPr>
            <a:spLocks noGrp="1"/>
          </p:cNvSpPr>
          <p:nvPr>
            <p:ph type="sldNum" sz="quarter" idx="5"/>
          </p:nvPr>
        </p:nvSpPr>
        <p:spPr/>
        <p:txBody>
          <a:bodyPr/>
          <a:lstStyle/>
          <a:p>
            <a:pPr>
              <a:defRPr/>
            </a:pPr>
            <a:fld id="{CC7995B2-C74C-422F-B6E4-B9FA5E089B59}" type="slidenum">
              <a:rPr lang="en-US" smtClean="0"/>
              <a:pPr>
                <a:defRPr/>
              </a:pPr>
              <a:t>542</a:t>
            </a:fld>
            <a:endParaRPr lang="en-US" dirty="0"/>
          </a:p>
        </p:txBody>
      </p:sp>
    </p:spTree>
    <p:extLst>
      <p:ext uri="{BB962C8B-B14F-4D97-AF65-F5344CB8AC3E}">
        <p14:creationId xmlns:p14="http://schemas.microsoft.com/office/powerpoint/2010/main" val="3977319406"/>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The next factor that determines group performance and satisfaction concerns the processes that go on within a work group such as communication, decision making, conflict management, and the like. These processes are important to understanding work groups because they influence group performance and satisfaction positively or negatively.</a:t>
            </a:r>
          </a:p>
        </p:txBody>
      </p:sp>
      <p:sp>
        <p:nvSpPr>
          <p:cNvPr id="4" name="Slide Number Placeholder 3"/>
          <p:cNvSpPr>
            <a:spLocks noGrp="1"/>
          </p:cNvSpPr>
          <p:nvPr>
            <p:ph type="sldNum" sz="quarter" idx="5"/>
          </p:nvPr>
        </p:nvSpPr>
        <p:spPr/>
        <p:txBody>
          <a:bodyPr/>
          <a:lstStyle/>
          <a:p>
            <a:pPr>
              <a:defRPr/>
            </a:pPr>
            <a:fld id="{B28A7690-71B1-4772-B929-DB72F2CF44CE}" type="slidenum">
              <a:rPr lang="en-US" smtClean="0"/>
              <a:pPr>
                <a:defRPr/>
              </a:pPr>
              <a:t>543</a:t>
            </a:fld>
            <a:endParaRPr lang="en-US" dirty="0"/>
          </a:p>
        </p:txBody>
      </p:sp>
    </p:spTree>
    <p:extLst>
      <p:ext uri="{BB962C8B-B14F-4D97-AF65-F5344CB8AC3E}">
        <p14:creationId xmlns:p14="http://schemas.microsoft.com/office/powerpoint/2010/main" val="4235616849"/>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normAutofit lnSpcReduction="10000"/>
          </a:bodyPr>
          <a:lstStyle/>
          <a:p>
            <a:pPr eaLnBrk="1" hangingPunct="1"/>
            <a:r>
              <a:rPr lang="en-US">
                <a:cs typeface="Arial" charset="0"/>
              </a:rPr>
              <a:t>Studies show that managers may spend up to 30 hours a week in group meetings. Undoubtedly, a large portion of that time is spent formulating problems, developing solutions, and determining how to implement the solutions. It’s possible, in fact, for groups to be assigned any of the eight steps in the decision-making process.</a:t>
            </a:r>
          </a:p>
          <a:p>
            <a:pPr eaLnBrk="1" hangingPunct="1"/>
            <a:endParaRPr lang="en-US">
              <a:cs typeface="Arial" charset="0"/>
            </a:endParaRPr>
          </a:p>
          <a:p>
            <a:pPr eaLnBrk="1" hangingPunct="1"/>
            <a:r>
              <a:rPr lang="en-US">
                <a:cs typeface="Arial" charset="0"/>
              </a:rPr>
              <a:t>What advantages do group decisions have over individual decisions? One is that groups generate more complete information and knowledge. They bring a diversity of experience and perspectives to the decision process that an individual cannot. In addition, groups generate more diverse alternatives because they have a greater amount and diversity of information. Next, groups increase acceptance of a solution. Group</a:t>
            </a:r>
          </a:p>
          <a:p>
            <a:pPr eaLnBrk="1" hangingPunct="1"/>
            <a:r>
              <a:rPr lang="en-US">
                <a:cs typeface="Arial" charset="0"/>
              </a:rPr>
              <a:t>members are reluctant to fight or undermine a decision they helped develop. Finally, groups increase legitimacy. Decisions made by groups may be perceived as more legitimate than decisions made by one person. </a:t>
            </a:r>
          </a:p>
          <a:p>
            <a:pPr eaLnBrk="1" hangingPunct="1"/>
            <a:endParaRPr lang="en-US">
              <a:cs typeface="Arial" charset="0"/>
            </a:endParaRPr>
          </a:p>
          <a:p>
            <a:pPr eaLnBrk="1" hangingPunct="1"/>
            <a:r>
              <a:rPr lang="en-US">
                <a:cs typeface="Arial" charset="0"/>
              </a:rPr>
              <a:t>Group decisions also have disadvantages. One is that groups almost always take more time to reach a solution than it would take an individual. Another is that a dominant and vocal minority can heavily influence the final decision. In addition, groupthink can undermine critical thinking in the group and harm the quality of the final decision. Finally, in a group, members share responsibility, but the responsibility of any single member is ambiguous.</a:t>
            </a:r>
          </a:p>
        </p:txBody>
      </p:sp>
      <p:sp>
        <p:nvSpPr>
          <p:cNvPr id="4" name="Slide Number Placeholder 3"/>
          <p:cNvSpPr>
            <a:spLocks noGrp="1"/>
          </p:cNvSpPr>
          <p:nvPr>
            <p:ph type="sldNum" sz="quarter" idx="5"/>
          </p:nvPr>
        </p:nvSpPr>
        <p:spPr/>
        <p:txBody>
          <a:bodyPr/>
          <a:lstStyle/>
          <a:p>
            <a:pPr>
              <a:defRPr/>
            </a:pPr>
            <a:fld id="{C08E7AFE-9030-40C1-89BE-9356D1F83B76}" type="slidenum">
              <a:rPr lang="en-US" smtClean="0"/>
              <a:pPr>
                <a:defRPr/>
              </a:pPr>
              <a:t>544</a:t>
            </a:fld>
            <a:endParaRPr lang="en-US" dirty="0"/>
          </a:p>
        </p:txBody>
      </p:sp>
    </p:spTree>
    <p:extLst>
      <p:ext uri="{BB962C8B-B14F-4D97-AF65-F5344CB8AC3E}">
        <p14:creationId xmlns:p14="http://schemas.microsoft.com/office/powerpoint/2010/main" val="3101325449"/>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What techniques can managers use to help groups make more creative decisions? Exhibit 14-6 describes three possibilities.</a:t>
            </a:r>
          </a:p>
        </p:txBody>
      </p:sp>
      <p:sp>
        <p:nvSpPr>
          <p:cNvPr id="4" name="Slide Number Placeholder 3"/>
          <p:cNvSpPr>
            <a:spLocks noGrp="1"/>
          </p:cNvSpPr>
          <p:nvPr>
            <p:ph type="sldNum" sz="quarter" idx="5"/>
          </p:nvPr>
        </p:nvSpPr>
        <p:spPr/>
        <p:txBody>
          <a:bodyPr/>
          <a:lstStyle/>
          <a:p>
            <a:pPr>
              <a:defRPr/>
            </a:pPr>
            <a:fld id="{45CFC0EB-F543-4ACA-AB9C-297E84159E2D}" type="slidenum">
              <a:rPr lang="en-US" smtClean="0"/>
              <a:pPr>
                <a:defRPr/>
              </a:pPr>
              <a:t>545</a:t>
            </a:fld>
            <a:endParaRPr lang="en-US" dirty="0"/>
          </a:p>
        </p:txBody>
      </p:sp>
    </p:spTree>
    <p:extLst>
      <p:ext uri="{BB962C8B-B14F-4D97-AF65-F5344CB8AC3E}">
        <p14:creationId xmlns:p14="http://schemas.microsoft.com/office/powerpoint/2010/main" val="2187865398"/>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b="1">
                <a:cs typeface="Arial" charset="0"/>
              </a:rPr>
              <a:t>Conflict </a:t>
            </a:r>
            <a:r>
              <a:rPr lang="en-US">
                <a:cs typeface="Arial" charset="0"/>
              </a:rPr>
              <a:t>is </a:t>
            </a:r>
            <a:r>
              <a:rPr lang="en-US" i="1">
                <a:cs typeface="Arial" charset="0"/>
              </a:rPr>
              <a:t>perceived </a:t>
            </a:r>
            <a:r>
              <a:rPr lang="en-US">
                <a:cs typeface="Arial" charset="0"/>
              </a:rPr>
              <a:t>incompatible differences resulting in some form of interference or opposition. Whether the differences are real is irrelevant. If people in a group perceive that differences exist, then there is conflict.  </a:t>
            </a:r>
          </a:p>
          <a:p>
            <a:pPr eaLnBrk="1" hangingPunct="1"/>
            <a:endParaRPr lang="en-US">
              <a:cs typeface="Arial" charset="0"/>
            </a:endParaRPr>
          </a:p>
          <a:p>
            <a:pPr eaLnBrk="1" hangingPunct="1"/>
            <a:r>
              <a:rPr lang="en-US">
                <a:cs typeface="Arial" charset="0"/>
              </a:rPr>
              <a:t>The </a:t>
            </a:r>
            <a:r>
              <a:rPr lang="en-US" b="1">
                <a:cs typeface="Arial" charset="0"/>
              </a:rPr>
              <a:t>traditional view of conflict </a:t>
            </a:r>
            <a:r>
              <a:rPr lang="en-US">
                <a:cs typeface="Arial" charset="0"/>
              </a:rPr>
              <a:t>argues that conflict must be avoided—that it indicates a problem within the group. Another view, the </a:t>
            </a:r>
            <a:r>
              <a:rPr lang="en-US" b="1">
                <a:cs typeface="Arial" charset="0"/>
              </a:rPr>
              <a:t>human relations view of conflict</a:t>
            </a:r>
            <a:r>
              <a:rPr lang="en-US">
                <a:cs typeface="Arial" charset="0"/>
              </a:rPr>
              <a:t>, argues that conflict is a natural and inevitable outcome in any group and need not be negative but has potential to be a positive force in contributing to a group’s performance.</a:t>
            </a:r>
          </a:p>
        </p:txBody>
      </p:sp>
      <p:sp>
        <p:nvSpPr>
          <p:cNvPr id="4" name="Slide Number Placeholder 3"/>
          <p:cNvSpPr>
            <a:spLocks noGrp="1"/>
          </p:cNvSpPr>
          <p:nvPr>
            <p:ph type="sldNum" sz="quarter" idx="5"/>
          </p:nvPr>
        </p:nvSpPr>
        <p:spPr/>
        <p:txBody>
          <a:bodyPr/>
          <a:lstStyle/>
          <a:p>
            <a:pPr>
              <a:defRPr/>
            </a:pPr>
            <a:fld id="{E728506D-AE12-442E-BB42-1DBE29154CC3}" type="slidenum">
              <a:rPr lang="en-US" smtClean="0"/>
              <a:pPr>
                <a:defRPr/>
              </a:pPr>
              <a:t>546</a:t>
            </a:fld>
            <a:endParaRPr lang="en-US" dirty="0"/>
          </a:p>
        </p:txBody>
      </p:sp>
    </p:spTree>
    <p:extLst>
      <p:ext uri="{BB962C8B-B14F-4D97-AF65-F5344CB8AC3E}">
        <p14:creationId xmlns:p14="http://schemas.microsoft.com/office/powerpoint/2010/main" val="1504765050"/>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The third and most recent view, the </a:t>
            </a:r>
            <a:r>
              <a:rPr lang="en-US" b="1">
                <a:cs typeface="Arial" charset="0"/>
              </a:rPr>
              <a:t>interactionist view of conflict</a:t>
            </a:r>
            <a:r>
              <a:rPr lang="en-US">
                <a:cs typeface="Arial" charset="0"/>
              </a:rPr>
              <a:t>, proposes that not only can conflict be a positive force in a group but that some conflict is </a:t>
            </a:r>
            <a:r>
              <a:rPr lang="en-US" i="1">
                <a:cs typeface="Arial" charset="0"/>
              </a:rPr>
              <a:t>absolutely necessary </a:t>
            </a:r>
            <a:r>
              <a:rPr lang="en-US">
                <a:cs typeface="Arial" charset="0"/>
              </a:rPr>
              <a:t>for a group to perform effectively.</a:t>
            </a:r>
          </a:p>
          <a:p>
            <a:pPr eaLnBrk="1" hangingPunct="1"/>
            <a:endParaRPr lang="en-US">
              <a:cs typeface="Arial" charset="0"/>
            </a:endParaRPr>
          </a:p>
          <a:p>
            <a:pPr eaLnBrk="1" hangingPunct="1"/>
            <a:r>
              <a:rPr lang="en-US">
                <a:cs typeface="Arial" charset="0"/>
              </a:rPr>
              <a:t>The interactionist view doesn’t suggest that all conflicts are good. Some conflicts— </a:t>
            </a:r>
            <a:r>
              <a:rPr lang="en-US" b="1">
                <a:cs typeface="Arial" charset="0"/>
              </a:rPr>
              <a:t>functional conflicts</a:t>
            </a:r>
            <a:r>
              <a:rPr lang="en-US">
                <a:cs typeface="Arial" charset="0"/>
              </a:rPr>
              <a:t>—are constructive and support the goals of the work group and improve its performance. Other conflicts—</a:t>
            </a:r>
            <a:r>
              <a:rPr lang="en-US" b="1">
                <a:cs typeface="Arial" charset="0"/>
              </a:rPr>
              <a:t>dysfunctional conflicts</a:t>
            </a:r>
            <a:r>
              <a:rPr lang="en-US">
                <a:cs typeface="Arial" charset="0"/>
              </a:rPr>
              <a:t>—are destructive and prevent a group from achieving its goals.</a:t>
            </a:r>
          </a:p>
        </p:txBody>
      </p:sp>
      <p:sp>
        <p:nvSpPr>
          <p:cNvPr id="4" name="Slide Number Placeholder 3"/>
          <p:cNvSpPr>
            <a:spLocks noGrp="1"/>
          </p:cNvSpPr>
          <p:nvPr>
            <p:ph type="sldNum" sz="quarter" idx="5"/>
          </p:nvPr>
        </p:nvSpPr>
        <p:spPr/>
        <p:txBody>
          <a:bodyPr/>
          <a:lstStyle/>
          <a:p>
            <a:pPr>
              <a:defRPr/>
            </a:pPr>
            <a:fld id="{BE3ED6F2-FC04-47D8-8F8D-26C485EB7E2C}" type="slidenum">
              <a:rPr lang="en-US" smtClean="0"/>
              <a:pPr>
                <a:defRPr/>
              </a:pPr>
              <a:t>547</a:t>
            </a:fld>
            <a:endParaRPr lang="en-US" dirty="0"/>
          </a:p>
        </p:txBody>
      </p:sp>
    </p:spTree>
    <p:extLst>
      <p:ext uri="{BB962C8B-B14F-4D97-AF65-F5344CB8AC3E}">
        <p14:creationId xmlns:p14="http://schemas.microsoft.com/office/powerpoint/2010/main" val="1411213756"/>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b="1">
                <a:cs typeface="Arial" charset="0"/>
              </a:rPr>
              <a:t>Task conflict </a:t>
            </a:r>
            <a:r>
              <a:rPr lang="en-US">
                <a:cs typeface="Arial" charset="0"/>
              </a:rPr>
              <a:t>relates to the content and goals of the work. </a:t>
            </a:r>
            <a:r>
              <a:rPr lang="en-US" b="1">
                <a:cs typeface="Arial" charset="0"/>
              </a:rPr>
              <a:t>Relationship conflict </a:t>
            </a:r>
            <a:r>
              <a:rPr lang="en-US">
                <a:cs typeface="Arial" charset="0"/>
              </a:rPr>
              <a:t>focuses on interpersonal relationships.</a:t>
            </a:r>
          </a:p>
          <a:p>
            <a:pPr eaLnBrk="1" hangingPunct="1"/>
            <a:r>
              <a:rPr lang="en-US" b="1">
                <a:cs typeface="Arial" charset="0"/>
              </a:rPr>
              <a:t>Process conflict </a:t>
            </a:r>
            <a:r>
              <a:rPr lang="en-US">
                <a:cs typeface="Arial" charset="0"/>
              </a:rPr>
              <a:t>refers to how the work gets done. Research shows that </a:t>
            </a:r>
            <a:r>
              <a:rPr lang="en-US" i="1">
                <a:cs typeface="Arial" charset="0"/>
              </a:rPr>
              <a:t>relationship c</a:t>
            </a:r>
            <a:r>
              <a:rPr lang="en-US">
                <a:cs typeface="Arial" charset="0"/>
              </a:rPr>
              <a:t>onflicts are almost always dysfunctional because the interpersonal hostilities increase personality clashes and decrease mutual understanding and the tasks don’t get done. On the other hand, low levels of process conflict and low-to-moderate levels of task conflict are functional. For </a:t>
            </a:r>
            <a:r>
              <a:rPr lang="en-US" i="1">
                <a:cs typeface="Arial" charset="0"/>
              </a:rPr>
              <a:t>process </a:t>
            </a:r>
            <a:r>
              <a:rPr lang="en-US">
                <a:cs typeface="Arial" charset="0"/>
              </a:rPr>
              <a:t>conflict to be productive, it must be minimal.</a:t>
            </a:r>
          </a:p>
          <a:p>
            <a:pPr eaLnBrk="1" hangingPunct="1"/>
            <a:r>
              <a:rPr lang="en-US">
                <a:cs typeface="Arial" charset="0"/>
              </a:rPr>
              <a:t>Otherwise, intense arguments over who should do what may become dysfunctional and can lead to uncertainty about task assignments, increase the time to complete tasks, and result in members working at cross-purposes.</a:t>
            </a:r>
          </a:p>
        </p:txBody>
      </p:sp>
      <p:sp>
        <p:nvSpPr>
          <p:cNvPr id="4" name="Slide Number Placeholder 3"/>
          <p:cNvSpPr>
            <a:spLocks noGrp="1"/>
          </p:cNvSpPr>
          <p:nvPr>
            <p:ph type="sldNum" sz="quarter" idx="5"/>
          </p:nvPr>
        </p:nvSpPr>
        <p:spPr/>
        <p:txBody>
          <a:bodyPr/>
          <a:lstStyle/>
          <a:p>
            <a:pPr>
              <a:defRPr/>
            </a:pPr>
            <a:fld id="{6B2F3672-22F0-41B7-A927-7E9F4488C6EE}" type="slidenum">
              <a:rPr lang="en-US" smtClean="0"/>
              <a:pPr>
                <a:defRPr/>
              </a:pPr>
              <a:t>548</a:t>
            </a:fld>
            <a:endParaRPr lang="en-US" dirty="0"/>
          </a:p>
        </p:txBody>
      </p:sp>
    </p:spTree>
    <p:extLst>
      <p:ext uri="{BB962C8B-B14F-4D97-AF65-F5344CB8AC3E}">
        <p14:creationId xmlns:p14="http://schemas.microsoft.com/office/powerpoint/2010/main" val="3375956389"/>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Exhibit 14-7 illustrates the challenge facing managers.</a:t>
            </a:r>
          </a:p>
        </p:txBody>
      </p:sp>
      <p:sp>
        <p:nvSpPr>
          <p:cNvPr id="4" name="Slide Number Placeholder 3"/>
          <p:cNvSpPr>
            <a:spLocks noGrp="1"/>
          </p:cNvSpPr>
          <p:nvPr>
            <p:ph type="sldNum" sz="quarter" idx="5"/>
          </p:nvPr>
        </p:nvSpPr>
        <p:spPr/>
        <p:txBody>
          <a:bodyPr/>
          <a:lstStyle/>
          <a:p>
            <a:pPr>
              <a:defRPr/>
            </a:pPr>
            <a:fld id="{5E546A04-8263-4395-9207-1468050E7220}" type="slidenum">
              <a:rPr lang="en-US" smtClean="0"/>
              <a:pPr>
                <a:defRPr/>
              </a:pPr>
              <a:t>549</a:t>
            </a:fld>
            <a:endParaRPr lang="en-US" dirty="0"/>
          </a:p>
        </p:txBody>
      </p:sp>
    </p:spTree>
    <p:extLst>
      <p:ext uri="{BB962C8B-B14F-4D97-AF65-F5344CB8AC3E}">
        <p14:creationId xmlns:p14="http://schemas.microsoft.com/office/powerpoint/2010/main" val="3898853419"/>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When group conflict levels are too high, managers can select from five conflict management options: avoidance, accommodation, forcing,  compromise, and collaboration. 29 (See Exhibit 14-8 for a description of these techniques.) </a:t>
            </a:r>
          </a:p>
        </p:txBody>
      </p:sp>
      <p:sp>
        <p:nvSpPr>
          <p:cNvPr id="4" name="Slide Number Placeholder 3"/>
          <p:cNvSpPr>
            <a:spLocks noGrp="1"/>
          </p:cNvSpPr>
          <p:nvPr>
            <p:ph type="sldNum" sz="quarter" idx="5"/>
          </p:nvPr>
        </p:nvSpPr>
        <p:spPr/>
        <p:txBody>
          <a:bodyPr/>
          <a:lstStyle/>
          <a:p>
            <a:pPr>
              <a:defRPr/>
            </a:pPr>
            <a:fld id="{BD0DF417-DF6F-4B36-8837-FCABD5DC6F15}" type="slidenum">
              <a:rPr lang="en-US" smtClean="0"/>
              <a:pPr>
                <a:defRPr/>
              </a:pPr>
              <a:t>550</a:t>
            </a:fld>
            <a:endParaRPr lang="en-US" dirty="0"/>
          </a:p>
        </p:txBody>
      </p:sp>
    </p:spTree>
    <p:extLst>
      <p:ext uri="{BB962C8B-B14F-4D97-AF65-F5344CB8AC3E}">
        <p14:creationId xmlns:p14="http://schemas.microsoft.com/office/powerpoint/2010/main" val="1560348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When you walk into different businesses, do you get a “feel” for what type of work environment it is—formal, casual, fun, serious, and so forth? These reactions demonstrate the power of material symbols or artifacts in creating an organization’s personality.  . Material symbols convey to employees who is important and the kinds of behavior (for example, risk taking, conservative, authoritarian, participative, individualistic, and so forth) that are expected and appropriate.</a:t>
            </a:r>
          </a:p>
          <a:p>
            <a:pPr eaLnBrk="1" hangingPunct="1"/>
            <a:endParaRPr lang="en-US">
              <a:cs typeface="Arial" charset="0"/>
            </a:endParaRPr>
          </a:p>
          <a:p>
            <a:pPr eaLnBrk="1" hangingPunct="1"/>
            <a:r>
              <a:rPr lang="en-US">
                <a:cs typeface="Arial" charset="0"/>
              </a:rPr>
              <a:t>Over time, organizations often develop unique terms to describe equipment, key personnel, suppliers, customers, processes, or products related to its business. New</a:t>
            </a:r>
          </a:p>
          <a:p>
            <a:pPr eaLnBrk="1" hangingPunct="1"/>
            <a:r>
              <a:rPr lang="en-US">
                <a:cs typeface="Arial" charset="0"/>
              </a:rPr>
              <a:t>employees are frequently overwhelmed with acronyms and jargon that, after a short period of time, become a natural part of their language. Once learned, this language</a:t>
            </a:r>
          </a:p>
          <a:p>
            <a:pPr eaLnBrk="1" hangingPunct="1"/>
            <a:r>
              <a:rPr lang="en-US">
                <a:cs typeface="Arial" charset="0"/>
              </a:rPr>
              <a:t>acts as a common denominator that bonds members.</a:t>
            </a:r>
          </a:p>
        </p:txBody>
      </p:sp>
      <p:sp>
        <p:nvSpPr>
          <p:cNvPr id="4" name="Slide Number Placeholder 3"/>
          <p:cNvSpPr>
            <a:spLocks noGrp="1"/>
          </p:cNvSpPr>
          <p:nvPr>
            <p:ph type="sldNum" sz="quarter" idx="5"/>
          </p:nvPr>
        </p:nvSpPr>
        <p:spPr/>
        <p:txBody>
          <a:bodyPr/>
          <a:lstStyle/>
          <a:p>
            <a:pPr>
              <a:defRPr/>
            </a:pPr>
            <a:fld id="{129D44E9-2872-49A5-8430-C2047C9317FF}" type="slidenum">
              <a:rPr lang="en-US" smtClean="0"/>
              <a:pPr>
                <a:defRPr/>
              </a:pPr>
              <a:t>56</a:t>
            </a:fld>
            <a:endParaRPr lang="en-US" dirty="0"/>
          </a:p>
        </p:txBody>
      </p:sp>
    </p:spTree>
    <p:extLst>
      <p:ext uri="{BB962C8B-B14F-4D97-AF65-F5344CB8AC3E}">
        <p14:creationId xmlns:p14="http://schemas.microsoft.com/office/powerpoint/2010/main" val="2947385847"/>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Most of you are probably familiar with teams, especially if you’ve watched or participated in organized sports events. Work </a:t>
            </a:r>
            <a:r>
              <a:rPr lang="en-US" i="1">
                <a:cs typeface="Arial" charset="0"/>
              </a:rPr>
              <a:t>teams </a:t>
            </a:r>
            <a:r>
              <a:rPr lang="en-US">
                <a:cs typeface="Arial" charset="0"/>
              </a:rPr>
              <a:t>differ from work </a:t>
            </a:r>
            <a:r>
              <a:rPr lang="en-US" i="1">
                <a:cs typeface="Arial" charset="0"/>
              </a:rPr>
              <a:t>groups </a:t>
            </a:r>
            <a:r>
              <a:rPr lang="en-US">
                <a:cs typeface="Arial" charset="0"/>
              </a:rPr>
              <a:t>and have their own unique traits. Work groups interact primarily to share information and to make decisions to help each member do his or her job more efficiently and effectively.</a:t>
            </a:r>
          </a:p>
          <a:p>
            <a:pPr eaLnBrk="1" hangingPunct="1"/>
            <a:endParaRPr lang="en-US">
              <a:cs typeface="Arial" charset="0"/>
            </a:endParaRPr>
          </a:p>
          <a:p>
            <a:pPr eaLnBrk="1" hangingPunct="1"/>
            <a:r>
              <a:rPr lang="en-US">
                <a:cs typeface="Arial" charset="0"/>
              </a:rPr>
              <a:t>There’s no need or opportunity for work groups to engage in collective work that requires joint effort. On the other hand, </a:t>
            </a:r>
            <a:r>
              <a:rPr lang="en-US" b="1">
                <a:cs typeface="Arial" charset="0"/>
              </a:rPr>
              <a:t>work</a:t>
            </a:r>
          </a:p>
          <a:p>
            <a:pPr eaLnBrk="1" hangingPunct="1"/>
            <a:r>
              <a:rPr lang="en-US" b="1">
                <a:cs typeface="Arial" charset="0"/>
              </a:rPr>
              <a:t>teams </a:t>
            </a:r>
            <a:r>
              <a:rPr lang="en-US">
                <a:cs typeface="Arial" charset="0"/>
              </a:rPr>
              <a:t>are groups whose members work intensely on a specific, common goal using their positive synergy, individual and mutual</a:t>
            </a:r>
          </a:p>
          <a:p>
            <a:pPr eaLnBrk="1" hangingPunct="1"/>
            <a:r>
              <a:rPr lang="en-US">
                <a:cs typeface="Arial" charset="0"/>
              </a:rPr>
              <a:t>accountability, and complementary skills.</a:t>
            </a:r>
          </a:p>
        </p:txBody>
      </p:sp>
      <p:sp>
        <p:nvSpPr>
          <p:cNvPr id="4" name="Slide Number Placeholder 3"/>
          <p:cNvSpPr>
            <a:spLocks noGrp="1"/>
          </p:cNvSpPr>
          <p:nvPr>
            <p:ph type="sldNum" sz="quarter" idx="5"/>
          </p:nvPr>
        </p:nvSpPr>
        <p:spPr/>
        <p:txBody>
          <a:bodyPr/>
          <a:lstStyle/>
          <a:p>
            <a:pPr>
              <a:defRPr/>
            </a:pPr>
            <a:fld id="{95299789-2CE9-42BD-AE3A-4CC47E33BA7E}" type="slidenum">
              <a:rPr lang="en-US" smtClean="0"/>
              <a:pPr>
                <a:defRPr/>
              </a:pPr>
              <a:t>551</a:t>
            </a:fld>
            <a:endParaRPr lang="en-US" dirty="0"/>
          </a:p>
        </p:txBody>
      </p:sp>
    </p:spTree>
    <p:extLst>
      <p:ext uri="{BB962C8B-B14F-4D97-AF65-F5344CB8AC3E}">
        <p14:creationId xmlns:p14="http://schemas.microsoft.com/office/powerpoint/2010/main" val="1572103651"/>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Work </a:t>
            </a:r>
            <a:r>
              <a:rPr lang="en-US" i="1">
                <a:cs typeface="Arial" charset="0"/>
              </a:rPr>
              <a:t>teams </a:t>
            </a:r>
            <a:r>
              <a:rPr lang="en-US">
                <a:cs typeface="Arial" charset="0"/>
              </a:rPr>
              <a:t>differ from work </a:t>
            </a:r>
            <a:r>
              <a:rPr lang="en-US" i="1">
                <a:cs typeface="Arial" charset="0"/>
              </a:rPr>
              <a:t>groups </a:t>
            </a:r>
            <a:r>
              <a:rPr lang="en-US">
                <a:cs typeface="Arial" charset="0"/>
              </a:rPr>
              <a:t>and have their own unique traits (see Exhibit 14-9).</a:t>
            </a:r>
          </a:p>
        </p:txBody>
      </p:sp>
      <p:sp>
        <p:nvSpPr>
          <p:cNvPr id="4" name="Slide Number Placeholder 3"/>
          <p:cNvSpPr>
            <a:spLocks noGrp="1"/>
          </p:cNvSpPr>
          <p:nvPr>
            <p:ph type="sldNum" sz="quarter" idx="5"/>
          </p:nvPr>
        </p:nvSpPr>
        <p:spPr/>
        <p:txBody>
          <a:bodyPr/>
          <a:lstStyle/>
          <a:p>
            <a:pPr>
              <a:defRPr/>
            </a:pPr>
            <a:fld id="{A4C957B3-E1B7-4CB0-B987-2C58DDC5C557}" type="slidenum">
              <a:rPr lang="en-US" smtClean="0"/>
              <a:pPr>
                <a:defRPr/>
              </a:pPr>
              <a:t>552</a:t>
            </a:fld>
            <a:endParaRPr lang="en-US" dirty="0"/>
          </a:p>
        </p:txBody>
      </p:sp>
    </p:spTree>
    <p:extLst>
      <p:ext uri="{BB962C8B-B14F-4D97-AF65-F5344CB8AC3E}">
        <p14:creationId xmlns:p14="http://schemas.microsoft.com/office/powerpoint/2010/main" val="545057814"/>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When work teams first became popular, most were </a:t>
            </a:r>
            <a:r>
              <a:rPr lang="en-US" b="1">
                <a:cs typeface="Arial" charset="0"/>
              </a:rPr>
              <a:t>problem-solving teams</a:t>
            </a:r>
            <a:r>
              <a:rPr lang="en-US">
                <a:cs typeface="Arial" charset="0"/>
              </a:rPr>
              <a:t>, teams from the same department or functional area involved in efforts to improve work activities or to solve specific problems. Members share ideas or offer suggestions on how work processes and methods can be improved. However, these teams are rarely given the authority to implement any of their suggested actions.</a:t>
            </a:r>
          </a:p>
          <a:p>
            <a:pPr eaLnBrk="1" hangingPunct="1"/>
            <a:endParaRPr lang="en-US">
              <a:cs typeface="Arial" charset="0"/>
            </a:endParaRPr>
          </a:p>
          <a:p>
            <a:pPr eaLnBrk="1" hangingPunct="1"/>
            <a:r>
              <a:rPr lang="en-US">
                <a:cs typeface="Arial" charset="0"/>
              </a:rPr>
              <a:t>Although problem-solving teams were helpful, they didn’t go far enough in getting employees involved in work-related decisions and processes. This shortcoming led to another type of team, a </a:t>
            </a:r>
            <a:r>
              <a:rPr lang="en-US" b="1">
                <a:cs typeface="Arial" charset="0"/>
              </a:rPr>
              <a:t>self-managed work team</a:t>
            </a:r>
            <a:r>
              <a:rPr lang="en-US">
                <a:cs typeface="Arial" charset="0"/>
              </a:rPr>
              <a:t>, a formal group of employees who operate without a manager and are responsible for a complete work process or segment. A self-managed team is responsible for getting the work done </a:t>
            </a:r>
            <a:r>
              <a:rPr lang="en-US" i="1">
                <a:cs typeface="Arial" charset="0"/>
              </a:rPr>
              <a:t>and</a:t>
            </a:r>
          </a:p>
          <a:p>
            <a:pPr eaLnBrk="1" hangingPunct="1"/>
            <a:r>
              <a:rPr lang="en-US">
                <a:cs typeface="Arial" charset="0"/>
              </a:rPr>
              <a:t>for managing themselves, which usually includes planning and scheduling of work, assigning tasks to members, collective control over the pace of work, making operating decisions, and taking action on problems.</a:t>
            </a:r>
          </a:p>
        </p:txBody>
      </p:sp>
      <p:sp>
        <p:nvSpPr>
          <p:cNvPr id="4" name="Slide Number Placeholder 3"/>
          <p:cNvSpPr>
            <a:spLocks noGrp="1"/>
          </p:cNvSpPr>
          <p:nvPr>
            <p:ph type="sldNum" sz="quarter" idx="5"/>
          </p:nvPr>
        </p:nvSpPr>
        <p:spPr/>
        <p:txBody>
          <a:bodyPr/>
          <a:lstStyle/>
          <a:p>
            <a:pPr>
              <a:defRPr/>
            </a:pPr>
            <a:fld id="{2E310A07-B798-461A-BEFF-5DCAC804F360}" type="slidenum">
              <a:rPr lang="en-US" smtClean="0"/>
              <a:pPr>
                <a:defRPr/>
              </a:pPr>
              <a:t>553</a:t>
            </a:fld>
            <a:endParaRPr lang="en-US" dirty="0"/>
          </a:p>
        </p:txBody>
      </p:sp>
    </p:spTree>
    <p:extLst>
      <p:ext uri="{BB962C8B-B14F-4D97-AF65-F5344CB8AC3E}">
        <p14:creationId xmlns:p14="http://schemas.microsoft.com/office/powerpoint/2010/main" val="102939761"/>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The third type of team is the </a:t>
            </a:r>
            <a:r>
              <a:rPr lang="en-US" b="1">
                <a:cs typeface="Arial" charset="0"/>
              </a:rPr>
              <a:t>cross-functional team</a:t>
            </a:r>
            <a:r>
              <a:rPr lang="en-US">
                <a:cs typeface="Arial" charset="0"/>
              </a:rPr>
              <a:t> which is a work team composed of individuals from</a:t>
            </a:r>
          </a:p>
          <a:p>
            <a:pPr eaLnBrk="1" hangingPunct="1"/>
            <a:r>
              <a:rPr lang="en-US">
                <a:cs typeface="Arial" charset="0"/>
              </a:rPr>
              <a:t>various functional specialties. Many organizations use cross-functional teams.</a:t>
            </a:r>
          </a:p>
          <a:p>
            <a:pPr eaLnBrk="1" hangingPunct="1"/>
            <a:endParaRPr lang="en-US">
              <a:cs typeface="Arial" charset="0"/>
            </a:endParaRPr>
          </a:p>
          <a:p>
            <a:pPr eaLnBrk="1" hangingPunct="1"/>
            <a:r>
              <a:rPr lang="en-US">
                <a:cs typeface="Arial" charset="0"/>
              </a:rPr>
              <a:t>The final type of team is the </a:t>
            </a:r>
            <a:r>
              <a:rPr lang="en-US" b="1">
                <a:cs typeface="Arial" charset="0"/>
              </a:rPr>
              <a:t>virtual team</a:t>
            </a:r>
            <a:r>
              <a:rPr lang="en-US">
                <a:cs typeface="Arial" charset="0"/>
              </a:rPr>
              <a:t>, a team that uses technology to link physically dispersed members to achieve a common goal. In a virtual team, members collaborate online with tools such as wide-area networks, videoconferencing, fax, e-mail, or Web sites where the team can hold online conferences.  Virtual teams can do all the things that other teams can— share information, make decisions, and complete tasks; however, they lack the normal give-and-take of face-to-face discussions.</a:t>
            </a:r>
          </a:p>
        </p:txBody>
      </p:sp>
      <p:sp>
        <p:nvSpPr>
          <p:cNvPr id="4" name="Slide Number Placeholder 3"/>
          <p:cNvSpPr>
            <a:spLocks noGrp="1"/>
          </p:cNvSpPr>
          <p:nvPr>
            <p:ph type="sldNum" sz="quarter" idx="5"/>
          </p:nvPr>
        </p:nvSpPr>
        <p:spPr/>
        <p:txBody>
          <a:bodyPr/>
          <a:lstStyle/>
          <a:p>
            <a:pPr>
              <a:defRPr/>
            </a:pPr>
            <a:fld id="{410A5B27-7BFE-4711-B1A3-859D85EF6671}" type="slidenum">
              <a:rPr lang="en-US" smtClean="0"/>
              <a:pPr>
                <a:defRPr/>
              </a:pPr>
              <a:t>554</a:t>
            </a:fld>
            <a:endParaRPr lang="en-US" dirty="0"/>
          </a:p>
        </p:txBody>
      </p:sp>
    </p:spTree>
    <p:extLst>
      <p:ext uri="{BB962C8B-B14F-4D97-AF65-F5344CB8AC3E}">
        <p14:creationId xmlns:p14="http://schemas.microsoft.com/office/powerpoint/2010/main" val="1739450377"/>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normAutofit lnSpcReduction="10000"/>
          </a:bodyPr>
          <a:lstStyle/>
          <a:p>
            <a:pPr eaLnBrk="1" hangingPunct="1"/>
            <a:r>
              <a:rPr lang="en-US">
                <a:cs typeface="Arial" charset="0"/>
              </a:rPr>
              <a:t>However, research on teams provides insights into the characteristics typically associated with effective teams.</a:t>
            </a:r>
          </a:p>
          <a:p>
            <a:pPr eaLnBrk="1" hangingPunct="1"/>
            <a:endParaRPr lang="en-US">
              <a:cs typeface="Arial" charset="0"/>
            </a:endParaRPr>
          </a:p>
          <a:p>
            <a:pPr eaLnBrk="1" hangingPunct="1"/>
            <a:r>
              <a:rPr lang="en-US">
                <a:cs typeface="Arial" charset="0"/>
              </a:rPr>
              <a:t>High-performance teams have a clear understanding of the goal to be achieved. Members are committed to the team’s goals, know what they’re expected to accomplish, and understand how they will work together to achieve these goals.</a:t>
            </a:r>
          </a:p>
          <a:p>
            <a:pPr eaLnBrk="1" hangingPunct="1"/>
            <a:endParaRPr lang="en-US">
              <a:cs typeface="Arial" charset="0"/>
            </a:endParaRPr>
          </a:p>
          <a:p>
            <a:pPr eaLnBrk="1" hangingPunct="1"/>
            <a:r>
              <a:rPr lang="en-US">
                <a:cs typeface="Arial" charset="0"/>
              </a:rPr>
              <a:t>Effective teams are composed of competent individuals who have the necessary technical and interpersonal skills to achieve the desired goals while working well together. This last point is important because not everyone who is technically competent has the interpersonal skills to work well as a team member.</a:t>
            </a:r>
          </a:p>
          <a:p>
            <a:pPr eaLnBrk="1" hangingPunct="1"/>
            <a:endParaRPr lang="en-US">
              <a:cs typeface="Arial" charset="0"/>
            </a:endParaRPr>
          </a:p>
          <a:p>
            <a:pPr eaLnBrk="1" hangingPunct="1"/>
            <a:r>
              <a:rPr lang="en-US">
                <a:cs typeface="Arial" charset="0"/>
              </a:rPr>
              <a:t>Effective teams are characterized by high mutual trust among members. That is, members believe in each other’s ability, character, and integrity. But as you probably know from personal relationships, trust is fragile. Maintaining this trust requires careful attention by managers.</a:t>
            </a:r>
          </a:p>
          <a:p>
            <a:pPr eaLnBrk="1" hangingPunct="1"/>
            <a:endParaRPr lang="en-US">
              <a:cs typeface="Arial" charset="0"/>
            </a:endParaRPr>
          </a:p>
          <a:p>
            <a:pPr eaLnBrk="1" hangingPunct="1"/>
            <a:r>
              <a:rPr lang="en-US">
                <a:cs typeface="Arial" charset="0"/>
              </a:rPr>
              <a:t>Unified commitment is characterized by dedication to the team’s goals and a willingness to expend extraordinary amounts of energy to achieve</a:t>
            </a:r>
          </a:p>
          <a:p>
            <a:pPr eaLnBrk="1" hangingPunct="1"/>
            <a:r>
              <a:rPr lang="en-US">
                <a:cs typeface="Arial" charset="0"/>
              </a:rPr>
              <a:t>them. Members of an effective team exhibit intense loyalty and dedication to the team and are willing to do whatever it takes to help their  team succeed.</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31378231-7DB8-4364-85EF-818428241511}" type="slidenum">
              <a:rPr lang="en-US" smtClean="0"/>
              <a:pPr>
                <a:defRPr/>
              </a:pPr>
              <a:t>555</a:t>
            </a:fld>
            <a:endParaRPr lang="en-US" dirty="0"/>
          </a:p>
        </p:txBody>
      </p:sp>
    </p:spTree>
    <p:extLst>
      <p:ext uri="{BB962C8B-B14F-4D97-AF65-F5344CB8AC3E}">
        <p14:creationId xmlns:p14="http://schemas.microsoft.com/office/powerpoint/2010/main" val="3534755756"/>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Not surprisingly, effective teams are characterized by good communication.  Members convey messages, verbally and nonverbally, between</a:t>
            </a:r>
          </a:p>
          <a:p>
            <a:pPr eaLnBrk="1" hangingPunct="1"/>
            <a:r>
              <a:rPr lang="en-US">
                <a:cs typeface="Arial" charset="0"/>
              </a:rPr>
              <a:t>each other in ways that are readily and clearly understood. Also, feedback helps guide team members and correct misunderstandings.</a:t>
            </a:r>
          </a:p>
          <a:p>
            <a:pPr eaLnBrk="1" hangingPunct="1"/>
            <a:endParaRPr lang="en-US">
              <a:cs typeface="Arial" charset="0"/>
            </a:endParaRPr>
          </a:p>
          <a:p>
            <a:pPr eaLnBrk="1" hangingPunct="1"/>
            <a:r>
              <a:rPr lang="en-US">
                <a:cs typeface="Arial" charset="0"/>
              </a:rPr>
              <a:t>Effective teams are continually making adjustments to whom does what. This flexibility requires team members to possess negotiating skills.</a:t>
            </a:r>
          </a:p>
          <a:p>
            <a:pPr eaLnBrk="1" hangingPunct="1"/>
            <a:r>
              <a:rPr lang="en-US">
                <a:cs typeface="Arial" charset="0"/>
              </a:rPr>
              <a:t>Because problems and relationships regularly change within teams, members need to be able to confront and reconcile differences.</a:t>
            </a:r>
          </a:p>
          <a:p>
            <a:pPr eaLnBrk="1" hangingPunct="1"/>
            <a:endParaRPr lang="en-US">
              <a:cs typeface="Arial" charset="0"/>
            </a:endParaRPr>
          </a:p>
          <a:p>
            <a:pPr eaLnBrk="1" hangingPunct="1"/>
            <a:r>
              <a:rPr lang="en-US">
                <a:cs typeface="Arial" charset="0"/>
              </a:rPr>
              <a:t>Effective leaders are important. They can motivate a team to follow them through the most difficult situations. How? By clarifying goals,</a:t>
            </a:r>
          </a:p>
          <a:p>
            <a:pPr eaLnBrk="1" hangingPunct="1"/>
            <a:r>
              <a:rPr lang="en-US">
                <a:cs typeface="Arial" charset="0"/>
              </a:rPr>
              <a:t>demonstrating that change is possible by overcoming inertia, increasing the self-confidence of team members, and helping members to more fully realize their potential. Increasingly, effective team leaders act as coaches and facilitators. They help guide and support the team, but don’t control it. Studies have shown that when a team leader’s emotional displays—positive </a:t>
            </a:r>
            <a:r>
              <a:rPr lang="en-US" i="1">
                <a:cs typeface="Arial" charset="0"/>
              </a:rPr>
              <a:t>and </a:t>
            </a:r>
            <a:r>
              <a:rPr lang="en-US">
                <a:cs typeface="Arial" charset="0"/>
              </a:rPr>
              <a:t>negative—are used at appropriate times, the</a:t>
            </a:r>
          </a:p>
          <a:p>
            <a:pPr eaLnBrk="1" hangingPunct="1"/>
            <a:r>
              <a:rPr lang="en-US">
                <a:cs typeface="Arial" charset="0"/>
              </a:rPr>
              <a:t>team’s functioning and performance can be enhanced.</a:t>
            </a:r>
          </a:p>
        </p:txBody>
      </p:sp>
      <p:sp>
        <p:nvSpPr>
          <p:cNvPr id="4" name="Slide Number Placeholder 3"/>
          <p:cNvSpPr>
            <a:spLocks noGrp="1"/>
          </p:cNvSpPr>
          <p:nvPr>
            <p:ph type="sldNum" sz="quarter" idx="5"/>
          </p:nvPr>
        </p:nvSpPr>
        <p:spPr/>
        <p:txBody>
          <a:bodyPr/>
          <a:lstStyle/>
          <a:p>
            <a:pPr>
              <a:defRPr/>
            </a:pPr>
            <a:fld id="{47A5358D-ABF2-4A4D-8617-385AE2A0318D}" type="slidenum">
              <a:rPr lang="en-US" smtClean="0"/>
              <a:pPr>
                <a:defRPr/>
              </a:pPr>
              <a:t>556</a:t>
            </a:fld>
            <a:endParaRPr lang="en-US" dirty="0"/>
          </a:p>
        </p:txBody>
      </p:sp>
    </p:spTree>
    <p:extLst>
      <p:ext uri="{BB962C8B-B14F-4D97-AF65-F5344CB8AC3E}">
        <p14:creationId xmlns:p14="http://schemas.microsoft.com/office/powerpoint/2010/main" val="902344439"/>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However, research on teams provides insights into the characteristics typically associated with effective teams.  These characteristics</a:t>
            </a:r>
          </a:p>
          <a:p>
            <a:pPr eaLnBrk="1" hangingPunct="1"/>
            <a:r>
              <a:rPr lang="en-US">
                <a:cs typeface="Arial" charset="0"/>
              </a:rPr>
              <a:t>are listed in Exhibit 14-10.</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65B48205-5BC8-46AA-A319-7D10776B1EFB}" type="slidenum">
              <a:rPr lang="en-US" smtClean="0"/>
              <a:pPr>
                <a:defRPr/>
              </a:pPr>
              <a:t>557</a:t>
            </a:fld>
            <a:endParaRPr lang="en-US" dirty="0"/>
          </a:p>
        </p:txBody>
      </p:sp>
    </p:spTree>
    <p:extLst>
      <p:ext uri="{BB962C8B-B14F-4D97-AF65-F5344CB8AC3E}">
        <p14:creationId xmlns:p14="http://schemas.microsoft.com/office/powerpoint/2010/main" val="1905021452"/>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normAutofit lnSpcReduction="10000"/>
          </a:bodyPr>
          <a:lstStyle/>
          <a:p>
            <a:pPr eaLnBrk="1" hangingPunct="1"/>
            <a:r>
              <a:rPr lang="en-US">
                <a:cs typeface="Arial" charset="0"/>
              </a:rPr>
              <a:t>In global organizations, understanding the relationship between group performance and group member resources is more challenging because of the unique cultural characteristics represented by members of a global team. In addition to recognizing team members’ abilities, skills, knowledge, and personality, managers need to be familiar with and clearly understand the cultural characteristics of the groups and the group members they manage.</a:t>
            </a:r>
          </a:p>
          <a:p>
            <a:pPr eaLnBrk="1" hangingPunct="1"/>
            <a:endParaRPr lang="en-US">
              <a:cs typeface="Arial" charset="0"/>
            </a:endParaRPr>
          </a:p>
          <a:p>
            <a:pPr eaLnBrk="1" hangingPunct="1"/>
            <a:r>
              <a:rPr lang="en-US">
                <a:cs typeface="Arial" charset="0"/>
              </a:rPr>
              <a:t>Some of the structural areas where we see differences in managing global teams include conformity, status, social loafing, and cohesiveness. Are conformity findings generalizable across cultures? Research suggests that Asch’s findings are culture-bound.  For instance, as might be expected, conformity to social norms tends to be higher in collectivistic cultures than in individualistic cultures. Despite this tendency, however, groupthink tends to be less of a problem in global teams because members are less likely to feel pressured to conform to the ideas, conclusions, and decisions of the group.</a:t>
            </a:r>
          </a:p>
          <a:p>
            <a:pPr eaLnBrk="1" hangingPunct="1"/>
            <a:endParaRPr lang="en-US">
              <a:cs typeface="Arial" charset="0"/>
            </a:endParaRPr>
          </a:p>
          <a:p>
            <a:pPr eaLnBrk="1" hangingPunct="1"/>
            <a:r>
              <a:rPr lang="en-US">
                <a:cs typeface="Arial" charset="0"/>
              </a:rPr>
              <a:t>The processes global teams use to do their work can be particularly challenging for managers. For one thing, communication issues often arise because not all team members may be fluent in the team’s working language. This can lead to inaccuracies, misunderstandings, and inefficiencies.  However, research also has shown that a multicultural global team is better able to capitalize on the diversity of ideas represented if a wide range of information is used.</a:t>
            </a:r>
          </a:p>
        </p:txBody>
      </p:sp>
      <p:sp>
        <p:nvSpPr>
          <p:cNvPr id="4" name="Slide Number Placeholder 3"/>
          <p:cNvSpPr>
            <a:spLocks noGrp="1"/>
          </p:cNvSpPr>
          <p:nvPr>
            <p:ph type="sldNum" sz="quarter" idx="5"/>
          </p:nvPr>
        </p:nvSpPr>
        <p:spPr/>
        <p:txBody>
          <a:bodyPr/>
          <a:lstStyle/>
          <a:p>
            <a:pPr>
              <a:defRPr/>
            </a:pPr>
            <a:fld id="{E89982F9-CB86-4C3A-862B-812ABDCDC126}" type="slidenum">
              <a:rPr lang="en-US" smtClean="0"/>
              <a:pPr>
                <a:defRPr/>
              </a:pPr>
              <a:t>558</a:t>
            </a:fld>
            <a:endParaRPr lang="en-US" dirty="0"/>
          </a:p>
        </p:txBody>
      </p:sp>
    </p:spTree>
    <p:extLst>
      <p:ext uri="{BB962C8B-B14F-4D97-AF65-F5344CB8AC3E}">
        <p14:creationId xmlns:p14="http://schemas.microsoft.com/office/powerpoint/2010/main" val="3512479113"/>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What do we know about managing global teams? We know there are both drawbacks and benefits in using global teams (see Exhibit 14-11).</a:t>
            </a:r>
          </a:p>
          <a:p>
            <a:pPr eaLnBrk="1" hangingPunct="1"/>
            <a:r>
              <a:rPr lang="en-US">
                <a:cs typeface="Arial" charset="0"/>
              </a:rPr>
              <a:t>Using our group model as a framework, we can see some of the issues associated with managing global teams.</a:t>
            </a:r>
          </a:p>
        </p:txBody>
      </p:sp>
      <p:sp>
        <p:nvSpPr>
          <p:cNvPr id="4" name="Slide Number Placeholder 3"/>
          <p:cNvSpPr>
            <a:spLocks noGrp="1"/>
          </p:cNvSpPr>
          <p:nvPr>
            <p:ph type="sldNum" sz="quarter" idx="5"/>
          </p:nvPr>
        </p:nvSpPr>
        <p:spPr/>
        <p:txBody>
          <a:bodyPr/>
          <a:lstStyle/>
          <a:p>
            <a:pPr>
              <a:defRPr/>
            </a:pPr>
            <a:fld id="{C57E4316-6490-4D59-999C-EADCDCFAEE11}" type="slidenum">
              <a:rPr lang="en-US" smtClean="0"/>
              <a:pPr>
                <a:defRPr/>
              </a:pPr>
              <a:t>559</a:t>
            </a:fld>
            <a:endParaRPr lang="en-US" dirty="0"/>
          </a:p>
        </p:txBody>
      </p:sp>
    </p:spTree>
    <p:extLst>
      <p:ext uri="{BB962C8B-B14F-4D97-AF65-F5344CB8AC3E}">
        <p14:creationId xmlns:p14="http://schemas.microsoft.com/office/powerpoint/2010/main" val="1202055445"/>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We can’t leave this chapter on managing teams without looking at the patterns of informal connections among individuals within groups—that is, at the </a:t>
            </a:r>
            <a:r>
              <a:rPr lang="en-US" b="1">
                <a:cs typeface="Arial" charset="0"/>
              </a:rPr>
              <a:t>social network structure</a:t>
            </a:r>
            <a:r>
              <a:rPr lang="en-US">
                <a:cs typeface="Arial" charset="0"/>
              </a:rPr>
              <a:t>.  What actually happens </a:t>
            </a:r>
            <a:r>
              <a:rPr lang="en-US" i="1">
                <a:cs typeface="Arial" charset="0"/>
              </a:rPr>
              <a:t>within </a:t>
            </a:r>
            <a:r>
              <a:rPr lang="en-US">
                <a:cs typeface="Arial" charset="0"/>
              </a:rPr>
              <a:t>groups? How </a:t>
            </a:r>
            <a:r>
              <a:rPr lang="en-US" i="1">
                <a:cs typeface="Arial" charset="0"/>
              </a:rPr>
              <a:t>do </a:t>
            </a:r>
            <a:r>
              <a:rPr lang="en-US">
                <a:cs typeface="Arial" charset="0"/>
              </a:rPr>
              <a:t>group members relate to each other and how does work get done? Managers need to understand the social networks and social relationships of work groups. Why? Because a group’s informal social relationships can help or hinder its effectiveness.</a:t>
            </a:r>
          </a:p>
        </p:txBody>
      </p:sp>
      <p:sp>
        <p:nvSpPr>
          <p:cNvPr id="4" name="Slide Number Placeholder 3"/>
          <p:cNvSpPr>
            <a:spLocks noGrp="1"/>
          </p:cNvSpPr>
          <p:nvPr>
            <p:ph type="sldNum" sz="quarter" idx="5"/>
          </p:nvPr>
        </p:nvSpPr>
        <p:spPr/>
        <p:txBody>
          <a:bodyPr/>
          <a:lstStyle/>
          <a:p>
            <a:pPr>
              <a:defRPr/>
            </a:pPr>
            <a:fld id="{1A0F2498-5E57-4915-9B8B-8D10B531717A}" type="slidenum">
              <a:rPr lang="en-US" smtClean="0"/>
              <a:pPr>
                <a:defRPr/>
              </a:pPr>
              <a:t>560</a:t>
            </a:fld>
            <a:endParaRPr lang="en-US" dirty="0"/>
          </a:p>
        </p:txBody>
      </p:sp>
    </p:spTree>
    <p:extLst>
      <p:ext uri="{BB962C8B-B14F-4D97-AF65-F5344CB8AC3E}">
        <p14:creationId xmlns:p14="http://schemas.microsoft.com/office/powerpoint/2010/main" val="1121900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Because an organization’s culture constrains what they can and cannot do and how they manage, it’s particularly relevant to managers. Such constraints are rarely explicit.</a:t>
            </a:r>
          </a:p>
          <a:p>
            <a:pPr eaLnBrk="1" hangingPunct="1"/>
            <a:r>
              <a:rPr lang="en-US">
                <a:cs typeface="Arial" charset="0"/>
              </a:rPr>
              <a:t>They’re not written down. It’s unlikely they’ll even be spoken. But they’re there, and all managers quickly learn what to do and not do in their organization.</a:t>
            </a:r>
          </a:p>
        </p:txBody>
      </p:sp>
      <p:sp>
        <p:nvSpPr>
          <p:cNvPr id="4" name="Slide Number Placeholder 3"/>
          <p:cNvSpPr>
            <a:spLocks noGrp="1"/>
          </p:cNvSpPr>
          <p:nvPr>
            <p:ph type="sldNum" sz="quarter" idx="5"/>
          </p:nvPr>
        </p:nvSpPr>
        <p:spPr/>
        <p:txBody>
          <a:bodyPr/>
          <a:lstStyle/>
          <a:p>
            <a:pPr>
              <a:defRPr/>
            </a:pPr>
            <a:fld id="{EF891715-7DC1-4EAD-B2C4-BD2FC7227D96}" type="slidenum">
              <a:rPr lang="en-US" smtClean="0"/>
              <a:pPr>
                <a:defRPr/>
              </a:pPr>
              <a:t>57</a:t>
            </a:fld>
            <a:endParaRPr lang="en-US" dirty="0"/>
          </a:p>
        </p:txBody>
      </p:sp>
    </p:spTree>
    <p:extLst>
      <p:ext uri="{BB962C8B-B14F-4D97-AF65-F5344CB8AC3E}">
        <p14:creationId xmlns:p14="http://schemas.microsoft.com/office/powerpoint/2010/main" val="4012955364"/>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12DD8C16-D6E9-4CA3-85E6-18D308343920}" type="slidenum">
              <a:rPr lang="en-US" smtClean="0"/>
              <a:pPr>
                <a:defRPr/>
              </a:pPr>
              <a:t>561</a:t>
            </a:fld>
            <a:endParaRPr lang="en-US" dirty="0"/>
          </a:p>
        </p:txBody>
      </p:sp>
    </p:spTree>
    <p:extLst>
      <p:ext uri="{BB962C8B-B14F-4D97-AF65-F5344CB8AC3E}">
        <p14:creationId xmlns:p14="http://schemas.microsoft.com/office/powerpoint/2010/main" val="3823587943"/>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The major components that determine group performance and satisfaction include external conditions, group member resources, group structure, group processes, and group tasks. External conditions, such as availability of resources, organizational goals, and other factors, affect work groups. Group member resources (knowledge, skills, abilities, personality traits) can influence what members can do and how</a:t>
            </a:r>
          </a:p>
          <a:p>
            <a:pPr eaLnBrk="1" hangingPunct="1"/>
            <a:r>
              <a:rPr lang="en-US">
                <a:cs typeface="Arial" charset="0"/>
              </a:rPr>
              <a:t>effectively they will perform in a group.</a:t>
            </a:r>
          </a:p>
        </p:txBody>
      </p:sp>
      <p:sp>
        <p:nvSpPr>
          <p:cNvPr id="4" name="Slide Number Placeholder 3"/>
          <p:cNvSpPr>
            <a:spLocks noGrp="1"/>
          </p:cNvSpPr>
          <p:nvPr>
            <p:ph type="sldNum" sz="quarter" idx="5"/>
          </p:nvPr>
        </p:nvSpPr>
        <p:spPr/>
        <p:txBody>
          <a:bodyPr/>
          <a:lstStyle/>
          <a:p>
            <a:pPr>
              <a:defRPr/>
            </a:pPr>
            <a:fld id="{E0B17F3D-A173-499F-870B-F6FC44B98EA1}" type="slidenum">
              <a:rPr lang="en-US" smtClean="0"/>
              <a:pPr>
                <a:defRPr/>
              </a:pPr>
              <a:t>562</a:t>
            </a:fld>
            <a:endParaRPr lang="en-US" dirty="0"/>
          </a:p>
        </p:txBody>
      </p:sp>
    </p:spTree>
    <p:extLst>
      <p:ext uri="{BB962C8B-B14F-4D97-AF65-F5344CB8AC3E}">
        <p14:creationId xmlns:p14="http://schemas.microsoft.com/office/powerpoint/2010/main" val="3839603630"/>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lstStyle/>
          <a:p>
            <a:pPr eaLnBrk="1" hangingPunct="1"/>
            <a:r>
              <a:rPr lang="en-US">
                <a:cs typeface="Arial" charset="0"/>
              </a:rPr>
              <a:t>Group member resources (knowledge, skills, abilities, personality traits) can influence what members can do and how effectively they will perform in a group.</a:t>
            </a:r>
          </a:p>
          <a:p>
            <a:pPr eaLnBrk="1" hangingPunct="1"/>
            <a:endParaRPr lang="en-US">
              <a:cs typeface="Arial" charset="0"/>
            </a:endParaRPr>
          </a:p>
          <a:p>
            <a:pPr eaLnBrk="1" hangingPunct="1"/>
            <a:r>
              <a:rPr lang="en-US">
                <a:cs typeface="Arial" charset="0"/>
              </a:rPr>
              <a:t>Group roles generally involve getting the work done or keeping group members happy. Group norms are powerful influences on a person’s performance and dictate things such as work output levels, absenteeism, and promptness.</a:t>
            </a:r>
          </a:p>
        </p:txBody>
      </p:sp>
      <p:sp>
        <p:nvSpPr>
          <p:cNvPr id="4" name="Slide Number Placeholder 3"/>
          <p:cNvSpPr>
            <a:spLocks noGrp="1"/>
          </p:cNvSpPr>
          <p:nvPr>
            <p:ph type="sldNum" sz="quarter" idx="5"/>
          </p:nvPr>
        </p:nvSpPr>
        <p:spPr/>
        <p:txBody>
          <a:bodyPr/>
          <a:lstStyle/>
          <a:p>
            <a:pPr>
              <a:defRPr/>
            </a:pPr>
            <a:fld id="{6E0F7910-C0E7-46F8-BAB7-055097EACEC3}" type="slidenum">
              <a:rPr lang="en-US" smtClean="0"/>
              <a:pPr>
                <a:defRPr/>
              </a:pPr>
              <a:t>563</a:t>
            </a:fld>
            <a:endParaRPr lang="en-US" dirty="0"/>
          </a:p>
        </p:txBody>
      </p:sp>
    </p:spTree>
    <p:extLst>
      <p:ext uri="{BB962C8B-B14F-4D97-AF65-F5344CB8AC3E}">
        <p14:creationId xmlns:p14="http://schemas.microsoft.com/office/powerpoint/2010/main" val="1986844738"/>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a:lstStyle/>
          <a:p>
            <a:pPr eaLnBrk="1" hangingPunct="1"/>
            <a:r>
              <a:rPr lang="en-US">
                <a:cs typeface="Arial" charset="0"/>
              </a:rPr>
              <a:t>Pressures to conform can heavily influence a person’s judgment and attitudes. If carried to extremes, groupthink can be a problem. Status systems can be a significant motivator with individual behavioral consequences, especially if incongruence is a factor. What size group is most effective and efficient depends on the task the group is supposed to accomplish. Cohesiveness is related to a group’s productivity.</a:t>
            </a:r>
          </a:p>
        </p:txBody>
      </p:sp>
      <p:sp>
        <p:nvSpPr>
          <p:cNvPr id="4" name="Slide Number Placeholder 3"/>
          <p:cNvSpPr>
            <a:spLocks noGrp="1"/>
          </p:cNvSpPr>
          <p:nvPr>
            <p:ph type="sldNum" sz="quarter" idx="5"/>
          </p:nvPr>
        </p:nvSpPr>
        <p:spPr/>
        <p:txBody>
          <a:bodyPr/>
          <a:lstStyle/>
          <a:p>
            <a:pPr>
              <a:defRPr/>
            </a:pPr>
            <a:fld id="{98A0512F-EFAE-4980-8D31-3272C29F7610}" type="slidenum">
              <a:rPr lang="en-US" smtClean="0"/>
              <a:pPr>
                <a:defRPr/>
              </a:pPr>
              <a:t>564</a:t>
            </a:fld>
            <a:endParaRPr lang="en-US" dirty="0"/>
          </a:p>
        </p:txBody>
      </p:sp>
    </p:spTree>
    <p:extLst>
      <p:ext uri="{BB962C8B-B14F-4D97-AF65-F5344CB8AC3E}">
        <p14:creationId xmlns:p14="http://schemas.microsoft.com/office/powerpoint/2010/main" val="4024327640"/>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a:lstStyle/>
          <a:p>
            <a:pPr eaLnBrk="1" hangingPunct="1"/>
            <a:r>
              <a:rPr lang="en-US">
                <a:cs typeface="Arial" charset="0"/>
              </a:rPr>
              <a:t>Characteristics of work groups include a strong, clearly focused leader; individual accountability; purpose that’s the same as the broader organizational mission; individual work product; efficient meetings; effectiveness measured by influence on others; and discusses, decides, and delegates together.</a:t>
            </a:r>
          </a:p>
        </p:txBody>
      </p:sp>
      <p:sp>
        <p:nvSpPr>
          <p:cNvPr id="4" name="Slide Number Placeholder 3"/>
          <p:cNvSpPr>
            <a:spLocks noGrp="1"/>
          </p:cNvSpPr>
          <p:nvPr>
            <p:ph type="sldNum" sz="quarter" idx="5"/>
          </p:nvPr>
        </p:nvSpPr>
        <p:spPr/>
        <p:txBody>
          <a:bodyPr/>
          <a:lstStyle/>
          <a:p>
            <a:pPr>
              <a:defRPr/>
            </a:pPr>
            <a:fld id="{48C3A40E-7C4C-41DF-A53F-97018335E736}" type="slidenum">
              <a:rPr lang="en-US" smtClean="0"/>
              <a:pPr>
                <a:defRPr/>
              </a:pPr>
              <a:t>565</a:t>
            </a:fld>
            <a:endParaRPr lang="en-US" dirty="0"/>
          </a:p>
        </p:txBody>
      </p:sp>
    </p:spTree>
    <p:extLst>
      <p:ext uri="{BB962C8B-B14F-4D97-AF65-F5344CB8AC3E}">
        <p14:creationId xmlns:p14="http://schemas.microsoft.com/office/powerpoint/2010/main" val="1802099819"/>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a:lstStyle/>
          <a:p>
            <a:pPr eaLnBrk="1" hangingPunct="1"/>
            <a:r>
              <a:rPr lang="en-US">
                <a:cs typeface="Arial" charset="0"/>
              </a:rPr>
              <a:t>Characteristics of teams include shared leadership roles; individual and mutual accountability; specific team purpose; collective work products; meetings with open-ended discussion and active problem solving; performance measured directly on collective work products; and discusses, decides, and does real work.</a:t>
            </a:r>
          </a:p>
          <a:p>
            <a:pPr eaLnBrk="1" hangingPunct="1"/>
            <a:endParaRPr lang="en-US">
              <a:cs typeface="Arial" charset="0"/>
            </a:endParaRPr>
          </a:p>
          <a:p>
            <a:pPr eaLnBrk="1" hangingPunct="1"/>
            <a:r>
              <a:rPr lang="en-US">
                <a:cs typeface="Arial" charset="0"/>
              </a:rPr>
              <a:t>A problem-solving team is one that’s focused on improving work activities or solving specific problems. A self-managed work team is responsible for a complete work process or segment and manages itself. A cross-functional team is composed of individuals from various specialties. A virtual team uses technology to link physically dispersed members in order to achieve a common goal.</a:t>
            </a:r>
          </a:p>
        </p:txBody>
      </p:sp>
      <p:sp>
        <p:nvSpPr>
          <p:cNvPr id="4" name="Slide Number Placeholder 3"/>
          <p:cNvSpPr>
            <a:spLocks noGrp="1"/>
          </p:cNvSpPr>
          <p:nvPr>
            <p:ph type="sldNum" sz="quarter" idx="5"/>
          </p:nvPr>
        </p:nvSpPr>
        <p:spPr/>
        <p:txBody>
          <a:bodyPr/>
          <a:lstStyle/>
          <a:p>
            <a:pPr>
              <a:defRPr/>
            </a:pPr>
            <a:fld id="{B9AE297E-87BB-4503-8BD1-86461C64B1DD}" type="slidenum">
              <a:rPr lang="en-US" smtClean="0"/>
              <a:pPr>
                <a:defRPr/>
              </a:pPr>
              <a:t>566</a:t>
            </a:fld>
            <a:endParaRPr lang="en-US" dirty="0"/>
          </a:p>
        </p:txBody>
      </p:sp>
    </p:spTree>
    <p:extLst>
      <p:ext uri="{BB962C8B-B14F-4D97-AF65-F5344CB8AC3E}">
        <p14:creationId xmlns:p14="http://schemas.microsoft.com/office/powerpoint/2010/main" val="607625416"/>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a:lstStyle/>
          <a:p>
            <a:pPr eaLnBrk="1" hangingPunct="1"/>
            <a:r>
              <a:rPr lang="en-US">
                <a:cs typeface="Arial" charset="0"/>
              </a:rPr>
              <a:t>The characteristics of an effective team include clear goals, relevant skills, mutual trust, unified commitment, good communication, negotiating skills, appropriate leadership, and internal and external support.</a:t>
            </a:r>
          </a:p>
        </p:txBody>
      </p:sp>
      <p:sp>
        <p:nvSpPr>
          <p:cNvPr id="4" name="Slide Number Placeholder 3"/>
          <p:cNvSpPr>
            <a:spLocks noGrp="1"/>
          </p:cNvSpPr>
          <p:nvPr>
            <p:ph type="sldNum" sz="quarter" idx="5"/>
          </p:nvPr>
        </p:nvSpPr>
        <p:spPr/>
        <p:txBody>
          <a:bodyPr/>
          <a:lstStyle/>
          <a:p>
            <a:pPr>
              <a:defRPr/>
            </a:pPr>
            <a:fld id="{725D38F9-97A5-483D-BB12-4E9C85214D7A}" type="slidenum">
              <a:rPr lang="en-US" smtClean="0"/>
              <a:pPr>
                <a:defRPr/>
              </a:pPr>
              <a:t>567</a:t>
            </a:fld>
            <a:endParaRPr lang="en-US" dirty="0"/>
          </a:p>
        </p:txBody>
      </p:sp>
    </p:spTree>
    <p:extLst>
      <p:ext uri="{BB962C8B-B14F-4D97-AF65-F5344CB8AC3E}">
        <p14:creationId xmlns:p14="http://schemas.microsoft.com/office/powerpoint/2010/main" val="3299167597"/>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a:lstStyle/>
          <a:p>
            <a:pPr eaLnBrk="1" hangingPunct="1"/>
            <a:r>
              <a:rPr lang="en-US">
                <a:cs typeface="Arial" charset="0"/>
              </a:rPr>
              <a:t>The challenges of managing global teams can be seen in the group member resources, especially the diverse cultural characteristics; group structure, especially conformity, status, social loafing, and cohesiveness; group processes, especially with communication and managing conflict; and the manager’s role in making it all work.</a:t>
            </a:r>
          </a:p>
          <a:p>
            <a:pPr eaLnBrk="1" hangingPunct="1"/>
            <a:endParaRPr lang="en-US">
              <a:cs typeface="Arial" charset="0"/>
            </a:endParaRPr>
          </a:p>
          <a:p>
            <a:pPr eaLnBrk="1" hangingPunct="1"/>
            <a:r>
              <a:rPr lang="en-US">
                <a:cs typeface="Arial" charset="0"/>
              </a:rPr>
              <a:t>With the emphasis on teams in today’s organizations, managers need to recognize that people don’t automatically know how to be part of a team or to be an effective team member. Like any behavior, team members have to learn about the skill and then keep practicing and reinforcing it. In building team skills, managers must view their role as more of being a coach and developing others to create more committed, collaborative, and inclusive teams.</a:t>
            </a:r>
          </a:p>
          <a:p>
            <a:pPr eaLnBrk="1" hangingPunct="1"/>
            <a:endParaRPr lang="en-US">
              <a:cs typeface="Arial" charset="0"/>
            </a:endParaRPr>
          </a:p>
          <a:p>
            <a:pPr eaLnBrk="1" hangingPunct="1"/>
            <a:r>
              <a:rPr lang="en-US">
                <a:cs typeface="Arial" charset="0"/>
              </a:rPr>
              <a:t>Managers need to understand the patterns of informal connections among individuals within groups because those informal social relationships can help or hinder the group’s effectiveness.</a:t>
            </a:r>
          </a:p>
        </p:txBody>
      </p:sp>
      <p:sp>
        <p:nvSpPr>
          <p:cNvPr id="4" name="Slide Number Placeholder 3"/>
          <p:cNvSpPr>
            <a:spLocks noGrp="1"/>
          </p:cNvSpPr>
          <p:nvPr>
            <p:ph type="sldNum" sz="quarter" idx="5"/>
          </p:nvPr>
        </p:nvSpPr>
        <p:spPr/>
        <p:txBody>
          <a:bodyPr/>
          <a:lstStyle/>
          <a:p>
            <a:pPr>
              <a:defRPr/>
            </a:pPr>
            <a:fld id="{F69A164C-7B79-4FA4-96B7-D67E4719D8A6}" type="slidenum">
              <a:rPr lang="en-US" smtClean="0"/>
              <a:pPr>
                <a:defRPr/>
              </a:pPr>
              <a:t>568</a:t>
            </a:fld>
            <a:endParaRPr lang="en-US" dirty="0"/>
          </a:p>
        </p:txBody>
      </p:sp>
    </p:spTree>
    <p:extLst>
      <p:ext uri="{BB962C8B-B14F-4D97-AF65-F5344CB8AC3E}">
        <p14:creationId xmlns:p14="http://schemas.microsoft.com/office/powerpoint/2010/main" val="1840578702"/>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Managers need good people skills. The material in this and the next three chapters draws heavily on the field of study that’s known as </a:t>
            </a:r>
            <a:r>
              <a:rPr lang="en-US" i="1">
                <a:cs typeface="Arial" charset="0"/>
              </a:rPr>
              <a:t>organizational behavior (OB). </a:t>
            </a:r>
            <a:r>
              <a:rPr lang="en-US">
                <a:cs typeface="Arial" charset="0"/>
              </a:rPr>
              <a:t>Although it’s concerned with the subject of </a:t>
            </a:r>
            <a:r>
              <a:rPr lang="en-US" b="1">
                <a:cs typeface="Arial" charset="0"/>
              </a:rPr>
              <a:t>behavior</a:t>
            </a:r>
            <a:r>
              <a:rPr lang="en-US">
                <a:cs typeface="Arial" charset="0"/>
              </a:rPr>
              <a:t>—that is, the actions of people— </a:t>
            </a:r>
            <a:r>
              <a:rPr lang="en-US" b="1">
                <a:cs typeface="Arial" charset="0"/>
              </a:rPr>
              <a:t>organizational behavior </a:t>
            </a:r>
            <a:r>
              <a:rPr lang="en-US">
                <a:cs typeface="Arial" charset="0"/>
              </a:rPr>
              <a:t>is the study of the actions of people at work.</a:t>
            </a:r>
          </a:p>
        </p:txBody>
      </p:sp>
      <p:sp>
        <p:nvSpPr>
          <p:cNvPr id="4" name="Slide Number Placeholder 3"/>
          <p:cNvSpPr>
            <a:spLocks noGrp="1"/>
          </p:cNvSpPr>
          <p:nvPr>
            <p:ph type="sldNum" sz="quarter" idx="5"/>
          </p:nvPr>
        </p:nvSpPr>
        <p:spPr/>
        <p:txBody>
          <a:bodyPr/>
          <a:lstStyle/>
          <a:p>
            <a:pPr>
              <a:defRPr/>
            </a:pPr>
            <a:fld id="{F57FD0F5-87BD-4893-A115-11AB6C875D18}" type="slidenum">
              <a:rPr lang="en-US" smtClean="0"/>
              <a:pPr>
                <a:defRPr/>
              </a:pPr>
              <a:t>571</a:t>
            </a:fld>
            <a:endParaRPr lang="en-US" dirty="0"/>
          </a:p>
        </p:txBody>
      </p:sp>
    </p:spTree>
    <p:extLst>
      <p:ext uri="{BB962C8B-B14F-4D97-AF65-F5344CB8AC3E}">
        <p14:creationId xmlns:p14="http://schemas.microsoft.com/office/powerpoint/2010/main" val="875810166"/>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One of the challenges in understanding organizational behavior is that it addresses issues that aren’t obvious. Like an iceberg, OB has a small visible dimension and a much larger hidden portion. (See Exhibit 15-1.)</a:t>
            </a:r>
          </a:p>
        </p:txBody>
      </p:sp>
      <p:sp>
        <p:nvSpPr>
          <p:cNvPr id="4" name="Slide Number Placeholder 3"/>
          <p:cNvSpPr>
            <a:spLocks noGrp="1"/>
          </p:cNvSpPr>
          <p:nvPr>
            <p:ph type="sldNum" sz="quarter" idx="5"/>
          </p:nvPr>
        </p:nvSpPr>
        <p:spPr/>
        <p:txBody>
          <a:bodyPr/>
          <a:lstStyle/>
          <a:p>
            <a:pPr>
              <a:defRPr/>
            </a:pPr>
            <a:fld id="{EE59EC18-8053-4D68-988D-C8A88F1A5509}" type="slidenum">
              <a:rPr lang="en-US" smtClean="0"/>
              <a:pPr>
                <a:defRPr/>
              </a:pPr>
              <a:t>572</a:t>
            </a:fld>
            <a:endParaRPr lang="en-US" dirty="0"/>
          </a:p>
        </p:txBody>
      </p:sp>
    </p:spTree>
    <p:extLst>
      <p:ext uri="{BB962C8B-B14F-4D97-AF65-F5344CB8AC3E}">
        <p14:creationId xmlns:p14="http://schemas.microsoft.com/office/powerpoint/2010/main" val="1735465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As shown in Exhibit 2-9, a manager’s decisions are influenced by the culture in which he or she operates. An organization’s culture, especially a strong one, influences</a:t>
            </a:r>
          </a:p>
          <a:p>
            <a:pPr eaLnBrk="1" hangingPunct="1"/>
            <a:r>
              <a:rPr lang="en-US">
                <a:cs typeface="Arial" charset="0"/>
              </a:rPr>
              <a:t>and constrains the way managers plan, organize, lead, and control. </a:t>
            </a:r>
          </a:p>
        </p:txBody>
      </p:sp>
      <p:sp>
        <p:nvSpPr>
          <p:cNvPr id="4" name="Slide Number Placeholder 3"/>
          <p:cNvSpPr>
            <a:spLocks noGrp="1"/>
          </p:cNvSpPr>
          <p:nvPr>
            <p:ph type="sldNum" sz="quarter" idx="5"/>
          </p:nvPr>
        </p:nvSpPr>
        <p:spPr/>
        <p:txBody>
          <a:bodyPr/>
          <a:lstStyle/>
          <a:p>
            <a:pPr>
              <a:defRPr/>
            </a:pPr>
            <a:fld id="{85C51D09-A927-48F6-855E-01457EF1FC01}" type="slidenum">
              <a:rPr lang="en-US" smtClean="0"/>
              <a:pPr>
                <a:defRPr/>
              </a:pPr>
              <a:t>58</a:t>
            </a:fld>
            <a:endParaRPr lang="en-US" dirty="0"/>
          </a:p>
        </p:txBody>
      </p:sp>
    </p:spTree>
    <p:extLst>
      <p:ext uri="{BB962C8B-B14F-4D97-AF65-F5344CB8AC3E}">
        <p14:creationId xmlns:p14="http://schemas.microsoft.com/office/powerpoint/2010/main" val="743178832"/>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Organizational behavior focuses on three major areas. First, OB looks at </a:t>
            </a:r>
            <a:r>
              <a:rPr lang="en-US" i="1">
                <a:cs typeface="Arial" charset="0"/>
              </a:rPr>
              <a:t>individual behavior. </a:t>
            </a:r>
            <a:r>
              <a:rPr lang="en-US">
                <a:cs typeface="Arial" charset="0"/>
              </a:rPr>
              <a:t>Based predominantly on contributions from psychologists, this area includes such topics as attitudes, personality, perception, learning, and motivation. Second, OB is concerned with </a:t>
            </a:r>
            <a:r>
              <a:rPr lang="en-US" i="1">
                <a:cs typeface="Arial" charset="0"/>
              </a:rPr>
              <a:t>group behavior</a:t>
            </a:r>
            <a:r>
              <a:rPr lang="en-US">
                <a:cs typeface="Arial" charset="0"/>
              </a:rPr>
              <a:t>, which includes norms, roles, team building, leadership, and conflict. Our knowledge about groups comes basically</a:t>
            </a:r>
          </a:p>
          <a:p>
            <a:pPr eaLnBrk="1" hangingPunct="1"/>
            <a:r>
              <a:rPr lang="en-US">
                <a:cs typeface="Arial" charset="0"/>
              </a:rPr>
              <a:t>from the work of sociologists and social psychologists. Finally, OB also looks at </a:t>
            </a:r>
            <a:r>
              <a:rPr lang="en-US" i="1">
                <a:cs typeface="Arial" charset="0"/>
              </a:rPr>
              <a:t>organizational </a:t>
            </a:r>
            <a:r>
              <a:rPr lang="en-US">
                <a:cs typeface="Arial" charset="0"/>
              </a:rPr>
              <a:t>aspects including structure, culture, and human resource policies and practices. We’ve addressed group and organizational aspects in previous chapters. In this chapter, we’ll look at individual behavior.</a:t>
            </a:r>
          </a:p>
        </p:txBody>
      </p:sp>
      <p:sp>
        <p:nvSpPr>
          <p:cNvPr id="4" name="Slide Number Placeholder 3"/>
          <p:cNvSpPr>
            <a:spLocks noGrp="1"/>
          </p:cNvSpPr>
          <p:nvPr>
            <p:ph type="sldNum" sz="quarter" idx="5"/>
          </p:nvPr>
        </p:nvSpPr>
        <p:spPr/>
        <p:txBody>
          <a:bodyPr/>
          <a:lstStyle/>
          <a:p>
            <a:pPr>
              <a:defRPr/>
            </a:pPr>
            <a:fld id="{3C5EC898-C5DB-452D-9491-3F82CC2D3756}" type="slidenum">
              <a:rPr lang="en-US" smtClean="0"/>
              <a:pPr>
                <a:defRPr/>
              </a:pPr>
              <a:t>573</a:t>
            </a:fld>
            <a:endParaRPr lang="en-US" dirty="0"/>
          </a:p>
        </p:txBody>
      </p:sp>
    </p:spTree>
    <p:extLst>
      <p:ext uri="{BB962C8B-B14F-4D97-AF65-F5344CB8AC3E}">
        <p14:creationId xmlns:p14="http://schemas.microsoft.com/office/powerpoint/2010/main" val="4185879595"/>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The goals of OB are to </a:t>
            </a:r>
            <a:r>
              <a:rPr lang="en-US" i="1">
                <a:cs typeface="Arial" charset="0"/>
              </a:rPr>
              <a:t>explain, predict, </a:t>
            </a:r>
            <a:r>
              <a:rPr lang="en-US">
                <a:cs typeface="Arial" charset="0"/>
              </a:rPr>
              <a:t>and </a:t>
            </a:r>
            <a:r>
              <a:rPr lang="en-US" i="1">
                <a:cs typeface="Arial" charset="0"/>
              </a:rPr>
              <a:t>influence </a:t>
            </a:r>
            <a:r>
              <a:rPr lang="en-US">
                <a:cs typeface="Arial" charset="0"/>
              </a:rPr>
              <a:t>behavior. Managers need to be able to </a:t>
            </a:r>
            <a:r>
              <a:rPr lang="en-US" i="1">
                <a:cs typeface="Arial" charset="0"/>
              </a:rPr>
              <a:t>explain </a:t>
            </a:r>
            <a:r>
              <a:rPr lang="en-US">
                <a:cs typeface="Arial" charset="0"/>
              </a:rPr>
              <a:t>why employees engage in some behaviors rather than others, </a:t>
            </a:r>
            <a:r>
              <a:rPr lang="en-US" i="1">
                <a:cs typeface="Arial" charset="0"/>
              </a:rPr>
              <a:t>predict </a:t>
            </a:r>
            <a:r>
              <a:rPr lang="en-US">
                <a:cs typeface="Arial" charset="0"/>
              </a:rPr>
              <a:t>how employees will respond to various actions and decisions, and </a:t>
            </a:r>
            <a:r>
              <a:rPr lang="en-US" i="1">
                <a:cs typeface="Arial" charset="0"/>
              </a:rPr>
              <a:t>influence </a:t>
            </a:r>
            <a:r>
              <a:rPr lang="en-US">
                <a:cs typeface="Arial" charset="0"/>
              </a:rPr>
              <a:t>how employees  behave.</a:t>
            </a:r>
          </a:p>
          <a:p>
            <a:pPr eaLnBrk="1" hangingPunct="1"/>
            <a:endParaRPr lang="en-US">
              <a:cs typeface="Arial" charset="0"/>
            </a:endParaRPr>
          </a:p>
          <a:p>
            <a:pPr eaLnBrk="1" hangingPunct="1"/>
            <a:r>
              <a:rPr lang="en-US">
                <a:cs typeface="Arial" charset="0"/>
              </a:rPr>
              <a:t>What employee behaviors are we specifically concerned with explaining, predicting, and influencing? Six important ones have been identified: employee productivity, absenteeism, turnover, organizational citizenship behavior (OCB), job satisfaction, and workplace misbehavior. </a:t>
            </a:r>
            <a:r>
              <a:rPr lang="en-US" b="1">
                <a:cs typeface="Arial" charset="0"/>
              </a:rPr>
              <a:t>Employee productivity </a:t>
            </a:r>
            <a:r>
              <a:rPr lang="en-US">
                <a:cs typeface="Arial" charset="0"/>
              </a:rPr>
              <a:t>is a performance measure of both efficiency and effectiveness. Managers want to know what factors will influence</a:t>
            </a:r>
          </a:p>
          <a:p>
            <a:pPr eaLnBrk="1" hangingPunct="1"/>
            <a:r>
              <a:rPr lang="en-US">
                <a:cs typeface="Arial" charset="0"/>
              </a:rPr>
              <a:t>the efficiency and effectiveness of employees. </a:t>
            </a:r>
            <a:r>
              <a:rPr lang="en-US" b="1">
                <a:cs typeface="Arial" charset="0"/>
              </a:rPr>
              <a:t>Absenteeism </a:t>
            </a:r>
            <a:r>
              <a:rPr lang="en-US">
                <a:cs typeface="Arial" charset="0"/>
              </a:rPr>
              <a:t>is the failure to show up for work. It’s difficult for work to get done if employees don’t show up. </a:t>
            </a:r>
            <a:r>
              <a:rPr lang="en-US" b="1">
                <a:cs typeface="Arial" charset="0"/>
              </a:rPr>
              <a:t>Turnover </a:t>
            </a:r>
            <a:r>
              <a:rPr lang="en-US">
                <a:cs typeface="Arial" charset="0"/>
              </a:rPr>
              <a:t>is the voluntary and involuntary permanent withdrawal from an organization. It can be a problem because of increased recruiting, selection, and training costs and work disruptions.</a:t>
            </a:r>
          </a:p>
        </p:txBody>
      </p:sp>
      <p:sp>
        <p:nvSpPr>
          <p:cNvPr id="4" name="Slide Number Placeholder 3"/>
          <p:cNvSpPr>
            <a:spLocks noGrp="1"/>
          </p:cNvSpPr>
          <p:nvPr>
            <p:ph type="sldNum" sz="quarter" idx="5"/>
          </p:nvPr>
        </p:nvSpPr>
        <p:spPr/>
        <p:txBody>
          <a:bodyPr/>
          <a:lstStyle/>
          <a:p>
            <a:pPr>
              <a:defRPr/>
            </a:pPr>
            <a:fld id="{CE2F55BE-AFA2-45A6-9AF4-0F2F2778A256}" type="slidenum">
              <a:rPr lang="en-US" smtClean="0"/>
              <a:pPr>
                <a:defRPr/>
              </a:pPr>
              <a:t>574</a:t>
            </a:fld>
            <a:endParaRPr lang="en-US" dirty="0"/>
          </a:p>
        </p:txBody>
      </p:sp>
    </p:spTree>
    <p:extLst>
      <p:ext uri="{BB962C8B-B14F-4D97-AF65-F5344CB8AC3E}">
        <p14:creationId xmlns:p14="http://schemas.microsoft.com/office/powerpoint/2010/main" val="2804292306"/>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b="1">
                <a:cs typeface="Arial" charset="0"/>
              </a:rPr>
              <a:t>Organizational citizenship behavior (OCB) </a:t>
            </a:r>
            <a:r>
              <a:rPr lang="en-US">
                <a:cs typeface="Arial" charset="0"/>
              </a:rPr>
              <a:t>is discretionary behavior that’s not part of an employee’s formal job requirements but promotes the effective functioning of the organization.</a:t>
            </a:r>
          </a:p>
          <a:p>
            <a:pPr eaLnBrk="1" hangingPunct="1"/>
            <a:endParaRPr lang="en-US">
              <a:cs typeface="Arial" charset="0"/>
            </a:endParaRPr>
          </a:p>
          <a:p>
            <a:pPr eaLnBrk="1" hangingPunct="1"/>
            <a:r>
              <a:rPr lang="en-US" b="1">
                <a:cs typeface="Arial" charset="0"/>
              </a:rPr>
              <a:t>Job satisfaction </a:t>
            </a:r>
            <a:r>
              <a:rPr lang="en-US">
                <a:cs typeface="Arial" charset="0"/>
              </a:rPr>
              <a:t>refers to an employee’s general attitude toward his or her job. Although job satisfaction is an attitude rather than a behavior, it’s an outcome that concerns many managers because satisfied employees are more likely to show up for work, have higher levels of performance, and stay with an organization.</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A7F71158-1EF6-421A-9984-CF6674BBE15D}" type="slidenum">
              <a:rPr lang="en-US" smtClean="0"/>
              <a:pPr>
                <a:defRPr/>
              </a:pPr>
              <a:t>575</a:t>
            </a:fld>
            <a:endParaRPr lang="en-US" dirty="0"/>
          </a:p>
        </p:txBody>
      </p:sp>
    </p:spTree>
    <p:extLst>
      <p:ext uri="{BB962C8B-B14F-4D97-AF65-F5344CB8AC3E}">
        <p14:creationId xmlns:p14="http://schemas.microsoft.com/office/powerpoint/2010/main" val="4153793874"/>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b="1">
                <a:cs typeface="Arial" charset="0"/>
              </a:rPr>
              <a:t>Workplace misbehavior </a:t>
            </a:r>
            <a:r>
              <a:rPr lang="en-US">
                <a:cs typeface="Arial" charset="0"/>
              </a:rPr>
              <a:t>is any intentional employee behavior that is potentially harmful to the organization or individuals within the organization. Workplace misbehavior shows up in organizations in four ways: deviance, aggression, antisocial behavior, and violence.  Such behaviors can range from playing loud music just to irritate coworkers to verbal aggression to sabotaging work, all of which can create</a:t>
            </a:r>
          </a:p>
          <a:p>
            <a:pPr eaLnBrk="1" hangingPunct="1"/>
            <a:r>
              <a:rPr lang="en-US">
                <a:cs typeface="Arial" charset="0"/>
              </a:rPr>
              <a:t>havoc in any organization.</a:t>
            </a:r>
          </a:p>
        </p:txBody>
      </p:sp>
      <p:sp>
        <p:nvSpPr>
          <p:cNvPr id="4" name="Slide Number Placeholder 3"/>
          <p:cNvSpPr>
            <a:spLocks noGrp="1"/>
          </p:cNvSpPr>
          <p:nvPr>
            <p:ph type="sldNum" sz="quarter" idx="5"/>
          </p:nvPr>
        </p:nvSpPr>
        <p:spPr/>
        <p:txBody>
          <a:bodyPr/>
          <a:lstStyle/>
          <a:p>
            <a:pPr>
              <a:defRPr/>
            </a:pPr>
            <a:fld id="{E3D2B784-54BA-4AA9-B33B-56D39EAA38CC}" type="slidenum">
              <a:rPr lang="en-US" smtClean="0"/>
              <a:pPr>
                <a:defRPr/>
              </a:pPr>
              <a:t>576</a:t>
            </a:fld>
            <a:endParaRPr lang="en-US" dirty="0"/>
          </a:p>
        </p:txBody>
      </p:sp>
    </p:spTree>
    <p:extLst>
      <p:ext uri="{BB962C8B-B14F-4D97-AF65-F5344CB8AC3E}">
        <p14:creationId xmlns:p14="http://schemas.microsoft.com/office/powerpoint/2010/main" val="909365338"/>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b="1">
                <a:cs typeface="Arial" charset="0"/>
              </a:rPr>
              <a:t>Attitudes </a:t>
            </a:r>
            <a:r>
              <a:rPr lang="en-US">
                <a:cs typeface="Arial" charset="0"/>
              </a:rPr>
              <a:t>are evaluative statements—favorable or unfavorable—concerning objects, people, or events. They reflect how an individual feels about something. When a person says, “I like my job,” he or she is expressing an attitude about work. An attitude is made up of three components: cognition, affect, and behavior.</a:t>
            </a:r>
          </a:p>
        </p:txBody>
      </p:sp>
      <p:sp>
        <p:nvSpPr>
          <p:cNvPr id="4" name="Slide Number Placeholder 3"/>
          <p:cNvSpPr>
            <a:spLocks noGrp="1"/>
          </p:cNvSpPr>
          <p:nvPr>
            <p:ph type="sldNum" sz="quarter" idx="5"/>
          </p:nvPr>
        </p:nvSpPr>
        <p:spPr/>
        <p:txBody>
          <a:bodyPr/>
          <a:lstStyle/>
          <a:p>
            <a:pPr>
              <a:defRPr/>
            </a:pPr>
            <a:fld id="{960A617E-3301-43A1-9AB5-DCB534C0E6FB}" type="slidenum">
              <a:rPr lang="en-US" smtClean="0"/>
              <a:pPr>
                <a:defRPr/>
              </a:pPr>
              <a:t>577</a:t>
            </a:fld>
            <a:endParaRPr lang="en-US" dirty="0"/>
          </a:p>
        </p:txBody>
      </p:sp>
    </p:spTree>
    <p:extLst>
      <p:ext uri="{BB962C8B-B14F-4D97-AF65-F5344CB8AC3E}">
        <p14:creationId xmlns:p14="http://schemas.microsoft.com/office/powerpoint/2010/main" val="3984029829"/>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cognitive component </a:t>
            </a:r>
            <a:r>
              <a:rPr lang="en-US">
                <a:cs typeface="Arial" charset="0"/>
              </a:rPr>
              <a:t>of an attitude refers to the beliefs, opinions, knowledge, or information held by a person (for instance, the belief that “discrimination is wrong”). The </a:t>
            </a:r>
            <a:r>
              <a:rPr lang="en-US" b="1">
                <a:cs typeface="Arial" charset="0"/>
              </a:rPr>
              <a:t>affective component </a:t>
            </a:r>
            <a:r>
              <a:rPr lang="en-US">
                <a:cs typeface="Arial" charset="0"/>
              </a:rPr>
              <a:t>of an attitude is the emotional or feeling part of an attitude. Using our example, this component would be reflected by the statement, “I don’t like Pat because he discriminates against minorities.” Finally, affect can lead</a:t>
            </a:r>
          </a:p>
          <a:p>
            <a:pPr eaLnBrk="1" hangingPunct="1"/>
            <a:r>
              <a:rPr lang="en-US">
                <a:cs typeface="Arial" charset="0"/>
              </a:rPr>
              <a:t>to behavioral outcomes. The </a:t>
            </a:r>
            <a:r>
              <a:rPr lang="en-US" b="1">
                <a:cs typeface="Arial" charset="0"/>
              </a:rPr>
              <a:t>behavioral component </a:t>
            </a:r>
            <a:r>
              <a:rPr lang="en-US">
                <a:cs typeface="Arial" charset="0"/>
              </a:rPr>
              <a:t>of an attitude refers to an intention to behave in a certain way toward someone or something.</a:t>
            </a:r>
          </a:p>
        </p:txBody>
      </p:sp>
      <p:sp>
        <p:nvSpPr>
          <p:cNvPr id="4" name="Slide Number Placeholder 3"/>
          <p:cNvSpPr>
            <a:spLocks noGrp="1"/>
          </p:cNvSpPr>
          <p:nvPr>
            <p:ph type="sldNum" sz="quarter" idx="5"/>
          </p:nvPr>
        </p:nvSpPr>
        <p:spPr/>
        <p:txBody>
          <a:bodyPr/>
          <a:lstStyle/>
          <a:p>
            <a:pPr>
              <a:defRPr/>
            </a:pPr>
            <a:fld id="{9B69B05B-0921-40CB-84A1-D9FE100EA7B6}" type="slidenum">
              <a:rPr lang="en-US" smtClean="0"/>
              <a:pPr>
                <a:defRPr/>
              </a:pPr>
              <a:t>578</a:t>
            </a:fld>
            <a:endParaRPr lang="en-US" dirty="0"/>
          </a:p>
        </p:txBody>
      </p:sp>
    </p:spTree>
    <p:extLst>
      <p:ext uri="{BB962C8B-B14F-4D97-AF65-F5344CB8AC3E}">
        <p14:creationId xmlns:p14="http://schemas.microsoft.com/office/powerpoint/2010/main" val="1422012160"/>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A person with a high level of job satisfaction has a positive attitude toward his or her job. A person who is dissatisfied has a negative</a:t>
            </a:r>
          </a:p>
          <a:p>
            <a:pPr eaLnBrk="1" hangingPunct="1"/>
            <a:r>
              <a:rPr lang="en-US">
                <a:cs typeface="Arial" charset="0"/>
              </a:rPr>
              <a:t>attitude. When people speak of employee attitudes, they usually are referring to job satisfaction.</a:t>
            </a:r>
          </a:p>
        </p:txBody>
      </p:sp>
      <p:sp>
        <p:nvSpPr>
          <p:cNvPr id="4" name="Slide Number Placeholder 3"/>
          <p:cNvSpPr>
            <a:spLocks noGrp="1"/>
          </p:cNvSpPr>
          <p:nvPr>
            <p:ph type="sldNum" sz="quarter" idx="5"/>
          </p:nvPr>
        </p:nvSpPr>
        <p:spPr/>
        <p:txBody>
          <a:bodyPr/>
          <a:lstStyle/>
          <a:p>
            <a:pPr>
              <a:defRPr/>
            </a:pPr>
            <a:fld id="{7A9F4AE4-94EE-4999-9D2C-6353037BBA68}" type="slidenum">
              <a:rPr lang="en-US" smtClean="0"/>
              <a:pPr>
                <a:defRPr/>
              </a:pPr>
              <a:t>579</a:t>
            </a:fld>
            <a:endParaRPr lang="en-US" dirty="0"/>
          </a:p>
        </p:txBody>
      </p:sp>
    </p:spTree>
    <p:extLst>
      <p:ext uri="{BB962C8B-B14F-4D97-AF65-F5344CB8AC3E}">
        <p14:creationId xmlns:p14="http://schemas.microsoft.com/office/powerpoint/2010/main" val="958938278"/>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b="1">
                <a:cs typeface="Arial" charset="0"/>
              </a:rPr>
              <a:t>Job involvement </a:t>
            </a:r>
            <a:r>
              <a:rPr lang="en-US">
                <a:cs typeface="Arial" charset="0"/>
              </a:rPr>
              <a:t>is the degree to which an employee identifies with his or her job, actively participates in it, and considers his or her job performance to be important to his or her self-worth. Employees with a high level of job involvement strongly identify with and really care about the kind of work they do. Their positive attitude leads them to contribute in positive ways to their work.</a:t>
            </a:r>
          </a:p>
          <a:p>
            <a:pPr eaLnBrk="1" hangingPunct="1"/>
            <a:endParaRPr lang="en-US">
              <a:cs typeface="Arial" charset="0"/>
            </a:endParaRPr>
          </a:p>
          <a:p>
            <a:pPr eaLnBrk="1" hangingPunct="1"/>
            <a:r>
              <a:rPr lang="en-US" b="1">
                <a:cs typeface="Arial" charset="0"/>
              </a:rPr>
              <a:t>Organizational commitment </a:t>
            </a:r>
            <a:r>
              <a:rPr lang="en-US">
                <a:cs typeface="Arial" charset="0"/>
              </a:rPr>
              <a:t>is the degree to which an employee identifies with a particular organization and its goals and wishes to maintain membership in that organization. Whereas job involvement is identifying with your job, organizational commitment is identifying with your employing organization.</a:t>
            </a:r>
          </a:p>
        </p:txBody>
      </p:sp>
      <p:sp>
        <p:nvSpPr>
          <p:cNvPr id="4" name="Slide Number Placeholder 3"/>
          <p:cNvSpPr>
            <a:spLocks noGrp="1"/>
          </p:cNvSpPr>
          <p:nvPr>
            <p:ph type="sldNum" sz="quarter" idx="5"/>
          </p:nvPr>
        </p:nvSpPr>
        <p:spPr/>
        <p:txBody>
          <a:bodyPr/>
          <a:lstStyle/>
          <a:p>
            <a:pPr>
              <a:defRPr/>
            </a:pPr>
            <a:fld id="{13ED6358-C4B7-4F0F-B57A-63B2A115D3B8}" type="slidenum">
              <a:rPr lang="en-US" smtClean="0"/>
              <a:pPr>
                <a:defRPr/>
              </a:pPr>
              <a:t>580</a:t>
            </a:fld>
            <a:endParaRPr lang="en-US" dirty="0"/>
          </a:p>
        </p:txBody>
      </p:sp>
    </p:spTree>
    <p:extLst>
      <p:ext uri="{BB962C8B-B14F-4D97-AF65-F5344CB8AC3E}">
        <p14:creationId xmlns:p14="http://schemas.microsoft.com/office/powerpoint/2010/main" val="2348200345"/>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Although the commitment of </a:t>
            </a:r>
            <a:r>
              <a:rPr lang="en-US" i="1">
                <a:cs typeface="Arial" charset="0"/>
              </a:rPr>
              <a:t>an employee to an organization </a:t>
            </a:r>
            <a:r>
              <a:rPr lang="en-US">
                <a:cs typeface="Arial" charset="0"/>
              </a:rPr>
              <a:t>may not be as important as it once was, research about </a:t>
            </a:r>
            <a:r>
              <a:rPr lang="en-US" b="1">
                <a:cs typeface="Arial" charset="0"/>
              </a:rPr>
              <a:t>perceived</a:t>
            </a:r>
          </a:p>
          <a:p>
            <a:pPr eaLnBrk="1" hangingPunct="1"/>
            <a:r>
              <a:rPr lang="en-US" b="1">
                <a:cs typeface="Arial" charset="0"/>
              </a:rPr>
              <a:t>organizational support</a:t>
            </a:r>
            <a:r>
              <a:rPr lang="en-US">
                <a:cs typeface="Arial" charset="0"/>
              </a:rPr>
              <a:t>—employees’ general belief that their organization values their contribution and cares about their well-being—shows that the commitment of </a:t>
            </a:r>
            <a:r>
              <a:rPr lang="en-US" i="1">
                <a:cs typeface="Arial" charset="0"/>
              </a:rPr>
              <a:t>the organization to the employee </a:t>
            </a:r>
            <a:r>
              <a:rPr lang="en-US">
                <a:cs typeface="Arial" charset="0"/>
              </a:rPr>
              <a:t>can be beneficial. High levels of perceived organizational support lead to increased job satisfaction and lower turnover.</a:t>
            </a:r>
          </a:p>
        </p:txBody>
      </p:sp>
      <p:sp>
        <p:nvSpPr>
          <p:cNvPr id="4" name="Slide Number Placeholder 3"/>
          <p:cNvSpPr>
            <a:spLocks noGrp="1"/>
          </p:cNvSpPr>
          <p:nvPr>
            <p:ph type="sldNum" sz="quarter" idx="5"/>
          </p:nvPr>
        </p:nvSpPr>
        <p:spPr/>
        <p:txBody>
          <a:bodyPr/>
          <a:lstStyle/>
          <a:p>
            <a:pPr>
              <a:defRPr/>
            </a:pPr>
            <a:fld id="{D39E51D2-DCF1-4B50-BAC0-7549F1A51BF7}" type="slidenum">
              <a:rPr lang="en-US" smtClean="0"/>
              <a:pPr>
                <a:defRPr/>
              </a:pPr>
              <a:t>581</a:t>
            </a:fld>
            <a:endParaRPr lang="en-US" dirty="0"/>
          </a:p>
        </p:txBody>
      </p:sp>
    </p:spTree>
    <p:extLst>
      <p:ext uri="{BB962C8B-B14F-4D97-AF65-F5344CB8AC3E}">
        <p14:creationId xmlns:p14="http://schemas.microsoft.com/office/powerpoint/2010/main" val="399857373"/>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Managers want their employees to be connected to, satisfied with, and enthusiastic about their jobs. This concept is known as </a:t>
            </a:r>
            <a:r>
              <a:rPr lang="en-US" b="1">
                <a:cs typeface="Arial" charset="0"/>
              </a:rPr>
              <a:t>employee engagement</a:t>
            </a:r>
            <a:r>
              <a:rPr lang="en-US">
                <a:cs typeface="Arial" charset="0"/>
              </a:rPr>
              <a:t>.  Highly engaged employees are passionate about and deeply connected to their work. Disengaged employees have essentially “checked out” and don’t care. They show up for work, but have no energy or passion for it.</a:t>
            </a:r>
          </a:p>
        </p:txBody>
      </p:sp>
      <p:sp>
        <p:nvSpPr>
          <p:cNvPr id="4" name="Slide Number Placeholder 3"/>
          <p:cNvSpPr>
            <a:spLocks noGrp="1"/>
          </p:cNvSpPr>
          <p:nvPr>
            <p:ph type="sldNum" sz="quarter" idx="5"/>
          </p:nvPr>
        </p:nvSpPr>
        <p:spPr/>
        <p:txBody>
          <a:bodyPr/>
          <a:lstStyle/>
          <a:p>
            <a:pPr>
              <a:defRPr/>
            </a:pPr>
            <a:fld id="{E8C424E6-9C15-4FAE-80DF-CFA425C0B84C}" type="slidenum">
              <a:rPr lang="en-US" smtClean="0"/>
              <a:pPr>
                <a:defRPr/>
              </a:pPr>
              <a:t>582</a:t>
            </a:fld>
            <a:endParaRPr lang="en-US" dirty="0"/>
          </a:p>
        </p:txBody>
      </p:sp>
    </p:spTree>
    <p:extLst>
      <p:ext uri="{BB962C8B-B14F-4D97-AF65-F5344CB8AC3E}">
        <p14:creationId xmlns:p14="http://schemas.microsoft.com/office/powerpoint/2010/main" val="1555590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normAutofit fontScale="85000" lnSpcReduction="20000"/>
          </a:bodyPr>
          <a:lstStyle/>
          <a:p>
            <a:pPr eaLnBrk="1" hangingPunct="1"/>
            <a:r>
              <a:rPr lang="en-US">
                <a:cs typeface="Arial" charset="0"/>
              </a:rPr>
              <a:t>In a recent survey of senior executives, over half said that the most important</a:t>
            </a:r>
          </a:p>
          <a:p>
            <a:pPr eaLnBrk="1" hangingPunct="1"/>
            <a:r>
              <a:rPr lang="en-US">
                <a:cs typeface="Arial" charset="0"/>
              </a:rPr>
              <a:t>driver of innovation for companies was a supportive corporate culture. What does an innovative culture look like? According to Swedish researcher Goran Ekvall, it would be characterized by the following:</a:t>
            </a:r>
          </a:p>
          <a:p>
            <a:pPr eaLnBrk="1" hangingPunct="1"/>
            <a:endParaRPr lang="en-US">
              <a:cs typeface="Arial" charset="0"/>
            </a:endParaRPr>
          </a:p>
          <a:p>
            <a:pPr marL="0" lvl="1" eaLnBrk="1" hangingPunct="1"/>
            <a:r>
              <a:rPr lang="en-US" b="1">
                <a:cs typeface="Arial" charset="0"/>
              </a:rPr>
              <a:t>Challenge and involvement</a:t>
            </a:r>
            <a:r>
              <a:rPr lang="en-US">
                <a:cs typeface="Arial" charset="0"/>
              </a:rPr>
              <a:t>—Are employees involved in, motivated by, and committed to long-term goals and success of the organization?</a:t>
            </a:r>
          </a:p>
          <a:p>
            <a:pPr marL="0" lvl="1" eaLnBrk="1" hangingPunct="1"/>
            <a:endParaRPr lang="en-US">
              <a:cs typeface="Arial" charset="0"/>
            </a:endParaRPr>
          </a:p>
          <a:p>
            <a:pPr marL="0" lvl="1" eaLnBrk="1" hangingPunct="1"/>
            <a:r>
              <a:rPr lang="en-US" b="1">
                <a:cs typeface="Arial" charset="0"/>
              </a:rPr>
              <a:t>Freedom</a:t>
            </a:r>
            <a:r>
              <a:rPr lang="en-US">
                <a:cs typeface="Arial" charset="0"/>
              </a:rPr>
              <a:t>—Can employees independently define their work, exercise discretion, and take initiative in their day-to-day activities?</a:t>
            </a:r>
          </a:p>
          <a:p>
            <a:pPr marL="0" lvl="1" eaLnBrk="1" hangingPunct="1"/>
            <a:endParaRPr lang="en-US">
              <a:cs typeface="Arial" charset="0"/>
            </a:endParaRPr>
          </a:p>
          <a:p>
            <a:pPr marL="0" lvl="1" eaLnBrk="1" hangingPunct="1"/>
            <a:r>
              <a:rPr lang="en-US" b="1">
                <a:cs typeface="Arial" charset="0"/>
              </a:rPr>
              <a:t>Trust and openness</a:t>
            </a:r>
            <a:r>
              <a:rPr lang="en-US">
                <a:cs typeface="Arial" charset="0"/>
              </a:rPr>
              <a:t>—Are employees supportive and respectful to each other?</a:t>
            </a:r>
          </a:p>
          <a:p>
            <a:pPr marL="0" lvl="1" eaLnBrk="1" hangingPunct="1"/>
            <a:endParaRPr lang="en-US">
              <a:cs typeface="Arial" charset="0"/>
            </a:endParaRPr>
          </a:p>
          <a:p>
            <a:pPr eaLnBrk="1" hangingPunct="1"/>
            <a:r>
              <a:rPr lang="en-US" b="1">
                <a:cs typeface="Arial" charset="0"/>
              </a:rPr>
              <a:t>Idea time</a:t>
            </a:r>
            <a:r>
              <a:rPr lang="en-US">
                <a:cs typeface="Arial" charset="0"/>
              </a:rPr>
              <a:t>—Do individuals have time to elaborate on new ideas before taking action?</a:t>
            </a:r>
          </a:p>
          <a:p>
            <a:pPr eaLnBrk="1" hangingPunct="1"/>
            <a:endParaRPr lang="en-US">
              <a:cs typeface="Arial" charset="0"/>
            </a:endParaRPr>
          </a:p>
          <a:p>
            <a:pPr eaLnBrk="1" hangingPunct="1"/>
            <a:r>
              <a:rPr lang="en-US" b="1">
                <a:cs typeface="Arial" charset="0"/>
              </a:rPr>
              <a:t>Playfulness/humor</a:t>
            </a:r>
            <a:r>
              <a:rPr lang="en-US">
                <a:cs typeface="Arial" charset="0"/>
              </a:rPr>
              <a:t>—Is the workplace spontaneous and fun?</a:t>
            </a:r>
          </a:p>
          <a:p>
            <a:pPr eaLnBrk="1" hangingPunct="1"/>
            <a:endParaRPr lang="en-US" b="1">
              <a:cs typeface="Arial" charset="0"/>
            </a:endParaRPr>
          </a:p>
          <a:p>
            <a:pPr eaLnBrk="1" hangingPunct="1"/>
            <a:r>
              <a:rPr lang="en-US" b="1">
                <a:cs typeface="Arial" charset="0"/>
              </a:rPr>
              <a:t>Conflict resolution</a:t>
            </a:r>
            <a:r>
              <a:rPr lang="en-US">
                <a:cs typeface="Arial" charset="0"/>
              </a:rPr>
              <a:t>—Do individuals make decisions and resolve issues based on</a:t>
            </a:r>
          </a:p>
          <a:p>
            <a:pPr eaLnBrk="1" hangingPunct="1"/>
            <a:r>
              <a:rPr lang="en-US">
                <a:cs typeface="Arial" charset="0"/>
              </a:rPr>
              <a:t>the good of the organization versus personal interest?</a:t>
            </a:r>
          </a:p>
          <a:p>
            <a:pPr eaLnBrk="1" hangingPunct="1"/>
            <a:endParaRPr lang="en-US" b="1">
              <a:cs typeface="Arial" charset="0"/>
            </a:endParaRPr>
          </a:p>
          <a:p>
            <a:pPr eaLnBrk="1" hangingPunct="1"/>
            <a:r>
              <a:rPr lang="en-US" b="1">
                <a:cs typeface="Arial" charset="0"/>
              </a:rPr>
              <a:t>Debates</a:t>
            </a:r>
            <a:r>
              <a:rPr lang="en-US">
                <a:cs typeface="Arial" charset="0"/>
              </a:rPr>
              <a:t>—Are employees allowed to express opinions and put forth ideas for</a:t>
            </a:r>
          </a:p>
          <a:p>
            <a:pPr eaLnBrk="1" hangingPunct="1"/>
            <a:r>
              <a:rPr lang="en-US">
                <a:cs typeface="Arial" charset="0"/>
              </a:rPr>
              <a:t>consideration and review?</a:t>
            </a:r>
          </a:p>
          <a:p>
            <a:pPr eaLnBrk="1" hangingPunct="1"/>
            <a:endParaRPr lang="en-US" b="1">
              <a:cs typeface="Arial" charset="0"/>
            </a:endParaRPr>
          </a:p>
          <a:p>
            <a:pPr eaLnBrk="1" hangingPunct="1"/>
            <a:r>
              <a:rPr lang="en-US" b="1">
                <a:cs typeface="Arial" charset="0"/>
              </a:rPr>
              <a:t>Risk-taking</a:t>
            </a:r>
            <a:r>
              <a:rPr lang="en-US">
                <a:cs typeface="Arial" charset="0"/>
              </a:rPr>
              <a:t>—Do managers tolerate uncertainty and ambiguity, and are</a:t>
            </a:r>
          </a:p>
          <a:p>
            <a:pPr eaLnBrk="1" hangingPunct="1"/>
            <a:r>
              <a:rPr lang="en-US">
                <a:cs typeface="Arial" charset="0"/>
              </a:rPr>
              <a:t>employees rewarded for taking risks</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D984721A-32CF-47D3-B623-E00334575DD8}" type="slidenum">
              <a:rPr lang="en-US" smtClean="0"/>
              <a:pPr>
                <a:defRPr/>
              </a:pPr>
              <a:t>59</a:t>
            </a:fld>
            <a:endParaRPr lang="en-US" dirty="0"/>
          </a:p>
        </p:txBody>
      </p:sp>
    </p:spTree>
    <p:extLst>
      <p:ext uri="{BB962C8B-B14F-4D97-AF65-F5344CB8AC3E}">
        <p14:creationId xmlns:p14="http://schemas.microsoft.com/office/powerpoint/2010/main" val="3573440090"/>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Cognitive dissonance theory sought to explain the relationship between attitudes and behavior.  </a:t>
            </a:r>
            <a:r>
              <a:rPr lang="en-US" b="1">
                <a:cs typeface="Arial" charset="0"/>
              </a:rPr>
              <a:t>Cognitive dissonance </a:t>
            </a:r>
            <a:r>
              <a:rPr lang="en-US">
                <a:cs typeface="Arial" charset="0"/>
              </a:rPr>
              <a:t>is any incompatibility or inconsistency between attitudes or between behavior and attitudes. The theory argued that inconsistency is uncomfortable and that individuals will try to reduce the discomfort and thus, the dissonance.  </a:t>
            </a:r>
          </a:p>
          <a:p>
            <a:pPr eaLnBrk="1" hangingPunct="1"/>
            <a:endParaRPr lang="en-US">
              <a:cs typeface="Arial" charset="0"/>
            </a:endParaRPr>
          </a:p>
          <a:p>
            <a:pPr eaLnBrk="1" hangingPunct="1"/>
            <a:r>
              <a:rPr lang="en-US">
                <a:cs typeface="Arial" charset="0"/>
              </a:rPr>
              <a:t>Many organizations regularly survey their employees about their attitudes. Typically, </a:t>
            </a:r>
            <a:r>
              <a:rPr lang="en-US" b="1">
                <a:cs typeface="Arial" charset="0"/>
              </a:rPr>
              <a:t>attitude surveys </a:t>
            </a:r>
            <a:r>
              <a:rPr lang="en-US">
                <a:cs typeface="Arial" charset="0"/>
              </a:rPr>
              <a:t>present the employee with a set of statements or questions eliciting how they feel about their jobs, work groups, supervisors, or the organization. Ideally, the items will be</a:t>
            </a:r>
          </a:p>
          <a:p>
            <a:pPr eaLnBrk="1" hangingPunct="1"/>
            <a:r>
              <a:rPr lang="en-US">
                <a:cs typeface="Arial" charset="0"/>
              </a:rPr>
              <a:t>designed to obtain the specific information that managers desire. An attitude score is achieved by summing up responses to individual questionnaire items. These scores can then be averaged for work groups, departments, divisions, or the organization as a whole.</a:t>
            </a:r>
          </a:p>
        </p:txBody>
      </p:sp>
      <p:sp>
        <p:nvSpPr>
          <p:cNvPr id="4" name="Slide Number Placeholder 3"/>
          <p:cNvSpPr>
            <a:spLocks noGrp="1"/>
          </p:cNvSpPr>
          <p:nvPr>
            <p:ph type="sldNum" sz="quarter" idx="5"/>
          </p:nvPr>
        </p:nvSpPr>
        <p:spPr/>
        <p:txBody>
          <a:bodyPr/>
          <a:lstStyle/>
          <a:p>
            <a:pPr>
              <a:defRPr/>
            </a:pPr>
            <a:fld id="{39115D50-F371-4BE0-8DED-CAB9A06EEEFD}" type="slidenum">
              <a:rPr lang="en-US" smtClean="0"/>
              <a:pPr>
                <a:defRPr/>
              </a:pPr>
              <a:t>583</a:t>
            </a:fld>
            <a:endParaRPr lang="en-US" dirty="0"/>
          </a:p>
        </p:txBody>
      </p:sp>
    </p:spTree>
    <p:extLst>
      <p:ext uri="{BB962C8B-B14F-4D97-AF65-F5344CB8AC3E}">
        <p14:creationId xmlns:p14="http://schemas.microsoft.com/office/powerpoint/2010/main" val="738607602"/>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Exhibit 15-2 shows an example of an actual attitude survey.</a:t>
            </a:r>
          </a:p>
        </p:txBody>
      </p:sp>
      <p:sp>
        <p:nvSpPr>
          <p:cNvPr id="4" name="Slide Number Placeholder 3"/>
          <p:cNvSpPr>
            <a:spLocks noGrp="1"/>
          </p:cNvSpPr>
          <p:nvPr>
            <p:ph type="sldNum" sz="quarter" idx="5"/>
          </p:nvPr>
        </p:nvSpPr>
        <p:spPr/>
        <p:txBody>
          <a:bodyPr/>
          <a:lstStyle/>
          <a:p>
            <a:pPr>
              <a:defRPr/>
            </a:pPr>
            <a:fld id="{A833E375-8F26-475B-9AC0-33BC44CCCB86}" type="slidenum">
              <a:rPr lang="en-US" smtClean="0"/>
              <a:pPr>
                <a:defRPr/>
              </a:pPr>
              <a:t>584</a:t>
            </a:fld>
            <a:endParaRPr lang="en-US" dirty="0"/>
          </a:p>
        </p:txBody>
      </p:sp>
    </p:spTree>
    <p:extLst>
      <p:ext uri="{BB962C8B-B14F-4D97-AF65-F5344CB8AC3E}">
        <p14:creationId xmlns:p14="http://schemas.microsoft.com/office/powerpoint/2010/main" val="2386379104"/>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An individual’s </a:t>
            </a:r>
            <a:r>
              <a:rPr lang="en-US" b="1">
                <a:cs typeface="Arial" charset="0"/>
              </a:rPr>
              <a:t>personality </a:t>
            </a:r>
            <a:r>
              <a:rPr lang="en-US">
                <a:cs typeface="Arial" charset="0"/>
              </a:rPr>
              <a:t>is a unique combination of emotional, thought, and behavioral patterns that affect how a person reacts to situations and interacts with others. It’s our natural way of doing things and relating to others. Personality is most often described in terms of measurable traits a person exhibits. We’re interested in looking at personality because just like attitudes, it too, affects how and why people behave the way they do.</a:t>
            </a:r>
          </a:p>
        </p:txBody>
      </p:sp>
      <p:sp>
        <p:nvSpPr>
          <p:cNvPr id="4" name="Slide Number Placeholder 3"/>
          <p:cNvSpPr>
            <a:spLocks noGrp="1"/>
          </p:cNvSpPr>
          <p:nvPr>
            <p:ph type="sldNum" sz="quarter" idx="5"/>
          </p:nvPr>
        </p:nvSpPr>
        <p:spPr/>
        <p:txBody>
          <a:bodyPr/>
          <a:lstStyle/>
          <a:p>
            <a:pPr>
              <a:defRPr/>
            </a:pPr>
            <a:fld id="{51B2ED79-59EC-49D9-A60F-E094D9E356AD}" type="slidenum">
              <a:rPr lang="en-US" smtClean="0"/>
              <a:pPr>
                <a:defRPr/>
              </a:pPr>
              <a:t>585</a:t>
            </a:fld>
            <a:endParaRPr lang="en-US" dirty="0"/>
          </a:p>
        </p:txBody>
      </p:sp>
    </p:spTree>
    <p:extLst>
      <p:ext uri="{BB962C8B-B14F-4D97-AF65-F5344CB8AC3E}">
        <p14:creationId xmlns:p14="http://schemas.microsoft.com/office/powerpoint/2010/main" val="1607601189"/>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One popular approach to classifying personality traits is the personality-assessment instrument known as the MBTI®. This 100-question assessment asks people how they usually act or feel in different situations.  On the basis of their answers, individuals are classified as exhibiting a preference in four categories: extraversion or introversion (E or I), sensing or intuition (S or N), thinking or feeling (T or F), and judging or perceiving (J or P).</a:t>
            </a:r>
          </a:p>
        </p:txBody>
      </p:sp>
      <p:sp>
        <p:nvSpPr>
          <p:cNvPr id="4" name="Slide Number Placeholder 3"/>
          <p:cNvSpPr>
            <a:spLocks noGrp="1"/>
          </p:cNvSpPr>
          <p:nvPr>
            <p:ph type="sldNum" sz="quarter" idx="5"/>
          </p:nvPr>
        </p:nvSpPr>
        <p:spPr/>
        <p:txBody>
          <a:bodyPr/>
          <a:lstStyle/>
          <a:p>
            <a:pPr>
              <a:defRPr/>
            </a:pPr>
            <a:fld id="{C708CE8F-FDB8-45C8-93E5-ED3DFF25768E}" type="slidenum">
              <a:rPr lang="en-US" smtClean="0"/>
              <a:pPr>
                <a:defRPr/>
              </a:pPr>
              <a:t>586</a:t>
            </a:fld>
            <a:endParaRPr lang="en-US" dirty="0"/>
          </a:p>
        </p:txBody>
      </p:sp>
    </p:spTree>
    <p:extLst>
      <p:ext uri="{BB962C8B-B14F-4D97-AF65-F5344CB8AC3E}">
        <p14:creationId xmlns:p14="http://schemas.microsoft.com/office/powerpoint/2010/main" val="2833600315"/>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 Combining these preferences provides descriptions of 16 personality types, with every person identified with one of the items in each of the four pairs. Exhibit 15-3 summarizes two of them. As you can see from these descriptions, each personality type would approach work and relationships differently—neither one better than the other, just different.</a:t>
            </a:r>
          </a:p>
        </p:txBody>
      </p:sp>
      <p:sp>
        <p:nvSpPr>
          <p:cNvPr id="4" name="Slide Number Placeholder 3"/>
          <p:cNvSpPr>
            <a:spLocks noGrp="1"/>
          </p:cNvSpPr>
          <p:nvPr>
            <p:ph type="sldNum" sz="quarter" idx="5"/>
          </p:nvPr>
        </p:nvSpPr>
        <p:spPr/>
        <p:txBody>
          <a:bodyPr/>
          <a:lstStyle/>
          <a:p>
            <a:pPr>
              <a:defRPr/>
            </a:pPr>
            <a:fld id="{57651985-824B-461C-86D4-07DEF1827393}" type="slidenum">
              <a:rPr lang="en-US" smtClean="0"/>
              <a:pPr>
                <a:defRPr/>
              </a:pPr>
              <a:t>587</a:t>
            </a:fld>
            <a:endParaRPr lang="en-US" dirty="0"/>
          </a:p>
        </p:txBody>
      </p:sp>
    </p:spTree>
    <p:extLst>
      <p:ext uri="{BB962C8B-B14F-4D97-AF65-F5344CB8AC3E}">
        <p14:creationId xmlns:p14="http://schemas.microsoft.com/office/powerpoint/2010/main" val="2920255806"/>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In recent years, research has shown that five basic personality dimensions underlie all others and encompass most of the significant variation in human personality.  The five personality traits in the </a:t>
            </a:r>
            <a:r>
              <a:rPr lang="en-US" b="1">
                <a:cs typeface="Arial" charset="0"/>
              </a:rPr>
              <a:t>Big Five Model </a:t>
            </a:r>
            <a:r>
              <a:rPr lang="en-US">
                <a:cs typeface="Arial" charset="0"/>
              </a:rPr>
              <a:t>are:</a:t>
            </a:r>
          </a:p>
          <a:p>
            <a:pPr eaLnBrk="1" hangingPunct="1"/>
            <a:endParaRPr lang="en-US">
              <a:cs typeface="Arial" charset="0"/>
            </a:endParaRPr>
          </a:p>
          <a:p>
            <a:pPr eaLnBrk="1" hangingPunct="1"/>
            <a:r>
              <a:rPr lang="en-US" b="1">
                <a:cs typeface="Arial" charset="0"/>
              </a:rPr>
              <a:t>1. </a:t>
            </a:r>
            <a:r>
              <a:rPr lang="en-US" i="1">
                <a:cs typeface="Arial" charset="0"/>
              </a:rPr>
              <a:t>Extraversion: </a:t>
            </a:r>
            <a:r>
              <a:rPr lang="en-US">
                <a:cs typeface="Arial" charset="0"/>
              </a:rPr>
              <a:t>The degree to which someone is sociable, talkative, assertive, and</a:t>
            </a:r>
          </a:p>
          <a:p>
            <a:pPr eaLnBrk="1" hangingPunct="1"/>
            <a:r>
              <a:rPr lang="en-US">
                <a:cs typeface="Arial" charset="0"/>
              </a:rPr>
              <a:t>comfortable in relationships with others.</a:t>
            </a:r>
          </a:p>
          <a:p>
            <a:pPr eaLnBrk="1" hangingPunct="1"/>
            <a:r>
              <a:rPr lang="en-US" b="1">
                <a:cs typeface="Arial" charset="0"/>
              </a:rPr>
              <a:t>2. </a:t>
            </a:r>
            <a:r>
              <a:rPr lang="en-US" i="1">
                <a:cs typeface="Arial" charset="0"/>
              </a:rPr>
              <a:t>Agreeableness: </a:t>
            </a:r>
            <a:r>
              <a:rPr lang="en-US">
                <a:cs typeface="Arial" charset="0"/>
              </a:rPr>
              <a:t>The degree to which someone is good-natured, cooperative, and</a:t>
            </a:r>
          </a:p>
          <a:p>
            <a:pPr eaLnBrk="1" hangingPunct="1"/>
            <a:r>
              <a:rPr lang="en-US">
                <a:cs typeface="Arial" charset="0"/>
              </a:rPr>
              <a:t>trusting.</a:t>
            </a:r>
          </a:p>
          <a:p>
            <a:pPr eaLnBrk="1" hangingPunct="1"/>
            <a:r>
              <a:rPr lang="en-US" b="1">
                <a:cs typeface="Arial" charset="0"/>
              </a:rPr>
              <a:t>3. </a:t>
            </a:r>
            <a:r>
              <a:rPr lang="en-US" i="1">
                <a:cs typeface="Arial" charset="0"/>
              </a:rPr>
              <a:t>Conscientiousness: </a:t>
            </a:r>
            <a:r>
              <a:rPr lang="en-US">
                <a:cs typeface="Arial" charset="0"/>
              </a:rPr>
              <a:t>The degree to which someone is reliable, responsible,</a:t>
            </a:r>
          </a:p>
          <a:p>
            <a:pPr eaLnBrk="1" hangingPunct="1"/>
            <a:r>
              <a:rPr lang="en-US">
                <a:cs typeface="Arial" charset="0"/>
              </a:rPr>
              <a:t>dependable, persistent, and achievement oriented.</a:t>
            </a:r>
          </a:p>
          <a:p>
            <a:pPr eaLnBrk="1" hangingPunct="1"/>
            <a:r>
              <a:rPr lang="en-US" b="1">
                <a:cs typeface="Arial" charset="0"/>
              </a:rPr>
              <a:t>4. </a:t>
            </a:r>
            <a:r>
              <a:rPr lang="en-US" i="1">
                <a:cs typeface="Arial" charset="0"/>
              </a:rPr>
              <a:t>Emotional stability: </a:t>
            </a:r>
            <a:r>
              <a:rPr lang="en-US">
                <a:cs typeface="Arial" charset="0"/>
              </a:rPr>
              <a:t>The degree to which someone is calm, enthusiastic, and</a:t>
            </a:r>
          </a:p>
          <a:p>
            <a:pPr eaLnBrk="1" hangingPunct="1"/>
            <a:r>
              <a:rPr lang="en-US">
                <a:cs typeface="Arial" charset="0"/>
              </a:rPr>
              <a:t>secure (positive) or tense, nervous, depressed, and insecure (negative).</a:t>
            </a:r>
          </a:p>
          <a:p>
            <a:pPr eaLnBrk="1" hangingPunct="1"/>
            <a:r>
              <a:rPr lang="en-US" b="1">
                <a:cs typeface="Arial" charset="0"/>
              </a:rPr>
              <a:t>5. </a:t>
            </a:r>
            <a:r>
              <a:rPr lang="en-US" i="1">
                <a:cs typeface="Arial" charset="0"/>
              </a:rPr>
              <a:t>Openness to experience: </a:t>
            </a:r>
            <a:r>
              <a:rPr lang="en-US">
                <a:cs typeface="Arial" charset="0"/>
              </a:rPr>
              <a:t>The degree to which someone has a wide range of</a:t>
            </a:r>
          </a:p>
          <a:p>
            <a:pPr eaLnBrk="1" hangingPunct="1"/>
            <a:r>
              <a:rPr lang="en-US">
                <a:cs typeface="Arial" charset="0"/>
              </a:rPr>
              <a:t>interests and is imaginative, fascinated with novelty, artistically sensitive, and</a:t>
            </a:r>
          </a:p>
          <a:p>
            <a:pPr eaLnBrk="1" hangingPunct="1"/>
            <a:r>
              <a:rPr lang="en-US">
                <a:cs typeface="Arial" charset="0"/>
              </a:rPr>
              <a:t>intellectual.</a:t>
            </a:r>
          </a:p>
        </p:txBody>
      </p:sp>
      <p:sp>
        <p:nvSpPr>
          <p:cNvPr id="4" name="Slide Number Placeholder 3"/>
          <p:cNvSpPr>
            <a:spLocks noGrp="1"/>
          </p:cNvSpPr>
          <p:nvPr>
            <p:ph type="sldNum" sz="quarter" idx="5"/>
          </p:nvPr>
        </p:nvSpPr>
        <p:spPr/>
        <p:txBody>
          <a:bodyPr/>
          <a:lstStyle/>
          <a:p>
            <a:pPr>
              <a:defRPr/>
            </a:pPr>
            <a:fld id="{A95D2C77-6D08-4895-A850-DB78771F5322}" type="slidenum">
              <a:rPr lang="en-US" smtClean="0"/>
              <a:pPr>
                <a:defRPr/>
              </a:pPr>
              <a:t>588</a:t>
            </a:fld>
            <a:endParaRPr lang="en-US" dirty="0"/>
          </a:p>
        </p:txBody>
      </p:sp>
    </p:spTree>
    <p:extLst>
      <p:ext uri="{BB962C8B-B14F-4D97-AF65-F5344CB8AC3E}">
        <p14:creationId xmlns:p14="http://schemas.microsoft.com/office/powerpoint/2010/main" val="1534474298"/>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Some people believe they control their own fate. Others see themselves as pawns, believing that what happens to them in their lives is due to</a:t>
            </a:r>
          </a:p>
          <a:p>
            <a:pPr eaLnBrk="1" hangingPunct="1"/>
            <a:r>
              <a:rPr lang="en-US">
                <a:cs typeface="Arial" charset="0"/>
              </a:rPr>
              <a:t>luck or chance. The </a:t>
            </a:r>
            <a:r>
              <a:rPr lang="en-US" b="1">
                <a:cs typeface="Arial" charset="0"/>
              </a:rPr>
              <a:t>locus of control </a:t>
            </a:r>
            <a:r>
              <a:rPr lang="en-US">
                <a:cs typeface="Arial" charset="0"/>
              </a:rPr>
              <a:t>in the first case is </a:t>
            </a:r>
            <a:r>
              <a:rPr lang="en-US" i="1">
                <a:cs typeface="Arial" charset="0"/>
              </a:rPr>
              <a:t>internal</a:t>
            </a:r>
            <a:r>
              <a:rPr lang="en-US">
                <a:cs typeface="Arial" charset="0"/>
              </a:rPr>
              <a:t>; these people believe they control their own destiny. The locus of control in the second case is </a:t>
            </a:r>
            <a:r>
              <a:rPr lang="en-US" i="1">
                <a:cs typeface="Arial" charset="0"/>
              </a:rPr>
              <a:t>external</a:t>
            </a:r>
            <a:r>
              <a:rPr lang="en-US">
                <a:cs typeface="Arial" charset="0"/>
              </a:rPr>
              <a:t>; these people believe their lives are controlled by outside forces.</a:t>
            </a:r>
          </a:p>
          <a:p>
            <a:pPr eaLnBrk="1" hangingPunct="1"/>
            <a:endParaRPr lang="en-US">
              <a:cs typeface="Arial" charset="0"/>
            </a:endParaRPr>
          </a:p>
          <a:p>
            <a:pPr eaLnBrk="1" hangingPunct="1"/>
            <a:r>
              <a:rPr lang="en-US">
                <a:cs typeface="Arial" charset="0"/>
              </a:rPr>
              <a:t>Another characteristic is called </a:t>
            </a:r>
            <a:r>
              <a:rPr lang="en-US" b="1">
                <a:cs typeface="Arial" charset="0"/>
              </a:rPr>
              <a:t>Machiavellianism </a:t>
            </a:r>
            <a:r>
              <a:rPr lang="en-US">
                <a:cs typeface="Arial" charset="0"/>
              </a:rPr>
              <a:t>(Mach), named after Niccolo Machiavelli, who wrote in the sixteenth century on how to</a:t>
            </a:r>
          </a:p>
          <a:p>
            <a:pPr eaLnBrk="1" hangingPunct="1"/>
            <a:r>
              <a:rPr lang="en-US">
                <a:cs typeface="Arial" charset="0"/>
              </a:rPr>
              <a:t>gain and manipulate power. An individual high in Machiavellianism is pragmatic, maintains emotional distance, and believes that ends can justify means.</a:t>
            </a:r>
          </a:p>
        </p:txBody>
      </p:sp>
      <p:sp>
        <p:nvSpPr>
          <p:cNvPr id="4" name="Slide Number Placeholder 3"/>
          <p:cNvSpPr>
            <a:spLocks noGrp="1"/>
          </p:cNvSpPr>
          <p:nvPr>
            <p:ph type="sldNum" sz="quarter" idx="5"/>
          </p:nvPr>
        </p:nvSpPr>
        <p:spPr/>
        <p:txBody>
          <a:bodyPr/>
          <a:lstStyle/>
          <a:p>
            <a:pPr>
              <a:defRPr/>
            </a:pPr>
            <a:fld id="{95AFEEDF-C3EC-41A4-A9AF-F31B63164D9E}" type="slidenum">
              <a:rPr lang="en-US" smtClean="0"/>
              <a:pPr>
                <a:defRPr/>
              </a:pPr>
              <a:t>589</a:t>
            </a:fld>
            <a:endParaRPr lang="en-US" dirty="0"/>
          </a:p>
        </p:txBody>
      </p:sp>
    </p:spTree>
    <p:extLst>
      <p:ext uri="{BB962C8B-B14F-4D97-AF65-F5344CB8AC3E}">
        <p14:creationId xmlns:p14="http://schemas.microsoft.com/office/powerpoint/2010/main" val="3451318196"/>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People differ in the degree to which they like or dislike themselves, a trait called </a:t>
            </a:r>
            <a:r>
              <a:rPr lang="en-US" b="1">
                <a:cs typeface="Arial" charset="0"/>
              </a:rPr>
              <a:t>self-esteem</a:t>
            </a:r>
            <a:r>
              <a:rPr lang="en-US">
                <a:cs typeface="Arial" charset="0"/>
              </a:rPr>
              <a:t>. Research on self-esteem (SE) offers some interesting behavioral insights. For example, self-esteem is directly related to expectations for success. High SEs believe they possess the ability they need to succeed at work. Individuals with high SEs will take more risks in job selection and are more likely to choose unconventional jobs than people with low SEs.</a:t>
            </a:r>
          </a:p>
          <a:p>
            <a:pPr eaLnBrk="1" hangingPunct="1"/>
            <a:endParaRPr lang="en-US">
              <a:cs typeface="Arial" charset="0"/>
            </a:endParaRPr>
          </a:p>
          <a:p>
            <a:pPr eaLnBrk="1" hangingPunct="1"/>
            <a:r>
              <a:rPr lang="en-US">
                <a:cs typeface="Arial" charset="0"/>
              </a:rPr>
              <a:t>That natural ability to “click” with other people may play a significant role in determining career success  and is another personality</a:t>
            </a:r>
          </a:p>
          <a:p>
            <a:pPr eaLnBrk="1" hangingPunct="1"/>
            <a:r>
              <a:rPr lang="en-US">
                <a:cs typeface="Arial" charset="0"/>
              </a:rPr>
              <a:t>trait called </a:t>
            </a:r>
            <a:r>
              <a:rPr lang="en-US" b="1">
                <a:cs typeface="Arial" charset="0"/>
              </a:rPr>
              <a:t>self-monitoring</a:t>
            </a:r>
            <a:r>
              <a:rPr lang="en-US">
                <a:cs typeface="Arial" charset="0"/>
              </a:rPr>
              <a:t>, which refers to the ability to adjust behavior to external, situational factors.  Individuals high in self-monitoring show considerable adaptability in adjusting their behavior. They’re highly sensitive to external cues and can behave differently in different situations.</a:t>
            </a:r>
          </a:p>
        </p:txBody>
      </p:sp>
      <p:sp>
        <p:nvSpPr>
          <p:cNvPr id="4" name="Slide Number Placeholder 3"/>
          <p:cNvSpPr>
            <a:spLocks noGrp="1"/>
          </p:cNvSpPr>
          <p:nvPr>
            <p:ph type="sldNum" sz="quarter" idx="5"/>
          </p:nvPr>
        </p:nvSpPr>
        <p:spPr/>
        <p:txBody>
          <a:bodyPr/>
          <a:lstStyle/>
          <a:p>
            <a:pPr>
              <a:defRPr/>
            </a:pPr>
            <a:fld id="{338B3FE5-E5EB-45EB-B894-A103F02E9863}" type="slidenum">
              <a:rPr lang="en-US" smtClean="0"/>
              <a:pPr>
                <a:defRPr/>
              </a:pPr>
              <a:t>590</a:t>
            </a:fld>
            <a:endParaRPr lang="en-US" dirty="0"/>
          </a:p>
        </p:txBody>
      </p:sp>
    </p:spTree>
    <p:extLst>
      <p:ext uri="{BB962C8B-B14F-4D97-AF65-F5344CB8AC3E}">
        <p14:creationId xmlns:p14="http://schemas.microsoft.com/office/powerpoint/2010/main" val="2441915805"/>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 Another interesting trait that’s been studied extensively is t he </a:t>
            </a:r>
            <a:r>
              <a:rPr lang="en-US" b="1">
                <a:cs typeface="Arial" charset="0"/>
              </a:rPr>
              <a:t>proactive personality</a:t>
            </a:r>
            <a:r>
              <a:rPr lang="en-US">
                <a:cs typeface="Arial" charset="0"/>
              </a:rPr>
              <a:t>, which describes people who identify opportunities, show initiative, take action, and persevere until meaningful change occurs. Not surprisingly, research has shown that proactives have many desirable behaviors that organizations want.</a:t>
            </a:r>
          </a:p>
          <a:p>
            <a:pPr eaLnBrk="1" hangingPunct="1"/>
            <a:endParaRPr lang="en-US">
              <a:cs typeface="Arial" charset="0"/>
            </a:endParaRPr>
          </a:p>
          <a:p>
            <a:pPr eaLnBrk="1" hangingPunct="1"/>
            <a:r>
              <a:rPr lang="en-US">
                <a:cs typeface="Arial" charset="0"/>
              </a:rPr>
              <a:t>Finally, the economic recession has prompted a reexamination of </a:t>
            </a:r>
            <a:r>
              <a:rPr lang="en-US" b="1">
                <a:cs typeface="Arial" charset="0"/>
              </a:rPr>
              <a:t>resilience</a:t>
            </a:r>
            <a:r>
              <a:rPr lang="en-US">
                <a:cs typeface="Arial" charset="0"/>
              </a:rPr>
              <a:t>, an individual’s ability to overcome challenges and turn them into opportunities.  A recent study by a global consulting firm showed that it is a key factor in keeping a job: A resilient person is likely to be more adaptable, flexible, and goal-focused.</a:t>
            </a:r>
          </a:p>
        </p:txBody>
      </p:sp>
      <p:sp>
        <p:nvSpPr>
          <p:cNvPr id="4" name="Slide Number Placeholder 3"/>
          <p:cNvSpPr>
            <a:spLocks noGrp="1"/>
          </p:cNvSpPr>
          <p:nvPr>
            <p:ph type="sldNum" sz="quarter" idx="5"/>
          </p:nvPr>
        </p:nvSpPr>
        <p:spPr/>
        <p:txBody>
          <a:bodyPr/>
          <a:lstStyle/>
          <a:p>
            <a:pPr>
              <a:defRPr/>
            </a:pPr>
            <a:fld id="{5DCB3C62-56D8-45A1-BD47-73A68F065437}" type="slidenum">
              <a:rPr lang="en-US" smtClean="0"/>
              <a:pPr>
                <a:defRPr/>
              </a:pPr>
              <a:t>591</a:t>
            </a:fld>
            <a:endParaRPr lang="en-US" dirty="0"/>
          </a:p>
        </p:txBody>
      </p:sp>
    </p:spTree>
    <p:extLst>
      <p:ext uri="{BB962C8B-B14F-4D97-AF65-F5344CB8AC3E}">
        <p14:creationId xmlns:p14="http://schemas.microsoft.com/office/powerpoint/2010/main" val="128202549"/>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How we respond emotionally and how we deal with our emotions are typically functions of our personality. </a:t>
            </a:r>
            <a:r>
              <a:rPr lang="en-US" b="1">
                <a:cs typeface="Arial" charset="0"/>
              </a:rPr>
              <a:t>Emotions </a:t>
            </a:r>
            <a:r>
              <a:rPr lang="en-US">
                <a:cs typeface="Arial" charset="0"/>
              </a:rPr>
              <a:t>are intense feelings directed at someone or something. They’re object-specific; that is, emotions are reactions to an object.</a:t>
            </a:r>
          </a:p>
          <a:p>
            <a:pPr eaLnBrk="1" hangingPunct="1"/>
            <a:endParaRPr lang="en-US">
              <a:cs typeface="Arial" charset="0"/>
            </a:endParaRPr>
          </a:p>
          <a:p>
            <a:pPr eaLnBrk="1" hangingPunct="1"/>
            <a:r>
              <a:rPr lang="en-US">
                <a:cs typeface="Arial" charset="0"/>
              </a:rPr>
              <a:t>One area of emotions research with interesting insights into personality is </a:t>
            </a:r>
            <a:r>
              <a:rPr lang="en-US" b="1">
                <a:cs typeface="Arial" charset="0"/>
              </a:rPr>
              <a:t>emotional intelligence (EI)</a:t>
            </a:r>
            <a:r>
              <a:rPr lang="en-US">
                <a:cs typeface="Arial" charset="0"/>
              </a:rPr>
              <a:t>, the ability to notice and to manage emotional cues and information.</a:t>
            </a:r>
          </a:p>
        </p:txBody>
      </p:sp>
      <p:sp>
        <p:nvSpPr>
          <p:cNvPr id="4" name="Slide Number Placeholder 3"/>
          <p:cNvSpPr>
            <a:spLocks noGrp="1"/>
          </p:cNvSpPr>
          <p:nvPr>
            <p:ph type="sldNum" sz="quarter" idx="5"/>
          </p:nvPr>
        </p:nvSpPr>
        <p:spPr/>
        <p:txBody>
          <a:bodyPr/>
          <a:lstStyle/>
          <a:p>
            <a:pPr>
              <a:defRPr/>
            </a:pPr>
            <a:fld id="{E8E2FDBD-842E-4C33-846A-3C4908B3F227}" type="slidenum">
              <a:rPr lang="en-US" smtClean="0"/>
              <a:pPr>
                <a:defRPr/>
              </a:pPr>
              <a:t>592</a:t>
            </a:fld>
            <a:endParaRPr lang="en-US" dirty="0"/>
          </a:p>
        </p:txBody>
      </p:sp>
    </p:spTree>
    <p:extLst>
      <p:ext uri="{BB962C8B-B14F-4D97-AF65-F5344CB8AC3E}">
        <p14:creationId xmlns:p14="http://schemas.microsoft.com/office/powerpoint/2010/main" val="1505488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What does a customer-responsive culture look like?  Exhibit 2-10 describes five characteristics of customer-responsive cultures and offers suggestions as to what managers can do to create that type of culture.</a:t>
            </a:r>
          </a:p>
        </p:txBody>
      </p:sp>
      <p:sp>
        <p:nvSpPr>
          <p:cNvPr id="4" name="Slide Number Placeholder 3"/>
          <p:cNvSpPr>
            <a:spLocks noGrp="1"/>
          </p:cNvSpPr>
          <p:nvPr>
            <p:ph type="sldNum" sz="quarter" idx="5"/>
          </p:nvPr>
        </p:nvSpPr>
        <p:spPr/>
        <p:txBody>
          <a:bodyPr/>
          <a:lstStyle/>
          <a:p>
            <a:pPr>
              <a:defRPr/>
            </a:pPr>
            <a:fld id="{C4D3BFC1-0E5B-49C9-A24F-F1CEFFE3472D}" type="slidenum">
              <a:rPr lang="en-US" smtClean="0"/>
              <a:pPr>
                <a:defRPr/>
              </a:pPr>
              <a:t>60</a:t>
            </a:fld>
            <a:endParaRPr lang="en-US" dirty="0"/>
          </a:p>
        </p:txBody>
      </p:sp>
    </p:spTree>
    <p:extLst>
      <p:ext uri="{BB962C8B-B14F-4D97-AF65-F5344CB8AC3E}">
        <p14:creationId xmlns:p14="http://schemas.microsoft.com/office/powerpoint/2010/main" val="1565720869"/>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Emotional Intelligence is composed of five dimensions:</a:t>
            </a:r>
          </a:p>
          <a:p>
            <a:pPr eaLnBrk="1" hangingPunct="1"/>
            <a:r>
              <a:rPr lang="en-US" i="1">
                <a:cs typeface="Arial" charset="0"/>
              </a:rPr>
              <a:t>Self-awareness: </a:t>
            </a:r>
            <a:r>
              <a:rPr lang="en-US">
                <a:cs typeface="Arial" charset="0"/>
              </a:rPr>
              <a:t>The ability to be aware of what you’re feeling.</a:t>
            </a:r>
          </a:p>
          <a:p>
            <a:pPr eaLnBrk="1" hangingPunct="1"/>
            <a:r>
              <a:rPr lang="en-US" i="1">
                <a:cs typeface="Arial" charset="0"/>
              </a:rPr>
              <a:t>Self-management: </a:t>
            </a:r>
            <a:r>
              <a:rPr lang="en-US">
                <a:cs typeface="Arial" charset="0"/>
              </a:rPr>
              <a:t>The ability to manage one’s own emotions and impulses.</a:t>
            </a:r>
          </a:p>
          <a:p>
            <a:pPr eaLnBrk="1" hangingPunct="1"/>
            <a:r>
              <a:rPr lang="en-US" i="1">
                <a:cs typeface="Arial" charset="0"/>
              </a:rPr>
              <a:t>Self-motivation: </a:t>
            </a:r>
            <a:r>
              <a:rPr lang="en-US">
                <a:cs typeface="Arial" charset="0"/>
              </a:rPr>
              <a:t>The ability to persist in the face of setbacks and failures.</a:t>
            </a:r>
          </a:p>
        </p:txBody>
      </p:sp>
      <p:sp>
        <p:nvSpPr>
          <p:cNvPr id="4" name="Slide Number Placeholder 3"/>
          <p:cNvSpPr>
            <a:spLocks noGrp="1"/>
          </p:cNvSpPr>
          <p:nvPr>
            <p:ph type="sldNum" sz="quarter" idx="5"/>
          </p:nvPr>
        </p:nvSpPr>
        <p:spPr/>
        <p:txBody>
          <a:bodyPr/>
          <a:lstStyle/>
          <a:p>
            <a:pPr>
              <a:defRPr/>
            </a:pPr>
            <a:fld id="{204CB820-A857-499F-96D1-BDE5CF3A2F8A}" type="slidenum">
              <a:rPr lang="en-US" smtClean="0"/>
              <a:pPr>
                <a:defRPr/>
              </a:pPr>
              <a:t>593</a:t>
            </a:fld>
            <a:endParaRPr lang="en-US" dirty="0"/>
          </a:p>
        </p:txBody>
      </p:sp>
    </p:spTree>
    <p:extLst>
      <p:ext uri="{BB962C8B-B14F-4D97-AF65-F5344CB8AC3E}">
        <p14:creationId xmlns:p14="http://schemas.microsoft.com/office/powerpoint/2010/main" val="3506103384"/>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The last two dimensions of EI are:</a:t>
            </a:r>
          </a:p>
          <a:p>
            <a:pPr eaLnBrk="1" hangingPunct="1"/>
            <a:r>
              <a:rPr lang="en-US" i="1">
                <a:cs typeface="Arial" charset="0"/>
              </a:rPr>
              <a:t>Empathy: </a:t>
            </a:r>
            <a:r>
              <a:rPr lang="en-US">
                <a:cs typeface="Arial" charset="0"/>
              </a:rPr>
              <a:t>The ability to sense how others are feeling.</a:t>
            </a:r>
          </a:p>
          <a:p>
            <a:pPr eaLnBrk="1" hangingPunct="1"/>
            <a:r>
              <a:rPr lang="en-US" i="1">
                <a:cs typeface="Arial" charset="0"/>
              </a:rPr>
              <a:t>Social skills: </a:t>
            </a:r>
            <a:r>
              <a:rPr lang="en-US">
                <a:cs typeface="Arial" charset="0"/>
              </a:rPr>
              <a:t>The ability to handle the emotions of others.</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CDCCE888-8B77-49CD-A5DD-04C780411994}" type="slidenum">
              <a:rPr lang="en-US" smtClean="0"/>
              <a:pPr>
                <a:defRPr/>
              </a:pPr>
              <a:t>594</a:t>
            </a:fld>
            <a:endParaRPr lang="en-US" dirty="0"/>
          </a:p>
        </p:txBody>
      </p:sp>
    </p:spTree>
    <p:extLst>
      <p:ext uri="{BB962C8B-B14F-4D97-AF65-F5344CB8AC3E}">
        <p14:creationId xmlns:p14="http://schemas.microsoft.com/office/powerpoint/2010/main" val="239637551"/>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The best-documented personality-job fit theory was developed by psychologist John Holland, who identified six basic personality types. His theory states that an employee’s satisfaction with his or her job, as well as his or her likelihood of leaving that job, depends on the degree to which the individual’s personality matches the job environment. Exhibit 15-4 describes the six types, their personality characteristics, and examples of suitable occupations for each.</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BE2646CF-0C56-4300-B0A5-9C345BB5DF23}" type="slidenum">
              <a:rPr lang="en-US" smtClean="0"/>
              <a:pPr>
                <a:defRPr/>
              </a:pPr>
              <a:t>595</a:t>
            </a:fld>
            <a:endParaRPr lang="en-US" dirty="0"/>
          </a:p>
        </p:txBody>
      </p:sp>
    </p:spTree>
    <p:extLst>
      <p:ext uri="{BB962C8B-B14F-4D97-AF65-F5344CB8AC3E}">
        <p14:creationId xmlns:p14="http://schemas.microsoft.com/office/powerpoint/2010/main" val="54444570"/>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7C247681-E244-42AA-8706-6FFD5FF37C7F}" type="slidenum">
              <a:rPr lang="en-US" smtClean="0"/>
              <a:pPr>
                <a:defRPr/>
              </a:pPr>
              <a:t>596</a:t>
            </a:fld>
            <a:endParaRPr lang="en-US" dirty="0"/>
          </a:p>
        </p:txBody>
      </p:sp>
    </p:spTree>
    <p:extLst>
      <p:ext uri="{BB962C8B-B14F-4D97-AF65-F5344CB8AC3E}">
        <p14:creationId xmlns:p14="http://schemas.microsoft.com/office/powerpoint/2010/main" val="2912487814"/>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b="1">
                <a:cs typeface="Arial" charset="0"/>
              </a:rPr>
              <a:t>Perception </a:t>
            </a:r>
            <a:r>
              <a:rPr lang="en-US">
                <a:cs typeface="Arial" charset="0"/>
              </a:rPr>
              <a:t>is a process by which we give meaning to our environment by organizing and interpreting sensory impressions.</a:t>
            </a:r>
          </a:p>
          <a:p>
            <a:pPr eaLnBrk="1" hangingPunct="1"/>
            <a:r>
              <a:rPr lang="en-US">
                <a:cs typeface="Arial" charset="0"/>
              </a:rPr>
              <a:t>Research on perception consistently demonstrates that individuals may look at the same thing yet perceive it differently. One manager, for instance, can interpret the fact that her assistant regularly takes several days to make important decisions as evidence that the assistant is slow, disorganized, and afraid to make decisions. Another manager with the same assistant might interpret the same tendency as evidence that the assistant is thoughtful, thorough, and deliberate. The first manager would probably evaluate her assistant negatively; the second manager would probably evaluate the person positively. The point is that none of us sees reality. We interpret what we see and call it reality. And, of course, as the example shows, we behave according to our perceptions.</a:t>
            </a:r>
          </a:p>
        </p:txBody>
      </p:sp>
      <p:sp>
        <p:nvSpPr>
          <p:cNvPr id="4" name="Slide Number Placeholder 3"/>
          <p:cNvSpPr>
            <a:spLocks noGrp="1"/>
          </p:cNvSpPr>
          <p:nvPr>
            <p:ph type="sldNum" sz="quarter" idx="5"/>
          </p:nvPr>
        </p:nvSpPr>
        <p:spPr/>
        <p:txBody>
          <a:bodyPr/>
          <a:lstStyle/>
          <a:p>
            <a:pPr>
              <a:defRPr/>
            </a:pPr>
            <a:fld id="{B4081F86-CE2A-4BEE-AEA2-8814EA1033E4}" type="slidenum">
              <a:rPr lang="en-US" smtClean="0"/>
              <a:pPr>
                <a:defRPr/>
              </a:pPr>
              <a:t>597</a:t>
            </a:fld>
            <a:endParaRPr lang="en-US" dirty="0"/>
          </a:p>
        </p:txBody>
      </p:sp>
    </p:spTree>
    <p:extLst>
      <p:ext uri="{BB962C8B-B14F-4D97-AF65-F5344CB8AC3E}">
        <p14:creationId xmlns:p14="http://schemas.microsoft.com/office/powerpoint/2010/main" val="2552062518"/>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The characteristics of the target being observed can also affect what’s perceived.  Loud people are more likely than quiet people to be noticed in a group as are extremely attractive or unattractive individuals. The relationship of a target to its background also influences perception, as does our tendency to group close things and similar things together. You can experience these tendencies by looking at the visual perception examples shown in Exhibit 15-5. Notice how what you see changes as you look differently at each one.</a:t>
            </a:r>
          </a:p>
        </p:txBody>
      </p:sp>
      <p:sp>
        <p:nvSpPr>
          <p:cNvPr id="4" name="Slide Number Placeholder 3"/>
          <p:cNvSpPr>
            <a:spLocks noGrp="1"/>
          </p:cNvSpPr>
          <p:nvPr>
            <p:ph type="sldNum" sz="quarter" idx="5"/>
          </p:nvPr>
        </p:nvSpPr>
        <p:spPr/>
        <p:txBody>
          <a:bodyPr/>
          <a:lstStyle/>
          <a:p>
            <a:pPr>
              <a:defRPr/>
            </a:pPr>
            <a:fld id="{EE73A2CB-1D98-43EB-A37D-EBCD4DBD6AC8}" type="slidenum">
              <a:rPr lang="en-US" smtClean="0"/>
              <a:pPr>
                <a:defRPr/>
              </a:pPr>
              <a:t>598</a:t>
            </a:fld>
            <a:endParaRPr lang="en-US" dirty="0"/>
          </a:p>
        </p:txBody>
      </p:sp>
    </p:spTree>
    <p:extLst>
      <p:ext uri="{BB962C8B-B14F-4D97-AF65-F5344CB8AC3E}">
        <p14:creationId xmlns:p14="http://schemas.microsoft.com/office/powerpoint/2010/main" val="994091958"/>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b="1">
                <a:cs typeface="Arial" charset="0"/>
              </a:rPr>
              <a:t>Attribution theory </a:t>
            </a:r>
            <a:r>
              <a:rPr lang="en-US">
                <a:cs typeface="Arial" charset="0"/>
              </a:rPr>
              <a:t>was developed to explain how we judge people differently depending on what meaning we attribute to a given behavior.  Basically, the theory suggests that when we observe an individual’s behavior, we attempt to determine whether it was internally or externally caused. Internally caused behaviors are those believed to be under the personal control of the individual. Externally caused behavior results from outside factors; that is, the person is forced into the behavior by the situation. That determination, however, depends on three factors: distinctiveness, consensus, and consistency.</a:t>
            </a:r>
          </a:p>
        </p:txBody>
      </p:sp>
      <p:sp>
        <p:nvSpPr>
          <p:cNvPr id="4" name="Slide Number Placeholder 3"/>
          <p:cNvSpPr>
            <a:spLocks noGrp="1"/>
          </p:cNvSpPr>
          <p:nvPr>
            <p:ph type="sldNum" sz="quarter" idx="5"/>
          </p:nvPr>
        </p:nvSpPr>
        <p:spPr/>
        <p:txBody>
          <a:bodyPr/>
          <a:lstStyle/>
          <a:p>
            <a:pPr>
              <a:defRPr/>
            </a:pPr>
            <a:fld id="{13498726-85AA-449C-9951-33DAC521614F}" type="slidenum">
              <a:rPr lang="en-US" smtClean="0"/>
              <a:pPr>
                <a:defRPr/>
              </a:pPr>
              <a:t>599</a:t>
            </a:fld>
            <a:endParaRPr lang="en-US" dirty="0"/>
          </a:p>
        </p:txBody>
      </p:sp>
    </p:spTree>
    <p:extLst>
      <p:ext uri="{BB962C8B-B14F-4D97-AF65-F5344CB8AC3E}">
        <p14:creationId xmlns:p14="http://schemas.microsoft.com/office/powerpoint/2010/main" val="2571474103"/>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a:cs typeface="Arial" charset="0"/>
              </a:rPr>
              <a:t>One interesting finding from attribution theory is that errors or biases distort our attributions. For instance, substantial evidence supports the fact that when we make judgments about the behavior of other people, we have a tendency to </a:t>
            </a:r>
            <a:r>
              <a:rPr lang="en-US" i="1">
                <a:cs typeface="Arial" charset="0"/>
              </a:rPr>
              <a:t>under</a:t>
            </a:r>
            <a:r>
              <a:rPr lang="en-US">
                <a:cs typeface="Arial" charset="0"/>
              </a:rPr>
              <a:t>estimate the influence of external factors and to </a:t>
            </a:r>
            <a:r>
              <a:rPr lang="en-US" i="1">
                <a:cs typeface="Arial" charset="0"/>
              </a:rPr>
              <a:t>over</a:t>
            </a:r>
            <a:r>
              <a:rPr lang="en-US">
                <a:cs typeface="Arial" charset="0"/>
              </a:rPr>
              <a:t>estimate the influence of internal or personal factors. This tendency is called the </a:t>
            </a:r>
            <a:r>
              <a:rPr lang="en-US" b="1">
                <a:cs typeface="Arial" charset="0"/>
              </a:rPr>
              <a:t>fundamental attribution error </a:t>
            </a:r>
            <a:r>
              <a:rPr lang="en-US">
                <a:cs typeface="Arial" charset="0"/>
              </a:rPr>
              <a:t>and can explain why a sales manager may attribute the poor performance of her sales representative to laziness rather than to the innovative product line introduced by a competitor.</a:t>
            </a:r>
          </a:p>
          <a:p>
            <a:pPr eaLnBrk="1" hangingPunct="1"/>
            <a:endParaRPr lang="en-US">
              <a:cs typeface="Arial" charset="0"/>
            </a:endParaRPr>
          </a:p>
          <a:p>
            <a:pPr eaLnBrk="1" hangingPunct="1"/>
            <a:r>
              <a:rPr lang="en-US">
                <a:cs typeface="Arial" charset="0"/>
              </a:rPr>
              <a:t>This tendency is called the </a:t>
            </a:r>
            <a:r>
              <a:rPr lang="en-US" b="1">
                <a:cs typeface="Arial" charset="0"/>
              </a:rPr>
              <a:t>self-serving bias </a:t>
            </a:r>
            <a:r>
              <a:rPr lang="en-US">
                <a:cs typeface="Arial" charset="0"/>
              </a:rPr>
              <a:t>and suggests that feedback provided to employees in performance reviews will be distorted by them depending on whether it’s positive or negative.</a:t>
            </a:r>
          </a:p>
        </p:txBody>
      </p:sp>
      <p:sp>
        <p:nvSpPr>
          <p:cNvPr id="4" name="Slide Number Placeholder 3"/>
          <p:cNvSpPr>
            <a:spLocks noGrp="1"/>
          </p:cNvSpPr>
          <p:nvPr>
            <p:ph type="sldNum" sz="quarter" idx="5"/>
          </p:nvPr>
        </p:nvSpPr>
        <p:spPr/>
        <p:txBody>
          <a:bodyPr/>
          <a:lstStyle/>
          <a:p>
            <a:pPr>
              <a:defRPr/>
            </a:pPr>
            <a:fld id="{16BA69D1-A117-47D4-94D4-73B315C07754}" type="slidenum">
              <a:rPr lang="en-US" smtClean="0"/>
              <a:pPr>
                <a:defRPr/>
              </a:pPr>
              <a:t>600</a:t>
            </a:fld>
            <a:endParaRPr lang="en-US" dirty="0"/>
          </a:p>
        </p:txBody>
      </p:sp>
    </p:spTree>
    <p:extLst>
      <p:ext uri="{BB962C8B-B14F-4D97-AF65-F5344CB8AC3E}">
        <p14:creationId xmlns:p14="http://schemas.microsoft.com/office/powerpoint/2010/main" val="2935652714"/>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Exhibit 15-6 summarizes the key elements of attribution theory.</a:t>
            </a:r>
          </a:p>
        </p:txBody>
      </p:sp>
      <p:sp>
        <p:nvSpPr>
          <p:cNvPr id="4" name="Slide Number Placeholder 3"/>
          <p:cNvSpPr>
            <a:spLocks noGrp="1"/>
          </p:cNvSpPr>
          <p:nvPr>
            <p:ph type="sldNum" sz="quarter" idx="5"/>
          </p:nvPr>
        </p:nvSpPr>
        <p:spPr/>
        <p:txBody>
          <a:bodyPr/>
          <a:lstStyle/>
          <a:p>
            <a:pPr>
              <a:defRPr/>
            </a:pPr>
            <a:fld id="{BF1096B4-D6C0-4DBE-9D45-8FE66F195729}" type="slidenum">
              <a:rPr lang="en-US" smtClean="0"/>
              <a:pPr>
                <a:defRPr/>
              </a:pPr>
              <a:t>601</a:t>
            </a:fld>
            <a:endParaRPr lang="en-US" dirty="0"/>
          </a:p>
        </p:txBody>
      </p:sp>
    </p:spTree>
    <p:extLst>
      <p:ext uri="{BB962C8B-B14F-4D97-AF65-F5344CB8AC3E}">
        <p14:creationId xmlns:p14="http://schemas.microsoft.com/office/powerpoint/2010/main" val="3444616092"/>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It’s easy to judge others if we assume they’re similar to us. In </a:t>
            </a:r>
            <a:r>
              <a:rPr lang="en-US" b="1">
                <a:cs typeface="Arial" charset="0"/>
              </a:rPr>
              <a:t>assumed similarity</a:t>
            </a:r>
            <a:r>
              <a:rPr lang="en-US">
                <a:cs typeface="Arial" charset="0"/>
              </a:rPr>
              <a:t>, or the “like me” effect, the observer’s perception of others is influenced more by the observer’s own characteristics than by those of the person observed.</a:t>
            </a:r>
          </a:p>
          <a:p>
            <a:pPr eaLnBrk="1" hangingPunct="1"/>
            <a:endParaRPr lang="en-US">
              <a:cs typeface="Arial" charset="0"/>
            </a:endParaRPr>
          </a:p>
          <a:p>
            <a:pPr eaLnBrk="1" hangingPunct="1"/>
            <a:r>
              <a:rPr lang="en-US">
                <a:cs typeface="Arial" charset="0"/>
              </a:rPr>
              <a:t>When we judge someone on the basis of our perception of a group he or she is part of, we’re using the shortcut called </a:t>
            </a:r>
            <a:r>
              <a:rPr lang="en-US" b="1">
                <a:cs typeface="Arial" charset="0"/>
              </a:rPr>
              <a:t>stereotyping</a:t>
            </a:r>
            <a:r>
              <a:rPr lang="en-US">
                <a:cs typeface="Arial" charset="0"/>
              </a:rPr>
              <a:t>. For instance, “Married people are more stable employees than single persons” is an example of stereotyping.</a:t>
            </a:r>
          </a:p>
          <a:p>
            <a:pPr eaLnBrk="1" hangingPunct="1"/>
            <a:endParaRPr lang="en-US">
              <a:cs typeface="Arial" charset="0"/>
            </a:endParaRPr>
          </a:p>
          <a:p>
            <a:pPr eaLnBrk="1" hangingPunct="1"/>
            <a:r>
              <a:rPr lang="en-US">
                <a:cs typeface="Arial" charset="0"/>
              </a:rPr>
              <a:t>When we form a general impression about a person on the basis of a single characteristic, such as intelligence, sociability, or appearance,  we’re influenced by the </a:t>
            </a:r>
            <a:r>
              <a:rPr lang="en-US" b="1">
                <a:cs typeface="Arial" charset="0"/>
              </a:rPr>
              <a:t>halo effect</a:t>
            </a:r>
            <a:r>
              <a:rPr lang="en-US">
                <a:cs typeface="Arial" charset="0"/>
              </a:rPr>
              <a:t>.</a:t>
            </a:r>
          </a:p>
        </p:txBody>
      </p:sp>
      <p:sp>
        <p:nvSpPr>
          <p:cNvPr id="4" name="Slide Number Placeholder 3"/>
          <p:cNvSpPr>
            <a:spLocks noGrp="1"/>
          </p:cNvSpPr>
          <p:nvPr>
            <p:ph type="sldNum" sz="quarter" idx="5"/>
          </p:nvPr>
        </p:nvSpPr>
        <p:spPr/>
        <p:txBody>
          <a:bodyPr/>
          <a:lstStyle/>
          <a:p>
            <a:pPr>
              <a:defRPr/>
            </a:pPr>
            <a:fld id="{C20C1140-C402-4370-AA64-932044BAEC4D}" type="slidenum">
              <a:rPr lang="en-US" smtClean="0"/>
              <a:pPr>
                <a:defRPr/>
              </a:pPr>
              <a:t>602</a:t>
            </a:fld>
            <a:endParaRPr lang="en-US" dirty="0"/>
          </a:p>
        </p:txBody>
      </p:sp>
    </p:spTree>
    <p:extLst>
      <p:ext uri="{BB962C8B-B14F-4D97-AF65-F5344CB8AC3E}">
        <p14:creationId xmlns:p14="http://schemas.microsoft.com/office/powerpoint/2010/main" val="4282969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What is </a:t>
            </a:r>
            <a:r>
              <a:rPr lang="en-US" b="1">
                <a:cs typeface="Arial" charset="0"/>
              </a:rPr>
              <a:t>workplace spirituality</a:t>
            </a:r>
            <a:r>
              <a:rPr lang="en-US">
                <a:cs typeface="Arial" charset="0"/>
              </a:rPr>
              <a:t>? It’s a culture in which organizational values promote a sense of purpose through meaningful work taking place in the context of community.  Organizations with a spiritual culture recognize that people have a mind and a spirit, seek to find meaning and purpose in their work, and desire to connect with other human beings and be part of a community</a:t>
            </a:r>
          </a:p>
        </p:txBody>
      </p:sp>
      <p:sp>
        <p:nvSpPr>
          <p:cNvPr id="4" name="Slide Number Placeholder 3"/>
          <p:cNvSpPr>
            <a:spLocks noGrp="1"/>
          </p:cNvSpPr>
          <p:nvPr>
            <p:ph type="sldNum" sz="quarter" idx="5"/>
          </p:nvPr>
        </p:nvSpPr>
        <p:spPr/>
        <p:txBody>
          <a:bodyPr/>
          <a:lstStyle/>
          <a:p>
            <a:pPr>
              <a:defRPr/>
            </a:pPr>
            <a:fld id="{C3197774-EB7C-4EFF-8DD9-E825F1367971}" type="slidenum">
              <a:rPr lang="en-US" smtClean="0"/>
              <a:pPr>
                <a:defRPr/>
              </a:pPr>
              <a:t>61</a:t>
            </a:fld>
            <a:endParaRPr lang="en-US" dirty="0"/>
          </a:p>
        </p:txBody>
      </p:sp>
    </p:spTree>
    <p:extLst>
      <p:ext uri="{BB962C8B-B14F-4D97-AF65-F5344CB8AC3E}">
        <p14:creationId xmlns:p14="http://schemas.microsoft.com/office/powerpoint/2010/main" val="1878347516"/>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Learning occurs all the time as we continuously learn from our experiences. A workable definition of </a:t>
            </a:r>
            <a:r>
              <a:rPr lang="en-US" b="1">
                <a:cs typeface="Arial" charset="0"/>
              </a:rPr>
              <a:t>learning </a:t>
            </a:r>
            <a:r>
              <a:rPr lang="en-US">
                <a:cs typeface="Arial" charset="0"/>
              </a:rPr>
              <a:t>is any relatively permanent change in behavior that occurs as a result of experience. Two learning theories help us understand how and why individual behavior occurs.</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00B6C713-ACF2-43C3-B949-01B53E5E2A39}" type="slidenum">
              <a:rPr lang="en-US" smtClean="0"/>
              <a:pPr>
                <a:defRPr/>
              </a:pPr>
              <a:t>603</a:t>
            </a:fld>
            <a:endParaRPr lang="en-US" dirty="0"/>
          </a:p>
        </p:txBody>
      </p:sp>
    </p:spTree>
    <p:extLst>
      <p:ext uri="{BB962C8B-B14F-4D97-AF65-F5344CB8AC3E}">
        <p14:creationId xmlns:p14="http://schemas.microsoft.com/office/powerpoint/2010/main" val="4220979724"/>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b="1">
                <a:cs typeface="Arial" charset="0"/>
              </a:rPr>
              <a:t>Operant conditioning </a:t>
            </a:r>
            <a:r>
              <a:rPr lang="en-US">
                <a:cs typeface="Arial" charset="0"/>
              </a:rPr>
              <a:t>argues that behavior is a function of its consequences. People learn to behave to get something they want or to avoid something they don’t want. Operant behavior is voluntary or learned behavior, not reflexive or unlearned behavior. The tendency to repeat learned behavior is influenced by reinforcement or lack of reinforcement that happens as a result of the behavior. Reinforcement strengthens a behavior and increases the likelihood that it will be repeated. Lack of reinforcement weakens a behavior and lessens the likelihood that it will be repeated.</a:t>
            </a:r>
          </a:p>
        </p:txBody>
      </p:sp>
      <p:sp>
        <p:nvSpPr>
          <p:cNvPr id="4" name="Slide Number Placeholder 3"/>
          <p:cNvSpPr>
            <a:spLocks noGrp="1"/>
          </p:cNvSpPr>
          <p:nvPr>
            <p:ph type="sldNum" sz="quarter" idx="5"/>
          </p:nvPr>
        </p:nvSpPr>
        <p:spPr/>
        <p:txBody>
          <a:bodyPr/>
          <a:lstStyle/>
          <a:p>
            <a:pPr>
              <a:defRPr/>
            </a:pPr>
            <a:fld id="{C0853911-2981-49C7-8D07-A4910790D4E4}" type="slidenum">
              <a:rPr lang="en-US" smtClean="0"/>
              <a:pPr>
                <a:defRPr/>
              </a:pPr>
              <a:t>604</a:t>
            </a:fld>
            <a:endParaRPr lang="en-US" dirty="0"/>
          </a:p>
        </p:txBody>
      </p:sp>
    </p:spTree>
    <p:extLst>
      <p:ext uri="{BB962C8B-B14F-4D97-AF65-F5344CB8AC3E}">
        <p14:creationId xmlns:p14="http://schemas.microsoft.com/office/powerpoint/2010/main" val="3989781681"/>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a:bodyPr>
          <a:lstStyle/>
          <a:p>
            <a:pPr eaLnBrk="1" hangingPunct="1">
              <a:defRPr/>
            </a:pPr>
            <a:r>
              <a:rPr lang="en-US" dirty="0"/>
              <a:t>Much of what we have learned comes from watching others (models)— parents, teachers, peers, television and movie actors, managers, and so forth. This view that we can learn both through observation and direct experience is called </a:t>
            </a:r>
            <a:r>
              <a:rPr lang="en-US" b="1" dirty="0"/>
              <a:t>social learning theory</a:t>
            </a:r>
            <a:r>
              <a:rPr lang="en-US" dirty="0"/>
              <a:t>. The influence of others is central to the social learning viewpoint. The amount of influence these models have on an individual is determined by four processes:</a:t>
            </a:r>
          </a:p>
          <a:p>
            <a:pPr eaLnBrk="1" hangingPunct="1">
              <a:defRPr/>
            </a:pPr>
            <a:endParaRPr lang="en-US" dirty="0"/>
          </a:p>
          <a:p>
            <a:pPr marL="228600" indent="-228600" eaLnBrk="1" hangingPunct="1">
              <a:buFontTx/>
              <a:buAutoNum type="arabicPeriod"/>
              <a:defRPr/>
            </a:pPr>
            <a:r>
              <a:rPr lang="en-US" i="1" dirty="0" err="1"/>
              <a:t>Attentional</a:t>
            </a:r>
            <a:r>
              <a:rPr lang="en-US" i="1" dirty="0"/>
              <a:t> processes. </a:t>
            </a:r>
            <a:r>
              <a:rPr lang="en-US" dirty="0"/>
              <a:t>People learn from a model when they recognize and pay attention to its critical features. We’re most influenced by models who are attractive, repeatedly available, thought to be important, or seen as similar to us. </a:t>
            </a:r>
          </a:p>
          <a:p>
            <a:pPr marL="228600" indent="-228600" eaLnBrk="1" hangingPunct="1">
              <a:buFontTx/>
              <a:buAutoNum type="arabicPeriod"/>
              <a:defRPr/>
            </a:pPr>
            <a:endParaRPr lang="en-US" dirty="0"/>
          </a:p>
          <a:p>
            <a:pPr marL="228600" indent="-228600" eaLnBrk="1" hangingPunct="1">
              <a:buFontTx/>
              <a:buAutoNum type="arabicPeriod"/>
              <a:defRPr/>
            </a:pPr>
            <a:r>
              <a:rPr lang="en-US" i="1" dirty="0"/>
              <a:t>Retention processes. </a:t>
            </a:r>
            <a:r>
              <a:rPr lang="en-US" dirty="0"/>
              <a:t>A model’s influence will depend on how well the individual remembers the model’s action, even after the model is no longer readily available.</a:t>
            </a:r>
          </a:p>
          <a:p>
            <a:pPr marL="228600" indent="-228600" eaLnBrk="1" hangingPunct="1">
              <a:buFontTx/>
              <a:buAutoNum type="arabicPeriod"/>
              <a:defRPr/>
            </a:pPr>
            <a:endParaRPr lang="en-US" dirty="0"/>
          </a:p>
          <a:p>
            <a:pPr marL="228600" indent="-228600" eaLnBrk="1" hangingPunct="1">
              <a:buFontTx/>
              <a:buAutoNum type="arabicPeriod"/>
              <a:defRPr/>
            </a:pPr>
            <a:r>
              <a:rPr lang="en-US" i="1" dirty="0"/>
              <a:t>Motor reproduction processes. </a:t>
            </a:r>
            <a:r>
              <a:rPr lang="en-US" dirty="0"/>
              <a:t>After a person has seen a new behavior by observing the model, the watching must become doing. This process then demonstrates that the individual can actually do the modeled activities.</a:t>
            </a:r>
          </a:p>
          <a:p>
            <a:pPr marL="228600" indent="-228600" eaLnBrk="1" hangingPunct="1">
              <a:buFontTx/>
              <a:buAutoNum type="arabicPeriod"/>
              <a:defRPr/>
            </a:pPr>
            <a:endParaRPr lang="en-US" dirty="0"/>
          </a:p>
          <a:p>
            <a:pPr eaLnBrk="1" hangingPunct="1">
              <a:defRPr/>
            </a:pPr>
            <a:r>
              <a:rPr lang="en-US" b="1" dirty="0"/>
              <a:t>4. </a:t>
            </a:r>
            <a:r>
              <a:rPr lang="en-US" i="1" dirty="0"/>
              <a:t>Reinforcement processes. </a:t>
            </a:r>
            <a:r>
              <a:rPr lang="en-US" dirty="0"/>
              <a:t>Individuals will be motivated to exhibit the modeled behavior if positive incentives or rewards are provided.   Behaviors that are reinforced will be given more attention, learned better, and performed more often.</a:t>
            </a:r>
          </a:p>
        </p:txBody>
      </p:sp>
      <p:sp>
        <p:nvSpPr>
          <p:cNvPr id="4" name="Slide Number Placeholder 3"/>
          <p:cNvSpPr>
            <a:spLocks noGrp="1"/>
          </p:cNvSpPr>
          <p:nvPr>
            <p:ph type="sldNum" sz="quarter" idx="5"/>
          </p:nvPr>
        </p:nvSpPr>
        <p:spPr/>
        <p:txBody>
          <a:bodyPr/>
          <a:lstStyle/>
          <a:p>
            <a:pPr>
              <a:defRPr/>
            </a:pPr>
            <a:fld id="{AACF5077-94BE-4D22-9F35-A85893922B30}" type="slidenum">
              <a:rPr lang="en-US" smtClean="0"/>
              <a:pPr>
                <a:defRPr/>
              </a:pPr>
              <a:t>605</a:t>
            </a:fld>
            <a:endParaRPr lang="en-US" dirty="0"/>
          </a:p>
        </p:txBody>
      </p:sp>
    </p:spTree>
    <p:extLst>
      <p:ext uri="{BB962C8B-B14F-4D97-AF65-F5344CB8AC3E}">
        <p14:creationId xmlns:p14="http://schemas.microsoft.com/office/powerpoint/2010/main" val="2429366038"/>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a:lstStyle/>
          <a:p>
            <a:pPr eaLnBrk="1" hangingPunct="1"/>
            <a:r>
              <a:rPr lang="en-US">
                <a:cs typeface="Arial" charset="0"/>
              </a:rPr>
              <a:t>Because learning takes place on the job as well as prior to it, managers are concerned with how they can teach employees to behave in ways that most benefit the organization. Thus, managers will often attempt to “mold” individuals by guiding their learning in graduated steps, through a method called </a:t>
            </a:r>
            <a:r>
              <a:rPr lang="en-US" b="1">
                <a:cs typeface="Arial" charset="0"/>
              </a:rPr>
              <a:t>shaping behavior</a:t>
            </a:r>
            <a:r>
              <a:rPr lang="en-US">
                <a:cs typeface="Arial" charset="0"/>
              </a:rPr>
              <a:t>.</a:t>
            </a:r>
          </a:p>
          <a:p>
            <a:pPr eaLnBrk="1" hangingPunct="1"/>
            <a:endParaRPr lang="en-US">
              <a:cs typeface="Arial" charset="0"/>
            </a:endParaRPr>
          </a:p>
          <a:p>
            <a:pPr eaLnBrk="1" hangingPunct="1"/>
            <a:r>
              <a:rPr lang="en-US">
                <a:cs typeface="Arial" charset="0"/>
              </a:rPr>
              <a:t>Four ways to shape behavior include positive reinforcement, negative reinforcement, punishment, and extinction. When a behavior is followed by something pleasant, such as praising an employee for a job well done, it’s called </a:t>
            </a:r>
            <a:r>
              <a:rPr lang="en-US" i="1">
                <a:cs typeface="Arial" charset="0"/>
              </a:rPr>
              <a:t>positive reinforcement. </a:t>
            </a:r>
            <a:r>
              <a:rPr lang="en-US">
                <a:cs typeface="Arial" charset="0"/>
              </a:rPr>
              <a:t>Positive reinforcement increases the likelihood that the desired behavior will be repeated. Rewarding a response by eliminating or withdrawing something unpleasant</a:t>
            </a:r>
          </a:p>
          <a:p>
            <a:pPr eaLnBrk="1" hangingPunct="1"/>
            <a:r>
              <a:rPr lang="en-US">
                <a:cs typeface="Arial" charset="0"/>
              </a:rPr>
              <a:t>is </a:t>
            </a:r>
            <a:r>
              <a:rPr lang="en-US" i="1">
                <a:cs typeface="Arial" charset="0"/>
              </a:rPr>
              <a:t>negative reinforcement. </a:t>
            </a:r>
            <a:r>
              <a:rPr lang="en-US">
                <a:cs typeface="Arial" charset="0"/>
              </a:rPr>
              <a:t>A manager who says, “I won’t dock your pay if you start getting to work on time” is using negative reinforcement. The desired behavior (getting to work on time) is being encouraged by the withdrawal of something unpleasant (the employee’s pay being docked). On the other hand, </a:t>
            </a:r>
            <a:r>
              <a:rPr lang="en-US" i="1">
                <a:cs typeface="Arial" charset="0"/>
              </a:rPr>
              <a:t>punishment </a:t>
            </a:r>
            <a:r>
              <a:rPr lang="en-US">
                <a:cs typeface="Arial" charset="0"/>
              </a:rPr>
              <a:t>penalizes undesirable behavior and will eliminate it. Suspending an employee for two days without pay for habitually coming to work late is an example of punishment. Finally, eliminating any reinforcement that’s maintaining a behavior is called </a:t>
            </a:r>
            <a:r>
              <a:rPr lang="en-US" i="1">
                <a:cs typeface="Arial" charset="0"/>
              </a:rPr>
              <a:t>extinction. </a:t>
            </a:r>
            <a:r>
              <a:rPr lang="en-US">
                <a:cs typeface="Arial" charset="0"/>
              </a:rPr>
              <a:t>When a behavior isn’t reinforced, it gradually disappears.</a:t>
            </a:r>
          </a:p>
        </p:txBody>
      </p:sp>
      <p:sp>
        <p:nvSpPr>
          <p:cNvPr id="4" name="Slide Number Placeholder 3"/>
          <p:cNvSpPr>
            <a:spLocks noGrp="1"/>
          </p:cNvSpPr>
          <p:nvPr>
            <p:ph type="sldNum" sz="quarter" idx="5"/>
          </p:nvPr>
        </p:nvSpPr>
        <p:spPr/>
        <p:txBody>
          <a:bodyPr/>
          <a:lstStyle/>
          <a:p>
            <a:pPr>
              <a:defRPr/>
            </a:pPr>
            <a:fld id="{CA1D9E7B-9F60-4C70-9263-E2D1485201D1}" type="slidenum">
              <a:rPr lang="en-US" smtClean="0"/>
              <a:pPr>
                <a:defRPr/>
              </a:pPr>
              <a:t>606</a:t>
            </a:fld>
            <a:endParaRPr lang="en-US" dirty="0"/>
          </a:p>
        </p:txBody>
      </p:sp>
    </p:spTree>
    <p:extLst>
      <p:ext uri="{BB962C8B-B14F-4D97-AF65-F5344CB8AC3E}">
        <p14:creationId xmlns:p14="http://schemas.microsoft.com/office/powerpoint/2010/main" val="3733380696"/>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a:lstStyle/>
          <a:p>
            <a:pPr eaLnBrk="1" hangingPunct="1"/>
            <a:r>
              <a:rPr lang="en-US">
                <a:cs typeface="Arial" charset="0"/>
              </a:rPr>
              <a:t>There’s no consensus about the exact timespan that Gen Y comprises, but most definitions include those individuals born from about 1982</a:t>
            </a:r>
          </a:p>
          <a:p>
            <a:pPr eaLnBrk="1" hangingPunct="1"/>
            <a:r>
              <a:rPr lang="en-US">
                <a:cs typeface="Arial" charset="0"/>
              </a:rPr>
              <a:t>to 1997. One thing is for sure—they’re bringing new attitudes with them to the workplace. Gen Ys have grown up with an amazing array of experiences and opportunities. And they want their work life to provide that as well. Managing Gen Y workers presents some unique challenges. Conflicts and resentment can arise over issues such as appearance, technology, and management style.</a:t>
            </a:r>
          </a:p>
          <a:p>
            <a:pPr eaLnBrk="1" hangingPunct="1"/>
            <a:endParaRPr lang="en-US">
              <a:cs typeface="Arial" charset="0"/>
            </a:endParaRPr>
          </a:p>
          <a:p>
            <a:pPr eaLnBrk="1" hangingPunct="1"/>
            <a:endParaRPr lang="en-US">
              <a:cs typeface="Arial" charset="0"/>
            </a:endParaRP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293D3002-4FED-4854-BC6F-5582B4E36450}" type="slidenum">
              <a:rPr lang="en-US" smtClean="0"/>
              <a:pPr>
                <a:defRPr/>
              </a:pPr>
              <a:t>607</a:t>
            </a:fld>
            <a:endParaRPr lang="en-US" dirty="0"/>
          </a:p>
        </p:txBody>
      </p:sp>
    </p:spTree>
    <p:extLst>
      <p:ext uri="{BB962C8B-B14F-4D97-AF65-F5344CB8AC3E}">
        <p14:creationId xmlns:p14="http://schemas.microsoft.com/office/powerpoint/2010/main" val="97400081"/>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a:lstStyle/>
          <a:p>
            <a:pPr eaLnBrk="1" hangingPunct="1"/>
            <a:r>
              <a:rPr lang="en-US">
                <a:cs typeface="Arial" charset="0"/>
              </a:rPr>
              <a:t>Most managers dread having to deal with difficult employees. However, they can’t just ignore the problems. So, what can managers do to manage negative behavior in the workplace?</a:t>
            </a:r>
          </a:p>
          <a:p>
            <a:pPr eaLnBrk="1" hangingPunct="1"/>
            <a:endParaRPr lang="en-US">
              <a:cs typeface="Arial" charset="0"/>
            </a:endParaRPr>
          </a:p>
          <a:p>
            <a:pPr eaLnBrk="1" hangingPunct="1"/>
            <a:r>
              <a:rPr lang="en-US">
                <a:cs typeface="Arial" charset="0"/>
              </a:rPr>
              <a:t>The main thing is to recognize that it’s there. Pretending that negative behavior doesn’t exist or ignoring such misbehaviors will only confuse employees about what is expected and acceptable behavior. Although some debate among researchers questions whether preventive or responsive actions to negative behaviors are more effective, in reality, both are needed.  Preventing negative behaviors by carefully</a:t>
            </a:r>
          </a:p>
          <a:p>
            <a:pPr eaLnBrk="1" hangingPunct="1"/>
            <a:r>
              <a:rPr lang="en-US">
                <a:cs typeface="Arial" charset="0"/>
              </a:rPr>
              <a:t>screening potential employees for certain personality traits and responding immediately and decisively to unacceptable negative behaviors can go a long way toward managing negative workplace behaviors. But it’s also important to pay attention to employee attitudes, because negativity will show up there as well. As we said earlier, when employees are dissatisfied with their jobs, they </a:t>
            </a:r>
            <a:r>
              <a:rPr lang="en-US" i="1">
                <a:cs typeface="Arial" charset="0"/>
              </a:rPr>
              <a:t>will </a:t>
            </a:r>
            <a:r>
              <a:rPr lang="en-US">
                <a:cs typeface="Arial" charset="0"/>
              </a:rPr>
              <a:t>respond somehow.</a:t>
            </a:r>
          </a:p>
        </p:txBody>
      </p:sp>
      <p:sp>
        <p:nvSpPr>
          <p:cNvPr id="4" name="Slide Number Placeholder 3"/>
          <p:cNvSpPr>
            <a:spLocks noGrp="1"/>
          </p:cNvSpPr>
          <p:nvPr>
            <p:ph type="sldNum" sz="quarter" idx="5"/>
          </p:nvPr>
        </p:nvSpPr>
        <p:spPr/>
        <p:txBody>
          <a:bodyPr/>
          <a:lstStyle/>
          <a:p>
            <a:pPr>
              <a:defRPr/>
            </a:pPr>
            <a:fld id="{6205001C-2F17-4532-9532-55B8B5557051}" type="slidenum">
              <a:rPr lang="en-US" smtClean="0"/>
              <a:pPr>
                <a:defRPr/>
              </a:pPr>
              <a:t>608</a:t>
            </a:fld>
            <a:endParaRPr lang="en-US" dirty="0"/>
          </a:p>
        </p:txBody>
      </p:sp>
    </p:spTree>
    <p:extLst>
      <p:ext uri="{BB962C8B-B14F-4D97-AF65-F5344CB8AC3E}">
        <p14:creationId xmlns:p14="http://schemas.microsoft.com/office/powerpoint/2010/main" val="926828467"/>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a:lstStyle/>
          <a:p>
            <a:pPr eaLnBrk="1" hangingPunct="1"/>
            <a:r>
              <a:rPr lang="en-US">
                <a:cs typeface="Arial" charset="0"/>
              </a:rPr>
              <a:t>Just like an iceberg, it’s the hidden organizational elements (attitudes, perceptions, norms, etc.) that make understanding individual behavior so challenging. Organization behavior (OB) focuses on three areas: individual behavior, group behavior, and organizational aspects. The goals of OB are to explain, predict, and influence behavior. Employee productivity is a performance measure of both efficiency and effectiveness. Absenteeism is the failure to report to work. Turnover is the voluntary and involuntary permanent withdrawal from an organization.</a:t>
            </a:r>
          </a:p>
          <a:p>
            <a:pPr eaLnBrk="1" hangingPunct="1"/>
            <a:r>
              <a:rPr lang="en-US">
                <a:cs typeface="Arial" charset="0"/>
              </a:rPr>
              <a:t>Organizational citizenship behavior (OCB) is discretionary behavior that’s not part of an employee’s formal job requirements but it promotes the effective functioning of an organization. Job satisfaction is an individual’s general attitude toward his or her job. Workplace misbehavior is any intentional employee behavior that is potentially harmful to the organization or individuals within the organization.</a:t>
            </a:r>
          </a:p>
        </p:txBody>
      </p:sp>
      <p:sp>
        <p:nvSpPr>
          <p:cNvPr id="4" name="Slide Number Placeholder 3"/>
          <p:cNvSpPr>
            <a:spLocks noGrp="1"/>
          </p:cNvSpPr>
          <p:nvPr>
            <p:ph type="sldNum" sz="quarter" idx="5"/>
          </p:nvPr>
        </p:nvSpPr>
        <p:spPr/>
        <p:txBody>
          <a:bodyPr/>
          <a:lstStyle/>
          <a:p>
            <a:pPr>
              <a:defRPr/>
            </a:pPr>
            <a:fld id="{9F810032-769F-44D6-8D24-7A9BD7437D55}" type="slidenum">
              <a:rPr lang="en-US" smtClean="0"/>
              <a:pPr>
                <a:defRPr/>
              </a:pPr>
              <a:t>609</a:t>
            </a:fld>
            <a:endParaRPr lang="en-US" dirty="0"/>
          </a:p>
        </p:txBody>
      </p:sp>
    </p:spTree>
    <p:extLst>
      <p:ext uri="{BB962C8B-B14F-4D97-AF65-F5344CB8AC3E}">
        <p14:creationId xmlns:p14="http://schemas.microsoft.com/office/powerpoint/2010/main" val="2761521664"/>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a:lstStyle/>
          <a:p>
            <a:pPr eaLnBrk="1" hangingPunct="1"/>
            <a:r>
              <a:rPr lang="en-US">
                <a:cs typeface="Arial" charset="0"/>
              </a:rPr>
              <a:t>The cognitive component refers to the beliefs, opinions, knowledge, or information held by a person. The affective component is the emotional or feeling part of an attitude. The behavioral component refers to an intention to behave in a certain way toward someone or something.</a:t>
            </a:r>
          </a:p>
        </p:txBody>
      </p:sp>
      <p:sp>
        <p:nvSpPr>
          <p:cNvPr id="4" name="Slide Number Placeholder 3"/>
          <p:cNvSpPr>
            <a:spLocks noGrp="1"/>
          </p:cNvSpPr>
          <p:nvPr>
            <p:ph type="sldNum" sz="quarter" idx="5"/>
          </p:nvPr>
        </p:nvSpPr>
        <p:spPr/>
        <p:txBody>
          <a:bodyPr/>
          <a:lstStyle/>
          <a:p>
            <a:pPr>
              <a:defRPr/>
            </a:pPr>
            <a:fld id="{0FE8F964-2481-4246-85D7-4E4346B6798A}" type="slidenum">
              <a:rPr lang="en-US" smtClean="0"/>
              <a:pPr>
                <a:defRPr/>
              </a:pPr>
              <a:t>610</a:t>
            </a:fld>
            <a:endParaRPr lang="en-US" dirty="0"/>
          </a:p>
        </p:txBody>
      </p:sp>
    </p:spTree>
    <p:extLst>
      <p:ext uri="{BB962C8B-B14F-4D97-AF65-F5344CB8AC3E}">
        <p14:creationId xmlns:p14="http://schemas.microsoft.com/office/powerpoint/2010/main" val="4130187654"/>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a:lstStyle/>
          <a:p>
            <a:pPr eaLnBrk="1" hangingPunct="1"/>
            <a:r>
              <a:rPr lang="en-US">
                <a:cs typeface="Arial" charset="0"/>
              </a:rPr>
              <a:t>Job satisfaction refers to a person’s general attitude toward his or her job. Job involvement is the degree to which an employee identifies with his or her job, actively participates in it, and considers his or her job performance to be important to his or her self-worth.</a:t>
            </a:r>
          </a:p>
        </p:txBody>
      </p:sp>
      <p:sp>
        <p:nvSpPr>
          <p:cNvPr id="4" name="Slide Number Placeholder 3"/>
          <p:cNvSpPr>
            <a:spLocks noGrp="1"/>
          </p:cNvSpPr>
          <p:nvPr>
            <p:ph type="sldNum" sz="quarter" idx="5"/>
          </p:nvPr>
        </p:nvSpPr>
        <p:spPr/>
        <p:txBody>
          <a:bodyPr/>
          <a:lstStyle/>
          <a:p>
            <a:pPr>
              <a:defRPr/>
            </a:pPr>
            <a:fld id="{9758AD2C-D629-4C2D-9FAB-6A94DDC00983}" type="slidenum">
              <a:rPr lang="en-US" smtClean="0"/>
              <a:pPr>
                <a:defRPr/>
              </a:pPr>
              <a:t>611</a:t>
            </a:fld>
            <a:endParaRPr lang="en-US" dirty="0"/>
          </a:p>
        </p:txBody>
      </p:sp>
    </p:spTree>
    <p:extLst>
      <p:ext uri="{BB962C8B-B14F-4D97-AF65-F5344CB8AC3E}">
        <p14:creationId xmlns:p14="http://schemas.microsoft.com/office/powerpoint/2010/main" val="2208005764"/>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p:spPr>
      </p:sp>
      <p:sp>
        <p:nvSpPr>
          <p:cNvPr id="116738" name="Notes Placeholder 2"/>
          <p:cNvSpPr>
            <a:spLocks noGrp="1"/>
          </p:cNvSpPr>
          <p:nvPr>
            <p:ph type="body" idx="1"/>
          </p:nvPr>
        </p:nvSpPr>
        <p:spPr bwMode="auto">
          <a:noFill/>
        </p:spPr>
        <p:txBody>
          <a:bodyPr/>
          <a:lstStyle/>
          <a:p>
            <a:pPr eaLnBrk="1" hangingPunct="1"/>
            <a:r>
              <a:rPr lang="en-US">
                <a:cs typeface="Arial" charset="0"/>
              </a:rPr>
              <a:t>Organizational commitment is the degree to which an employee identifies with a particular organization and its goals</a:t>
            </a:r>
          </a:p>
          <a:p>
            <a:pPr eaLnBrk="1" hangingPunct="1"/>
            <a:r>
              <a:rPr lang="en-US">
                <a:cs typeface="Arial" charset="0"/>
              </a:rPr>
              <a:t>and wishes to maintain membership in that organization. Employee engagement is when employees are connected to, satisfied with, and enthusiastic about their jobs.</a:t>
            </a:r>
          </a:p>
          <a:p>
            <a:pPr eaLnBrk="1" hangingPunct="1"/>
            <a:endParaRPr lang="en-US">
              <a:cs typeface="Arial" charset="0"/>
            </a:endParaRPr>
          </a:p>
          <a:p>
            <a:pPr eaLnBrk="1" hangingPunct="1"/>
            <a:r>
              <a:rPr lang="en-US">
                <a:cs typeface="Arial" charset="0"/>
              </a:rPr>
              <a:t>Job satisfaction positively influences productivity, lowers absenteeism levels, lowers turnover rates, promotes positive customer satisfaction, moderately promotes OCB, and helps minimize workplace misbehavior. Individuals try to reconcile attitude and behavior inconsistencies by altering their attitudes, altering their behavior, or rationalizing the inconsistency.</a:t>
            </a:r>
          </a:p>
        </p:txBody>
      </p:sp>
      <p:sp>
        <p:nvSpPr>
          <p:cNvPr id="4" name="Slide Number Placeholder 3"/>
          <p:cNvSpPr>
            <a:spLocks noGrp="1"/>
          </p:cNvSpPr>
          <p:nvPr>
            <p:ph type="sldNum" sz="quarter" idx="5"/>
          </p:nvPr>
        </p:nvSpPr>
        <p:spPr/>
        <p:txBody>
          <a:bodyPr/>
          <a:lstStyle/>
          <a:p>
            <a:pPr>
              <a:defRPr/>
            </a:pPr>
            <a:fld id="{6FF9EAC3-E53B-4103-AB8B-604E88767852}" type="slidenum">
              <a:rPr lang="en-US" smtClean="0"/>
              <a:pPr>
                <a:defRPr/>
              </a:pPr>
              <a:t>612</a:t>
            </a:fld>
            <a:endParaRPr lang="en-US" dirty="0"/>
          </a:p>
        </p:txBody>
      </p:sp>
    </p:spTree>
    <p:extLst>
      <p:ext uri="{BB962C8B-B14F-4D97-AF65-F5344CB8AC3E}">
        <p14:creationId xmlns:p14="http://schemas.microsoft.com/office/powerpoint/2010/main" val="2698520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According to the omnipotent view, managers are directly responsible for an organization’s success or failure. The symbolic view argues that much of an</a:t>
            </a:r>
          </a:p>
          <a:p>
            <a:pPr eaLnBrk="1" hangingPunct="1"/>
            <a:r>
              <a:rPr lang="en-US">
                <a:cs typeface="Arial" charset="0"/>
              </a:rPr>
              <a:t>organization’s success or failure is due to external forces outside managers’ control. The two constraints on manager’s discretion are the organization’s culture</a:t>
            </a:r>
          </a:p>
          <a:p>
            <a:pPr eaLnBrk="1" hangingPunct="1"/>
            <a:r>
              <a:rPr lang="en-US">
                <a:cs typeface="Arial" charset="0"/>
              </a:rPr>
              <a:t>(internal) and the environment (external). Managers aren’t totally constrained by these two factors since they can and do influence their culture and environment.</a:t>
            </a:r>
          </a:p>
        </p:txBody>
      </p:sp>
      <p:sp>
        <p:nvSpPr>
          <p:cNvPr id="4" name="Slide Number Placeholder 3"/>
          <p:cNvSpPr>
            <a:spLocks noGrp="1"/>
          </p:cNvSpPr>
          <p:nvPr>
            <p:ph type="sldNum" sz="quarter" idx="5"/>
          </p:nvPr>
        </p:nvSpPr>
        <p:spPr/>
        <p:txBody>
          <a:bodyPr/>
          <a:lstStyle/>
          <a:p>
            <a:pPr>
              <a:defRPr/>
            </a:pPr>
            <a:fld id="{C31814F6-98FE-4CAA-AD61-E412A1710386}" type="slidenum">
              <a:rPr lang="en-US" smtClean="0"/>
              <a:pPr>
                <a:defRPr/>
              </a:pPr>
              <a:t>62</a:t>
            </a:fld>
            <a:endParaRPr lang="en-US" dirty="0"/>
          </a:p>
        </p:txBody>
      </p:sp>
    </p:spTree>
    <p:extLst>
      <p:ext uri="{BB962C8B-B14F-4D97-AF65-F5344CB8AC3E}">
        <p14:creationId xmlns:p14="http://schemas.microsoft.com/office/powerpoint/2010/main" val="2694180802"/>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bwMode="auto">
          <a:noFill/>
          <a:ln>
            <a:solidFill>
              <a:srgbClr val="000000"/>
            </a:solidFill>
            <a:miter lim="800000"/>
            <a:headEnd/>
            <a:tailEnd/>
          </a:ln>
        </p:spPr>
      </p:sp>
      <p:sp>
        <p:nvSpPr>
          <p:cNvPr id="118786" name="Notes Placeholder 2"/>
          <p:cNvSpPr>
            <a:spLocks noGrp="1"/>
          </p:cNvSpPr>
          <p:nvPr>
            <p:ph type="body" idx="1"/>
          </p:nvPr>
        </p:nvSpPr>
        <p:spPr bwMode="auto">
          <a:noFill/>
        </p:spPr>
        <p:txBody>
          <a:bodyPr/>
          <a:lstStyle/>
          <a:p>
            <a:pPr eaLnBrk="1" hangingPunct="1"/>
            <a:r>
              <a:rPr lang="en-US">
                <a:cs typeface="Arial" charset="0"/>
              </a:rPr>
              <a:t>The MBTI measures four dimensions: social interaction, preference for gathering data, preference for decision making, and style of making decisions. The Big Five Model consists of five personality traits: extraversion, agreeableness, conscientiousness, emotional stability, and openness to experience.</a:t>
            </a:r>
          </a:p>
        </p:txBody>
      </p:sp>
      <p:sp>
        <p:nvSpPr>
          <p:cNvPr id="4" name="Slide Number Placeholder 3"/>
          <p:cNvSpPr>
            <a:spLocks noGrp="1"/>
          </p:cNvSpPr>
          <p:nvPr>
            <p:ph type="sldNum" sz="quarter" idx="5"/>
          </p:nvPr>
        </p:nvSpPr>
        <p:spPr/>
        <p:txBody>
          <a:bodyPr/>
          <a:lstStyle/>
          <a:p>
            <a:pPr>
              <a:defRPr/>
            </a:pPr>
            <a:fld id="{F64BE4CF-0713-4506-9859-9E182F8075A3}" type="slidenum">
              <a:rPr lang="en-US" smtClean="0"/>
              <a:pPr>
                <a:defRPr/>
              </a:pPr>
              <a:t>613</a:t>
            </a:fld>
            <a:endParaRPr lang="en-US" dirty="0"/>
          </a:p>
        </p:txBody>
      </p:sp>
    </p:spTree>
    <p:extLst>
      <p:ext uri="{BB962C8B-B14F-4D97-AF65-F5344CB8AC3E}">
        <p14:creationId xmlns:p14="http://schemas.microsoft.com/office/powerpoint/2010/main" val="4057294458"/>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a:lstStyle/>
          <a:p>
            <a:pPr eaLnBrk="1" hangingPunct="1"/>
            <a:r>
              <a:rPr lang="en-US">
                <a:cs typeface="Arial" charset="0"/>
              </a:rPr>
              <a:t>The five personality traits that help explain individual behavior in organizations are locus of control, Machiavellianism, self-esteem, self-monitoring, and risk-taking. Other personality traits include Type A/Type B personalities, proactive personality, and resilience.</a:t>
            </a:r>
          </a:p>
        </p:txBody>
      </p:sp>
      <p:sp>
        <p:nvSpPr>
          <p:cNvPr id="4" name="Slide Number Placeholder 3"/>
          <p:cNvSpPr>
            <a:spLocks noGrp="1"/>
          </p:cNvSpPr>
          <p:nvPr>
            <p:ph type="sldNum" sz="quarter" idx="5"/>
          </p:nvPr>
        </p:nvSpPr>
        <p:spPr/>
        <p:txBody>
          <a:bodyPr/>
          <a:lstStyle/>
          <a:p>
            <a:pPr>
              <a:defRPr/>
            </a:pPr>
            <a:fld id="{97381CAC-C5B7-4522-AA5C-6A06ADD92D51}" type="slidenum">
              <a:rPr lang="en-US" smtClean="0"/>
              <a:pPr>
                <a:defRPr/>
              </a:pPr>
              <a:t>614</a:t>
            </a:fld>
            <a:endParaRPr lang="en-US" dirty="0"/>
          </a:p>
        </p:txBody>
      </p:sp>
    </p:spTree>
    <p:extLst>
      <p:ext uri="{BB962C8B-B14F-4D97-AF65-F5344CB8AC3E}">
        <p14:creationId xmlns:p14="http://schemas.microsoft.com/office/powerpoint/2010/main" val="2702250044"/>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a:lstStyle/>
          <a:p>
            <a:pPr eaLnBrk="1" hangingPunct="1"/>
            <a:r>
              <a:rPr lang="en-US">
                <a:cs typeface="Arial" charset="0"/>
              </a:rPr>
              <a:t>Perception is how we give meaning to our environment by organizing and interpreting sensory impressions. Because people behave according to their perceptions, managers need to understand it. </a:t>
            </a:r>
          </a:p>
          <a:p>
            <a:pPr eaLnBrk="1" hangingPunct="1"/>
            <a:endParaRPr lang="en-US">
              <a:cs typeface="Arial" charset="0"/>
            </a:endParaRPr>
          </a:p>
          <a:p>
            <a:pPr eaLnBrk="1" hangingPunct="1"/>
            <a:r>
              <a:rPr lang="en-US">
                <a:cs typeface="Arial" charset="0"/>
              </a:rPr>
              <a:t>Attribution theory depends on three factors. Distinctiveness is whether an individual displays different behaviors in different situations (that is, is the behavior unusual). Consensus is whether others facing a similar situation respond in the same way. Consistency is when a person engages in behaviors regularly and consistently. Whether these three factors are high or low helps managers determine whether employee</a:t>
            </a:r>
          </a:p>
          <a:p>
            <a:pPr eaLnBrk="1" hangingPunct="1"/>
            <a:r>
              <a:rPr lang="en-US">
                <a:cs typeface="Arial" charset="0"/>
              </a:rPr>
              <a:t>behavior is attributed to external or internal causes. </a:t>
            </a:r>
          </a:p>
          <a:p>
            <a:pPr eaLnBrk="1" hangingPunct="1"/>
            <a:endParaRPr lang="en-US">
              <a:cs typeface="Arial" charset="0"/>
            </a:endParaRPr>
          </a:p>
          <a:p>
            <a:pPr eaLnBrk="1" hangingPunct="1"/>
            <a:r>
              <a:rPr lang="en-US">
                <a:cs typeface="Arial" charset="0"/>
              </a:rPr>
              <a:t>The fundamental attribution error is the tendency to underestimate the influence of external factors and overestimate the influence of internal factors.</a:t>
            </a:r>
          </a:p>
        </p:txBody>
      </p:sp>
      <p:sp>
        <p:nvSpPr>
          <p:cNvPr id="4" name="Slide Number Placeholder 3"/>
          <p:cNvSpPr>
            <a:spLocks noGrp="1"/>
          </p:cNvSpPr>
          <p:nvPr>
            <p:ph type="sldNum" sz="quarter" idx="5"/>
          </p:nvPr>
        </p:nvSpPr>
        <p:spPr/>
        <p:txBody>
          <a:bodyPr/>
          <a:lstStyle/>
          <a:p>
            <a:pPr>
              <a:defRPr/>
            </a:pPr>
            <a:fld id="{8552DFBB-F625-4692-929D-60985CF9956C}" type="slidenum">
              <a:rPr lang="en-US" smtClean="0"/>
              <a:pPr>
                <a:defRPr/>
              </a:pPr>
              <a:t>615</a:t>
            </a:fld>
            <a:endParaRPr lang="en-US" dirty="0"/>
          </a:p>
        </p:txBody>
      </p:sp>
    </p:spTree>
    <p:extLst>
      <p:ext uri="{BB962C8B-B14F-4D97-AF65-F5344CB8AC3E}">
        <p14:creationId xmlns:p14="http://schemas.microsoft.com/office/powerpoint/2010/main" val="27498889"/>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p:cNvSpPr>
          <p:nvPr>
            <p:ph type="sldImg"/>
          </p:nvPr>
        </p:nvSpPr>
        <p:spPr bwMode="auto">
          <a:noFill/>
          <a:ln>
            <a:solidFill>
              <a:srgbClr val="000000"/>
            </a:solidFill>
            <a:miter lim="800000"/>
            <a:headEnd/>
            <a:tailEnd/>
          </a:ln>
        </p:spPr>
      </p:sp>
      <p:sp>
        <p:nvSpPr>
          <p:cNvPr id="124930" name="Notes Placeholder 2"/>
          <p:cNvSpPr>
            <a:spLocks noGrp="1"/>
          </p:cNvSpPr>
          <p:nvPr>
            <p:ph type="body" idx="1"/>
          </p:nvPr>
        </p:nvSpPr>
        <p:spPr bwMode="auto">
          <a:noFill/>
        </p:spPr>
        <p:txBody>
          <a:bodyPr/>
          <a:lstStyle/>
          <a:p>
            <a:pPr eaLnBrk="1" hangingPunct="1"/>
            <a:r>
              <a:rPr lang="en-US">
                <a:cs typeface="Arial" charset="0"/>
              </a:rPr>
              <a:t>The self-serving bias is the tendency to attribute our own successes to internal factors and to put the blame for personal failure on external factors.</a:t>
            </a:r>
          </a:p>
          <a:p>
            <a:pPr eaLnBrk="1" hangingPunct="1"/>
            <a:endParaRPr lang="en-US">
              <a:cs typeface="Arial" charset="0"/>
            </a:endParaRPr>
          </a:p>
          <a:p>
            <a:pPr eaLnBrk="1" hangingPunct="1"/>
            <a:r>
              <a:rPr lang="en-US">
                <a:cs typeface="Arial" charset="0"/>
              </a:rPr>
              <a:t>Three shortcuts used in judging others are assumed similarity, stereotyping, and the halo effect.</a:t>
            </a:r>
          </a:p>
        </p:txBody>
      </p:sp>
      <p:sp>
        <p:nvSpPr>
          <p:cNvPr id="4" name="Slide Number Placeholder 3"/>
          <p:cNvSpPr>
            <a:spLocks noGrp="1"/>
          </p:cNvSpPr>
          <p:nvPr>
            <p:ph type="sldNum" sz="quarter" idx="5"/>
          </p:nvPr>
        </p:nvSpPr>
        <p:spPr/>
        <p:txBody>
          <a:bodyPr/>
          <a:lstStyle/>
          <a:p>
            <a:pPr>
              <a:defRPr/>
            </a:pPr>
            <a:fld id="{0A3D5877-7ECA-42A6-8981-D48ACFE84EB1}" type="slidenum">
              <a:rPr lang="en-US" smtClean="0"/>
              <a:pPr>
                <a:defRPr/>
              </a:pPr>
              <a:t>616</a:t>
            </a:fld>
            <a:endParaRPr lang="en-US" dirty="0"/>
          </a:p>
        </p:txBody>
      </p:sp>
    </p:spTree>
    <p:extLst>
      <p:ext uri="{BB962C8B-B14F-4D97-AF65-F5344CB8AC3E}">
        <p14:creationId xmlns:p14="http://schemas.microsoft.com/office/powerpoint/2010/main" val="4126565997"/>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bwMode="auto">
          <a:noFill/>
          <a:ln>
            <a:solidFill>
              <a:srgbClr val="000000"/>
            </a:solidFill>
            <a:miter lim="800000"/>
            <a:headEnd/>
            <a:tailEnd/>
          </a:ln>
        </p:spPr>
      </p:sp>
      <p:sp>
        <p:nvSpPr>
          <p:cNvPr id="126978" name="Notes Placeholder 2"/>
          <p:cNvSpPr>
            <a:spLocks noGrp="1"/>
          </p:cNvSpPr>
          <p:nvPr>
            <p:ph type="body" idx="1"/>
          </p:nvPr>
        </p:nvSpPr>
        <p:spPr bwMode="auto">
          <a:noFill/>
        </p:spPr>
        <p:txBody>
          <a:bodyPr/>
          <a:lstStyle/>
          <a:p>
            <a:pPr eaLnBrk="1" hangingPunct="1"/>
            <a:r>
              <a:rPr lang="en-US">
                <a:cs typeface="Arial" charset="0"/>
              </a:rPr>
              <a:t>Operant conditioning argues that behavior is a function of its consequences. Managers can use it to explain, predict, and influence behavior.</a:t>
            </a:r>
          </a:p>
          <a:p>
            <a:pPr eaLnBrk="1" hangingPunct="1"/>
            <a:endParaRPr lang="en-US">
              <a:cs typeface="Arial" charset="0"/>
            </a:endParaRPr>
          </a:p>
          <a:p>
            <a:pPr eaLnBrk="1" hangingPunct="1"/>
            <a:r>
              <a:rPr lang="en-US">
                <a:cs typeface="Arial" charset="0"/>
              </a:rPr>
              <a:t>Social learning theory says that individuals learn by observing what happens to other people and by directly experiencing something.</a:t>
            </a:r>
          </a:p>
          <a:p>
            <a:pPr eaLnBrk="1" hangingPunct="1"/>
            <a:endParaRPr lang="en-US">
              <a:cs typeface="Arial" charset="0"/>
            </a:endParaRPr>
          </a:p>
          <a:p>
            <a:pPr eaLnBrk="1" hangingPunct="1"/>
            <a:r>
              <a:rPr lang="en-US">
                <a:cs typeface="Arial" charset="0"/>
              </a:rPr>
              <a:t>Managers can shape behavior by using positive reinforcement (reinforcing a desired behavior by giving something pleasant), negative reinforcement (reinforcing a desired response by withdrawing something unpleasant), punishment (eliminating undesirable behavior by applying penalties), or extinction (not reinforcing a behavior to eliminate it).</a:t>
            </a:r>
          </a:p>
        </p:txBody>
      </p:sp>
      <p:sp>
        <p:nvSpPr>
          <p:cNvPr id="4" name="Slide Number Placeholder 3"/>
          <p:cNvSpPr>
            <a:spLocks noGrp="1"/>
          </p:cNvSpPr>
          <p:nvPr>
            <p:ph type="sldNum" sz="quarter" idx="5"/>
          </p:nvPr>
        </p:nvSpPr>
        <p:spPr/>
        <p:txBody>
          <a:bodyPr/>
          <a:lstStyle/>
          <a:p>
            <a:pPr>
              <a:defRPr/>
            </a:pPr>
            <a:fld id="{F705D854-3C82-4F79-BAFF-D92B76A2A6A0}" type="slidenum">
              <a:rPr lang="en-US" smtClean="0"/>
              <a:pPr>
                <a:defRPr/>
              </a:pPr>
              <a:t>617</a:t>
            </a:fld>
            <a:endParaRPr lang="en-US" dirty="0"/>
          </a:p>
        </p:txBody>
      </p:sp>
    </p:spTree>
    <p:extLst>
      <p:ext uri="{BB962C8B-B14F-4D97-AF65-F5344CB8AC3E}">
        <p14:creationId xmlns:p14="http://schemas.microsoft.com/office/powerpoint/2010/main" val="3463364201"/>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bwMode="auto">
          <a:noFill/>
          <a:ln>
            <a:solidFill>
              <a:srgbClr val="000000"/>
            </a:solidFill>
            <a:miter lim="800000"/>
            <a:headEnd/>
            <a:tailEnd/>
          </a:ln>
        </p:spPr>
      </p:sp>
      <p:sp>
        <p:nvSpPr>
          <p:cNvPr id="129026" name="Notes Placeholder 2"/>
          <p:cNvSpPr>
            <a:spLocks noGrp="1"/>
          </p:cNvSpPr>
          <p:nvPr>
            <p:ph type="body" idx="1"/>
          </p:nvPr>
        </p:nvSpPr>
        <p:spPr bwMode="auto">
          <a:noFill/>
        </p:spPr>
        <p:txBody>
          <a:bodyPr/>
          <a:lstStyle/>
          <a:p>
            <a:pPr eaLnBrk="1" hangingPunct="1"/>
            <a:r>
              <a:rPr lang="en-US">
                <a:cs typeface="Arial" charset="0"/>
              </a:rPr>
              <a:t>The challenge of managing Gen Y workers is that they bring new attitudes to the workplace. The main challenges are over issues such as appearance, technology, and management style. Workplace misbehavior can be dealt with by recognizing that it’s there; carefully</a:t>
            </a:r>
          </a:p>
          <a:p>
            <a:pPr eaLnBrk="1" hangingPunct="1"/>
            <a:r>
              <a:rPr lang="en-US">
                <a:cs typeface="Arial" charset="0"/>
              </a:rPr>
              <a:t>screening potential employees for possible negative tendencies; and most importantly, by paying attention to employee attitudes through surveys about job satisfaction and dissatisfaction.</a:t>
            </a:r>
          </a:p>
        </p:txBody>
      </p:sp>
      <p:sp>
        <p:nvSpPr>
          <p:cNvPr id="4" name="Slide Number Placeholder 3"/>
          <p:cNvSpPr>
            <a:spLocks noGrp="1"/>
          </p:cNvSpPr>
          <p:nvPr>
            <p:ph type="sldNum" sz="quarter" idx="5"/>
          </p:nvPr>
        </p:nvSpPr>
        <p:spPr/>
        <p:txBody>
          <a:bodyPr/>
          <a:lstStyle/>
          <a:p>
            <a:pPr>
              <a:defRPr/>
            </a:pPr>
            <a:fld id="{67E636BE-589E-44A3-B0B1-E38BA9CE7175}" type="slidenum">
              <a:rPr lang="en-US" smtClean="0"/>
              <a:pPr>
                <a:defRPr/>
              </a:pPr>
              <a:t>618</a:t>
            </a:fld>
            <a:endParaRPr lang="en-US" dirty="0"/>
          </a:p>
        </p:txBody>
      </p:sp>
    </p:spTree>
    <p:extLst>
      <p:ext uri="{BB962C8B-B14F-4D97-AF65-F5344CB8AC3E}">
        <p14:creationId xmlns:p14="http://schemas.microsoft.com/office/powerpoint/2010/main" val="2045405131"/>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b="1">
                <a:cs typeface="Arial" charset="0"/>
              </a:rPr>
              <a:t>Communication </a:t>
            </a:r>
            <a:r>
              <a:rPr lang="en-US">
                <a:cs typeface="Arial" charset="0"/>
              </a:rPr>
              <a:t>is the transfer and understanding of meaning. Note the emphasis on the </a:t>
            </a:r>
            <a:r>
              <a:rPr lang="en-US" i="1">
                <a:cs typeface="Arial" charset="0"/>
              </a:rPr>
              <a:t>transfer </a:t>
            </a:r>
            <a:r>
              <a:rPr lang="en-US">
                <a:cs typeface="Arial" charset="0"/>
              </a:rPr>
              <a:t>of meaning: If information or ideas have not been conveyed, communication hasn’t taken place. The speaker who isn’t heard or the writer whose materials aren’t read hasn’t communicated. More importantly, however, communication involves the </a:t>
            </a:r>
            <a:r>
              <a:rPr lang="en-US" i="1">
                <a:cs typeface="Arial" charset="0"/>
              </a:rPr>
              <a:t>understanding </a:t>
            </a:r>
            <a:r>
              <a:rPr lang="en-US">
                <a:cs typeface="Arial" charset="0"/>
              </a:rPr>
              <a:t>of meaning.</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21ADA0BD-CBE7-4E07-9863-B36FB8D9FA92}" type="slidenum">
              <a:rPr lang="en-US" smtClean="0"/>
              <a:pPr>
                <a:defRPr/>
              </a:pPr>
              <a:t>621</a:t>
            </a:fld>
            <a:endParaRPr lang="en-US" dirty="0"/>
          </a:p>
        </p:txBody>
      </p:sp>
    </p:spTree>
    <p:extLst>
      <p:ext uri="{BB962C8B-B14F-4D97-AF65-F5344CB8AC3E}">
        <p14:creationId xmlns:p14="http://schemas.microsoft.com/office/powerpoint/2010/main" val="4224626622"/>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Communication encompasses both </a:t>
            </a:r>
            <a:r>
              <a:rPr lang="en-US" b="1">
                <a:cs typeface="Arial" charset="0"/>
              </a:rPr>
              <a:t>interpersonal communication</a:t>
            </a:r>
            <a:r>
              <a:rPr lang="en-US">
                <a:cs typeface="Arial" charset="0"/>
              </a:rPr>
              <a:t>—communication between two or more people—and </a:t>
            </a:r>
            <a:r>
              <a:rPr lang="en-US" b="1">
                <a:cs typeface="Arial" charset="0"/>
              </a:rPr>
              <a:t>organizational communication</a:t>
            </a:r>
            <a:r>
              <a:rPr lang="en-US">
                <a:cs typeface="Arial" charset="0"/>
              </a:rPr>
              <a:t>, which is all the patterns, networks, and systems of communication within an organization. Both types are important to managers.</a:t>
            </a:r>
          </a:p>
        </p:txBody>
      </p:sp>
      <p:sp>
        <p:nvSpPr>
          <p:cNvPr id="4" name="Slide Number Placeholder 3"/>
          <p:cNvSpPr>
            <a:spLocks noGrp="1"/>
          </p:cNvSpPr>
          <p:nvPr>
            <p:ph type="sldNum" sz="quarter" idx="5"/>
          </p:nvPr>
        </p:nvSpPr>
        <p:spPr/>
        <p:txBody>
          <a:bodyPr/>
          <a:lstStyle/>
          <a:p>
            <a:pPr>
              <a:defRPr/>
            </a:pPr>
            <a:fld id="{E988BB7F-9193-4830-ABD2-2F9802DECFDB}" type="slidenum">
              <a:rPr lang="en-US" smtClean="0"/>
              <a:pPr>
                <a:defRPr/>
              </a:pPr>
              <a:t>622</a:t>
            </a:fld>
            <a:endParaRPr lang="en-US" dirty="0"/>
          </a:p>
        </p:txBody>
      </p:sp>
    </p:spTree>
    <p:extLst>
      <p:ext uri="{BB962C8B-B14F-4D97-AF65-F5344CB8AC3E}">
        <p14:creationId xmlns:p14="http://schemas.microsoft.com/office/powerpoint/2010/main" val="3300778992"/>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Communication acts to </a:t>
            </a:r>
            <a:r>
              <a:rPr lang="en-US" i="1">
                <a:cs typeface="Arial" charset="0"/>
              </a:rPr>
              <a:t>control </a:t>
            </a:r>
            <a:r>
              <a:rPr lang="en-US">
                <a:cs typeface="Arial" charset="0"/>
              </a:rPr>
              <a:t>employee behavior in several ways. As we know from Chapter 11, organizations have authority hierarchies and formal guidelines that employees are expected to follow. Informal communication also controls behavior. When a work group teases</a:t>
            </a:r>
          </a:p>
          <a:p>
            <a:pPr eaLnBrk="1" hangingPunct="1"/>
            <a:r>
              <a:rPr lang="en-US">
                <a:cs typeface="Arial" charset="0"/>
              </a:rPr>
              <a:t>a member who’s ignoring the norms by working too hard, they’re informally controlling the member’s behavior.</a:t>
            </a:r>
          </a:p>
          <a:p>
            <a:pPr eaLnBrk="1" hangingPunct="1"/>
            <a:endParaRPr lang="en-US">
              <a:cs typeface="Arial" charset="0"/>
            </a:endParaRPr>
          </a:p>
          <a:p>
            <a:pPr eaLnBrk="1" hangingPunct="1"/>
            <a:r>
              <a:rPr lang="en-US">
                <a:cs typeface="Arial" charset="0"/>
              </a:rPr>
              <a:t>Communication acts to </a:t>
            </a:r>
            <a:r>
              <a:rPr lang="en-US" i="1">
                <a:cs typeface="Arial" charset="0"/>
              </a:rPr>
              <a:t>motivate </a:t>
            </a:r>
            <a:r>
              <a:rPr lang="en-US">
                <a:cs typeface="Arial" charset="0"/>
              </a:rPr>
              <a:t>by clarifying to employees what is to be done, how well they’re doing, and what can be done to improve performance if it’s not up to par. As employees set specific goals, work toward those goals, and receive feedback on progress toward goals, communication is required.</a:t>
            </a:r>
          </a:p>
        </p:txBody>
      </p:sp>
      <p:sp>
        <p:nvSpPr>
          <p:cNvPr id="4" name="Slide Number Placeholder 3"/>
          <p:cNvSpPr>
            <a:spLocks noGrp="1"/>
          </p:cNvSpPr>
          <p:nvPr>
            <p:ph type="sldNum" sz="quarter" idx="5"/>
          </p:nvPr>
        </p:nvSpPr>
        <p:spPr/>
        <p:txBody>
          <a:bodyPr/>
          <a:lstStyle/>
          <a:p>
            <a:pPr>
              <a:defRPr/>
            </a:pPr>
            <a:fld id="{D297F1ED-EA52-4962-BC6E-84AB11AD2DD6}" type="slidenum">
              <a:rPr lang="en-US" smtClean="0"/>
              <a:pPr>
                <a:defRPr/>
              </a:pPr>
              <a:t>623</a:t>
            </a:fld>
            <a:endParaRPr lang="en-US" dirty="0"/>
          </a:p>
        </p:txBody>
      </p:sp>
    </p:spTree>
    <p:extLst>
      <p:ext uri="{BB962C8B-B14F-4D97-AF65-F5344CB8AC3E}">
        <p14:creationId xmlns:p14="http://schemas.microsoft.com/office/powerpoint/2010/main" val="3350760416"/>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For many employees, their work group is a primary source of social interaction. The communication that takes place within the group is a fundamental mechanism by which members share frustrations and feelings of satisfaction. Communication, therefore, provides a release for </a:t>
            </a:r>
            <a:r>
              <a:rPr lang="en-US" i="1">
                <a:cs typeface="Arial" charset="0"/>
              </a:rPr>
              <a:t>emotional expression </a:t>
            </a:r>
            <a:r>
              <a:rPr lang="en-US">
                <a:cs typeface="Arial" charset="0"/>
              </a:rPr>
              <a:t>of feelings and for fulfillment of social needs.</a:t>
            </a:r>
          </a:p>
          <a:p>
            <a:pPr eaLnBrk="1" hangingPunct="1"/>
            <a:endParaRPr lang="en-US">
              <a:cs typeface="Arial" charset="0"/>
            </a:endParaRPr>
          </a:p>
          <a:p>
            <a:pPr eaLnBrk="1" hangingPunct="1"/>
            <a:r>
              <a:rPr lang="en-US">
                <a:cs typeface="Arial" charset="0"/>
              </a:rPr>
              <a:t>Finally, individuals and groups need information to get things done in organizations. Communication provides that </a:t>
            </a:r>
            <a:r>
              <a:rPr lang="en-US" i="1">
                <a:cs typeface="Arial" charset="0"/>
              </a:rPr>
              <a:t>information.</a:t>
            </a:r>
            <a:endParaRPr lang="en-US">
              <a:cs typeface="Arial" charset="0"/>
            </a:endParaRPr>
          </a:p>
        </p:txBody>
      </p:sp>
      <p:sp>
        <p:nvSpPr>
          <p:cNvPr id="4" name="Slide Number Placeholder 3"/>
          <p:cNvSpPr>
            <a:spLocks noGrp="1"/>
          </p:cNvSpPr>
          <p:nvPr>
            <p:ph type="sldNum" sz="quarter" idx="5"/>
          </p:nvPr>
        </p:nvSpPr>
        <p:spPr/>
        <p:txBody>
          <a:bodyPr/>
          <a:lstStyle/>
          <a:p>
            <a:pPr>
              <a:defRPr/>
            </a:pPr>
            <a:fld id="{96AB4B39-3183-40BE-A536-9B02AFB0268D}" type="slidenum">
              <a:rPr lang="en-US" smtClean="0"/>
              <a:pPr>
                <a:defRPr/>
              </a:pPr>
              <a:t>624</a:t>
            </a:fld>
            <a:endParaRPr lang="en-US" dirty="0"/>
          </a:p>
        </p:txBody>
      </p:sp>
    </p:spTree>
    <p:extLst>
      <p:ext uri="{BB962C8B-B14F-4D97-AF65-F5344CB8AC3E}">
        <p14:creationId xmlns:p14="http://schemas.microsoft.com/office/powerpoint/2010/main" val="80636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The external environment includes those factors and forces outside the organization that affect its performance. The main components include economic, demographic,</a:t>
            </a:r>
          </a:p>
          <a:p>
            <a:pPr eaLnBrk="1" hangingPunct="1"/>
            <a:r>
              <a:rPr lang="en-US">
                <a:cs typeface="Arial" charset="0"/>
              </a:rPr>
              <a:t>political/legal, sociocultural, technological, and global. Managers face constraints and challenges from these components because of the impact they have on jobs and employment, environmental uncertainty, and stakeholder relationships.</a:t>
            </a:r>
          </a:p>
        </p:txBody>
      </p:sp>
      <p:sp>
        <p:nvSpPr>
          <p:cNvPr id="4" name="Slide Number Placeholder 3"/>
          <p:cNvSpPr>
            <a:spLocks noGrp="1"/>
          </p:cNvSpPr>
          <p:nvPr>
            <p:ph type="sldNum" sz="quarter" idx="5"/>
          </p:nvPr>
        </p:nvSpPr>
        <p:spPr/>
        <p:txBody>
          <a:bodyPr/>
          <a:lstStyle/>
          <a:p>
            <a:pPr>
              <a:defRPr/>
            </a:pPr>
            <a:fld id="{A8936558-47AB-4248-9D9B-FF1EC43414A5}" type="slidenum">
              <a:rPr lang="en-US" smtClean="0"/>
              <a:pPr>
                <a:defRPr/>
              </a:pPr>
              <a:t>63</a:t>
            </a:fld>
            <a:endParaRPr lang="en-US" dirty="0"/>
          </a:p>
        </p:txBody>
      </p:sp>
    </p:spTree>
    <p:extLst>
      <p:ext uri="{BB962C8B-B14F-4D97-AF65-F5344CB8AC3E}">
        <p14:creationId xmlns:p14="http://schemas.microsoft.com/office/powerpoint/2010/main" val="2828908139"/>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Before communication can take place, a purpose, expressed as a </a:t>
            </a:r>
            <a:r>
              <a:rPr lang="en-US" b="1">
                <a:cs typeface="Arial" charset="0"/>
              </a:rPr>
              <a:t>message </a:t>
            </a:r>
            <a:r>
              <a:rPr lang="en-US">
                <a:cs typeface="Arial" charset="0"/>
              </a:rPr>
              <a:t>to be conveyed, must exist. It passes between a source (the sender) and a receiver. The message is converted to symbolic form (called </a:t>
            </a:r>
            <a:r>
              <a:rPr lang="en-US" b="1">
                <a:cs typeface="Arial" charset="0"/>
              </a:rPr>
              <a:t>encoding</a:t>
            </a:r>
            <a:r>
              <a:rPr lang="en-US">
                <a:cs typeface="Arial" charset="0"/>
              </a:rPr>
              <a:t>) and passed by way of some medium (</a:t>
            </a:r>
            <a:r>
              <a:rPr lang="en-US" b="1">
                <a:cs typeface="Arial" charset="0"/>
              </a:rPr>
              <a:t>channel</a:t>
            </a:r>
            <a:r>
              <a:rPr lang="en-US">
                <a:cs typeface="Arial" charset="0"/>
              </a:rPr>
              <a:t>) to the receiver, who retranslates the sender’s message (called </a:t>
            </a:r>
            <a:r>
              <a:rPr lang="en-US" b="1">
                <a:cs typeface="Arial" charset="0"/>
              </a:rPr>
              <a:t>decoding</a:t>
            </a:r>
            <a:r>
              <a:rPr lang="en-US">
                <a:cs typeface="Arial" charset="0"/>
              </a:rPr>
              <a:t>). The result is the transfer of meaning from one person to another</a:t>
            </a:r>
          </a:p>
        </p:txBody>
      </p:sp>
      <p:sp>
        <p:nvSpPr>
          <p:cNvPr id="4" name="Slide Number Placeholder 3"/>
          <p:cNvSpPr>
            <a:spLocks noGrp="1"/>
          </p:cNvSpPr>
          <p:nvPr>
            <p:ph type="sldNum" sz="quarter" idx="5"/>
          </p:nvPr>
        </p:nvSpPr>
        <p:spPr/>
        <p:txBody>
          <a:bodyPr/>
          <a:lstStyle/>
          <a:p>
            <a:pPr>
              <a:defRPr/>
            </a:pPr>
            <a:fld id="{7E2288B5-7406-4EC6-8989-17BCA656F014}" type="slidenum">
              <a:rPr lang="en-US" smtClean="0"/>
              <a:pPr>
                <a:defRPr/>
              </a:pPr>
              <a:t>625</a:t>
            </a:fld>
            <a:endParaRPr lang="en-US" dirty="0"/>
          </a:p>
        </p:txBody>
      </p:sp>
    </p:spTree>
    <p:extLst>
      <p:ext uri="{BB962C8B-B14F-4D97-AF65-F5344CB8AC3E}">
        <p14:creationId xmlns:p14="http://schemas.microsoft.com/office/powerpoint/2010/main" val="422315433"/>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Note that the entire communication process is susceptible to </a:t>
            </a:r>
            <a:r>
              <a:rPr lang="en-US" b="1">
                <a:cs typeface="Arial" charset="0"/>
              </a:rPr>
              <a:t>noise</a:t>
            </a:r>
            <a:r>
              <a:rPr lang="en-US">
                <a:cs typeface="Arial" charset="0"/>
              </a:rPr>
              <a:t>—disturbances that interfere with the transmission, receipt, or feedback of a message. Typical examples of noise include illegible print, phone static, inattention by the receiver, or background sounds of machinery</a:t>
            </a:r>
          </a:p>
          <a:p>
            <a:pPr eaLnBrk="1" hangingPunct="1"/>
            <a:r>
              <a:rPr lang="en-US">
                <a:cs typeface="Arial" charset="0"/>
              </a:rPr>
              <a:t>or coworkers. However, anything that interferes with understanding can be noise, and noise can create distortion at any point in the communication process.</a:t>
            </a:r>
          </a:p>
        </p:txBody>
      </p:sp>
      <p:sp>
        <p:nvSpPr>
          <p:cNvPr id="4" name="Slide Number Placeholder 3"/>
          <p:cNvSpPr>
            <a:spLocks noGrp="1"/>
          </p:cNvSpPr>
          <p:nvPr>
            <p:ph type="sldNum" sz="quarter" idx="5"/>
          </p:nvPr>
        </p:nvSpPr>
        <p:spPr/>
        <p:txBody>
          <a:bodyPr/>
          <a:lstStyle/>
          <a:p>
            <a:pPr>
              <a:defRPr/>
            </a:pPr>
            <a:fld id="{5779AF03-A8F9-404E-8521-463E9C03BEB3}" type="slidenum">
              <a:rPr lang="en-US" smtClean="0"/>
              <a:pPr>
                <a:defRPr/>
              </a:pPr>
              <a:t>626</a:t>
            </a:fld>
            <a:endParaRPr lang="en-US" dirty="0"/>
          </a:p>
        </p:txBody>
      </p:sp>
    </p:spTree>
    <p:extLst>
      <p:ext uri="{BB962C8B-B14F-4D97-AF65-F5344CB8AC3E}">
        <p14:creationId xmlns:p14="http://schemas.microsoft.com/office/powerpoint/2010/main" val="175817332"/>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Exhibit 16-1 illustrates the elements of the </a:t>
            </a:r>
            <a:r>
              <a:rPr lang="en-US" b="1">
                <a:cs typeface="Arial" charset="0"/>
              </a:rPr>
              <a:t>communication process</a:t>
            </a:r>
            <a:r>
              <a:rPr lang="en-US">
                <a:cs typeface="Arial" charset="0"/>
              </a:rPr>
              <a:t>.</a:t>
            </a:r>
          </a:p>
        </p:txBody>
      </p:sp>
      <p:sp>
        <p:nvSpPr>
          <p:cNvPr id="4" name="Slide Number Placeholder 3"/>
          <p:cNvSpPr>
            <a:spLocks noGrp="1"/>
          </p:cNvSpPr>
          <p:nvPr>
            <p:ph type="sldNum" sz="quarter" idx="5"/>
          </p:nvPr>
        </p:nvSpPr>
        <p:spPr/>
        <p:txBody>
          <a:bodyPr/>
          <a:lstStyle/>
          <a:p>
            <a:pPr>
              <a:defRPr/>
            </a:pPr>
            <a:fld id="{7EF4B249-39E8-4B24-9D99-01D67B5D253F}" type="slidenum">
              <a:rPr lang="en-US" smtClean="0"/>
              <a:pPr>
                <a:defRPr/>
              </a:pPr>
              <a:t>627</a:t>
            </a:fld>
            <a:endParaRPr lang="en-US" dirty="0"/>
          </a:p>
        </p:txBody>
      </p:sp>
    </p:spTree>
    <p:extLst>
      <p:ext uri="{BB962C8B-B14F-4D97-AF65-F5344CB8AC3E}">
        <p14:creationId xmlns:p14="http://schemas.microsoft.com/office/powerpoint/2010/main" val="542980508"/>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An important part of interpersonal communication is </a:t>
            </a:r>
            <a:r>
              <a:rPr lang="en-US" b="1">
                <a:cs typeface="Arial" charset="0"/>
              </a:rPr>
              <a:t>nonverbal communication</a:t>
            </a:r>
            <a:r>
              <a:rPr lang="en-US">
                <a:cs typeface="Arial" charset="0"/>
              </a:rPr>
              <a:t>— that is, communication transmitted without words. Some of the most meaningful communications are neither spoken nor written. </a:t>
            </a:r>
          </a:p>
          <a:p>
            <a:pPr eaLnBrk="1" hangingPunct="1"/>
            <a:endParaRPr lang="en-US">
              <a:cs typeface="Arial" charset="0"/>
            </a:endParaRPr>
          </a:p>
          <a:p>
            <a:pPr eaLnBrk="1" hangingPunct="1"/>
            <a:r>
              <a:rPr lang="en-US" b="1">
                <a:cs typeface="Arial" charset="0"/>
              </a:rPr>
              <a:t>Body language </a:t>
            </a:r>
            <a:r>
              <a:rPr lang="en-US">
                <a:cs typeface="Arial" charset="0"/>
              </a:rPr>
              <a:t>refers to gestures, facial expressions, and other body movements that convey meaning. A person frowning “says” something different from one who’s smiling. Hand motions, facial expressions, and other gestures can communicate emotions or temperaments such as  aggression, fear, shyness, arrogance, joy, and anger.</a:t>
            </a:r>
          </a:p>
          <a:p>
            <a:pPr eaLnBrk="1" hangingPunct="1"/>
            <a:endParaRPr lang="en-US">
              <a:cs typeface="Arial" charset="0"/>
            </a:endParaRPr>
          </a:p>
          <a:p>
            <a:pPr eaLnBrk="1" hangingPunct="1"/>
            <a:r>
              <a:rPr lang="en-US" b="1">
                <a:cs typeface="Arial" charset="0"/>
              </a:rPr>
              <a:t>Verbal intonation </a:t>
            </a:r>
            <a:r>
              <a:rPr lang="en-US">
                <a:cs typeface="Arial" charset="0"/>
              </a:rPr>
              <a:t>refers to the emphasis someone gives to words or phrases in order to convey meaning. To illustrate how intonations can change the meaning of a message, consider the student who asks the instructor a question. The instructor replies, “What do you mean by that?” The student’s reaction will vary, depending on the tone of the instructor’s response. A soft, smooth vocal tone conveys interest and creates a different meaning from one that is abrasive and puts a strong emphasis on saying the last word.</a:t>
            </a:r>
          </a:p>
        </p:txBody>
      </p:sp>
      <p:sp>
        <p:nvSpPr>
          <p:cNvPr id="4" name="Slide Number Placeholder 3"/>
          <p:cNvSpPr>
            <a:spLocks noGrp="1"/>
          </p:cNvSpPr>
          <p:nvPr>
            <p:ph type="sldNum" sz="quarter" idx="5"/>
          </p:nvPr>
        </p:nvSpPr>
        <p:spPr/>
        <p:txBody>
          <a:bodyPr/>
          <a:lstStyle/>
          <a:p>
            <a:pPr>
              <a:defRPr/>
            </a:pPr>
            <a:fld id="{F0A5970B-2D5B-41C3-BB33-5F883AD210F3}" type="slidenum">
              <a:rPr lang="en-US" smtClean="0"/>
              <a:pPr>
                <a:defRPr/>
              </a:pPr>
              <a:t>628</a:t>
            </a:fld>
            <a:endParaRPr lang="en-US" dirty="0"/>
          </a:p>
        </p:txBody>
      </p:sp>
    </p:spTree>
    <p:extLst>
      <p:ext uri="{BB962C8B-B14F-4D97-AF65-F5344CB8AC3E}">
        <p14:creationId xmlns:p14="http://schemas.microsoft.com/office/powerpoint/2010/main" val="2002148390"/>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Exhibit 16-2 provides a comparison of various communication methods. Which method a manager ultimately chooses should reflect the needs of the sender, the attributes of the message, the attributes of the channel, and the needs of the receiver.</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390B6331-595D-425D-A1CE-BDE6E0F01D20}" type="slidenum">
              <a:rPr lang="en-US" smtClean="0"/>
              <a:pPr>
                <a:defRPr/>
              </a:pPr>
              <a:t>629</a:t>
            </a:fld>
            <a:endParaRPr lang="en-US" dirty="0"/>
          </a:p>
        </p:txBody>
      </p:sp>
    </p:spTree>
    <p:extLst>
      <p:ext uri="{BB962C8B-B14F-4D97-AF65-F5344CB8AC3E}">
        <p14:creationId xmlns:p14="http://schemas.microsoft.com/office/powerpoint/2010/main" val="2319062865"/>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B3AF57F3-10CC-4F9D-BCCF-87CB6785CEA6}" type="slidenum">
              <a:rPr lang="en-US" smtClean="0"/>
              <a:pPr>
                <a:defRPr/>
              </a:pPr>
              <a:t>630</a:t>
            </a:fld>
            <a:endParaRPr lang="en-US" dirty="0"/>
          </a:p>
        </p:txBody>
      </p:sp>
    </p:spTree>
    <p:extLst>
      <p:ext uri="{BB962C8B-B14F-4D97-AF65-F5344CB8AC3E}">
        <p14:creationId xmlns:p14="http://schemas.microsoft.com/office/powerpoint/2010/main" val="2549051993"/>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EE7DC153-EAF1-47DD-A4AE-9A92DA79FAC7}" type="slidenum">
              <a:rPr lang="en-US" smtClean="0"/>
              <a:pPr>
                <a:defRPr/>
              </a:pPr>
              <a:t>631</a:t>
            </a:fld>
            <a:endParaRPr lang="en-US" dirty="0"/>
          </a:p>
        </p:txBody>
      </p:sp>
    </p:spTree>
    <p:extLst>
      <p:ext uri="{BB962C8B-B14F-4D97-AF65-F5344CB8AC3E}">
        <p14:creationId xmlns:p14="http://schemas.microsoft.com/office/powerpoint/2010/main" val="2106403865"/>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0BF722BF-9AFF-43B9-BB52-28C55210963E}" type="slidenum">
              <a:rPr lang="en-US" smtClean="0"/>
              <a:pPr>
                <a:defRPr/>
              </a:pPr>
              <a:t>632</a:t>
            </a:fld>
            <a:endParaRPr lang="en-US" dirty="0"/>
          </a:p>
        </p:txBody>
      </p:sp>
    </p:spTree>
    <p:extLst>
      <p:ext uri="{BB962C8B-B14F-4D97-AF65-F5344CB8AC3E}">
        <p14:creationId xmlns:p14="http://schemas.microsoft.com/office/powerpoint/2010/main" val="406555151"/>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Let’s look at barriers to effective communication</a:t>
            </a:r>
          </a:p>
          <a:p>
            <a:pPr eaLnBrk="1" hangingPunct="1"/>
            <a:endParaRPr lang="en-US">
              <a:cs typeface="Arial" charset="0"/>
            </a:endParaRPr>
          </a:p>
          <a:p>
            <a:pPr eaLnBrk="1" hangingPunct="1"/>
            <a:r>
              <a:rPr lang="en-US" b="1">
                <a:cs typeface="Arial" charset="0"/>
              </a:rPr>
              <a:t>Filtering </a:t>
            </a:r>
            <a:r>
              <a:rPr lang="en-US">
                <a:cs typeface="Arial" charset="0"/>
              </a:rPr>
              <a:t>is the deliberate manipulation of information to make it appear more favorable to the receiver. For example, when a person tells his or her manager what the manager wants to hear, information is being filtered. Or if information being communicated up through organizational levels is condensed by senders, that’s filtering.</a:t>
            </a:r>
          </a:p>
          <a:p>
            <a:pPr eaLnBrk="1" hangingPunct="1"/>
            <a:endParaRPr lang="en-US">
              <a:cs typeface="Arial" charset="0"/>
            </a:endParaRPr>
          </a:p>
          <a:p>
            <a:pPr eaLnBrk="1" hangingPunct="1"/>
            <a:r>
              <a:rPr lang="en-US">
                <a:cs typeface="Arial" charset="0"/>
              </a:rPr>
              <a:t>It’s not possible to fully read and respond to each message without facing </a:t>
            </a:r>
            <a:r>
              <a:rPr lang="en-US" b="1">
                <a:cs typeface="Arial" charset="0"/>
              </a:rPr>
              <a:t>information overload</a:t>
            </a:r>
            <a:r>
              <a:rPr lang="en-US">
                <a:cs typeface="Arial" charset="0"/>
              </a:rPr>
              <a:t>, which is when information exceeds our processing capacity. Today’s employees frequently complain of information overload. Statistics show that 87 percent of employees use e-mail and that the average business e-mail user devotes 107 minutes a day to e-mail—about 25 percent of the workday.</a:t>
            </a:r>
          </a:p>
          <a:p>
            <a:pPr eaLnBrk="1" hangingPunct="1"/>
            <a:endParaRPr lang="en-US">
              <a:cs typeface="Arial" charset="0"/>
            </a:endParaRPr>
          </a:p>
          <a:p>
            <a:pPr eaLnBrk="1" hangingPunct="1"/>
            <a:r>
              <a:rPr lang="en-US">
                <a:cs typeface="Arial" charset="0"/>
              </a:rPr>
              <a:t> In an organization, employees come from diverse backgrounds and have different patterns of speech. Even employees who work for the same organization but in different departments often have different </a:t>
            </a:r>
            <a:r>
              <a:rPr lang="en-US" b="1">
                <a:cs typeface="Arial" charset="0"/>
              </a:rPr>
              <a:t>jargon</a:t>
            </a:r>
            <a:r>
              <a:rPr lang="en-US">
                <a:cs typeface="Arial" charset="0"/>
              </a:rPr>
              <a:t>—specialized terminology or technical language that members of a group use to communicate among themselves.</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AF75E3FE-202A-4BC4-ACE4-02BCB603B9F9}" type="slidenum">
              <a:rPr lang="en-US" smtClean="0"/>
              <a:pPr>
                <a:defRPr/>
              </a:pPr>
              <a:t>633</a:t>
            </a:fld>
            <a:endParaRPr lang="en-US" dirty="0"/>
          </a:p>
        </p:txBody>
      </p:sp>
    </p:spTree>
    <p:extLst>
      <p:ext uri="{BB962C8B-B14F-4D97-AF65-F5344CB8AC3E}">
        <p14:creationId xmlns:p14="http://schemas.microsoft.com/office/powerpoint/2010/main" val="2585187798"/>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Many communication problems are directly attributed to misunderstanding and inaccuracies. These problems are less likely to occur if the manager gets feedback, both verbal and nonverbal. A manager can ask questions about a message to determine whether it was received</a:t>
            </a:r>
          </a:p>
          <a:p>
            <a:pPr eaLnBrk="1" hangingPunct="1"/>
            <a:r>
              <a:rPr lang="en-US">
                <a:cs typeface="Arial" charset="0"/>
              </a:rPr>
              <a:t>and understood as intended.</a:t>
            </a:r>
          </a:p>
          <a:p>
            <a:pPr eaLnBrk="1" hangingPunct="1"/>
            <a:endParaRPr lang="en-US">
              <a:cs typeface="Arial" charset="0"/>
            </a:endParaRPr>
          </a:p>
          <a:p>
            <a:pPr eaLnBrk="1" hangingPunct="1"/>
            <a:r>
              <a:rPr lang="en-US">
                <a:cs typeface="Arial" charset="0"/>
              </a:rPr>
              <a:t>Because language can be a barrier, managers should consider the audience to whom the message is directed and tailor the language to them.  Remember, effective communication is achieved when a message is both received and </a:t>
            </a:r>
            <a:r>
              <a:rPr lang="en-US" i="1">
                <a:cs typeface="Arial" charset="0"/>
              </a:rPr>
              <a:t>understood.</a:t>
            </a:r>
            <a:endParaRPr lang="en-US">
              <a:cs typeface="Arial" charset="0"/>
            </a:endParaRPr>
          </a:p>
        </p:txBody>
      </p:sp>
      <p:sp>
        <p:nvSpPr>
          <p:cNvPr id="4" name="Slide Number Placeholder 3"/>
          <p:cNvSpPr>
            <a:spLocks noGrp="1"/>
          </p:cNvSpPr>
          <p:nvPr>
            <p:ph type="sldNum" sz="quarter" idx="5"/>
          </p:nvPr>
        </p:nvSpPr>
        <p:spPr/>
        <p:txBody>
          <a:bodyPr/>
          <a:lstStyle/>
          <a:p>
            <a:pPr>
              <a:defRPr/>
            </a:pPr>
            <a:fld id="{E31F4C96-8109-4980-AABB-4C0763C56EFB}" type="slidenum">
              <a:rPr lang="en-US" smtClean="0"/>
              <a:pPr>
                <a:defRPr/>
              </a:pPr>
              <a:t>634</a:t>
            </a:fld>
            <a:endParaRPr lang="en-US" dirty="0"/>
          </a:p>
        </p:txBody>
      </p:sp>
    </p:spTree>
    <p:extLst>
      <p:ext uri="{BB962C8B-B14F-4D97-AF65-F5344CB8AC3E}">
        <p14:creationId xmlns:p14="http://schemas.microsoft.com/office/powerpoint/2010/main" val="56414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13B1DA21-752F-46EA-8CCA-DB3434A2E71D}" type="slidenum">
              <a:rPr lang="en-US" smtClean="0"/>
              <a:pPr>
                <a:defRPr/>
              </a:pPr>
              <a:t>8</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The seven dimensions of culture are attention to detail, outcome orientation, people orientation, team orientation, aggressiveness, stability, and innovation</a:t>
            </a:r>
          </a:p>
          <a:p>
            <a:pPr eaLnBrk="1" hangingPunct="1"/>
            <a:r>
              <a:rPr lang="en-US">
                <a:cs typeface="Arial" charset="0"/>
              </a:rPr>
              <a:t>and risk taking. </a:t>
            </a:r>
          </a:p>
          <a:p>
            <a:pPr eaLnBrk="1" hangingPunct="1"/>
            <a:r>
              <a:rPr lang="en-US">
                <a:cs typeface="Arial" charset="0"/>
              </a:rPr>
              <a:t>In organizations with strong cultures, employees are more loyal and performance tends to be higher. The stronger a culture becomes, the</a:t>
            </a:r>
          </a:p>
          <a:p>
            <a:pPr eaLnBrk="1" hangingPunct="1"/>
            <a:r>
              <a:rPr lang="en-US">
                <a:cs typeface="Arial" charset="0"/>
              </a:rPr>
              <a:t>more it affects the way managers plan, organize, lead, and control. </a:t>
            </a:r>
          </a:p>
          <a:p>
            <a:pPr eaLnBrk="1" hangingPunct="1"/>
            <a:endParaRPr lang="en-US">
              <a:cs typeface="Arial" charset="0"/>
            </a:endParaRPr>
          </a:p>
          <a:p>
            <a:pPr eaLnBrk="1" hangingPunct="1"/>
            <a:r>
              <a:rPr lang="en-US">
                <a:cs typeface="Arial" charset="0"/>
              </a:rPr>
              <a:t>The original source of a culture reflects the vision of organizational founders. A culture is maintained by employee selection practices, the actions of top managers, and socialization processes. Also, culture is transmitted to employees through stories, rituals, material symbols, and language. These elements help employees “learn” what values and behaviors are important as well as who exemplifies those values. The culture affects how managers plan, organize, lead, and control.</a:t>
            </a:r>
          </a:p>
        </p:txBody>
      </p:sp>
      <p:sp>
        <p:nvSpPr>
          <p:cNvPr id="4" name="Slide Number Placeholder 3"/>
          <p:cNvSpPr>
            <a:spLocks noGrp="1"/>
          </p:cNvSpPr>
          <p:nvPr>
            <p:ph type="sldNum" sz="quarter" idx="5"/>
          </p:nvPr>
        </p:nvSpPr>
        <p:spPr/>
        <p:txBody>
          <a:bodyPr/>
          <a:lstStyle/>
          <a:p>
            <a:pPr>
              <a:defRPr/>
            </a:pPr>
            <a:fld id="{ECAF011A-8272-4953-93CC-ED5E7E1335B9}" type="slidenum">
              <a:rPr lang="en-US" smtClean="0"/>
              <a:pPr>
                <a:defRPr/>
              </a:pPr>
              <a:t>64</a:t>
            </a:fld>
            <a:endParaRPr lang="en-US" dirty="0"/>
          </a:p>
        </p:txBody>
      </p:sp>
    </p:spTree>
    <p:extLst>
      <p:ext uri="{BB962C8B-B14F-4D97-AF65-F5344CB8AC3E}">
        <p14:creationId xmlns:p14="http://schemas.microsoft.com/office/powerpoint/2010/main" val="3873368211"/>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Many of us are poor listeners. Why? Because it’s difficult, and most of us would rather do the talking. Listening, in fact, is often more tiring than talking. Unlike hearing, </a:t>
            </a:r>
            <a:r>
              <a:rPr lang="en-US" b="1">
                <a:cs typeface="Arial" charset="0"/>
              </a:rPr>
              <a:t>active listening</a:t>
            </a:r>
            <a:r>
              <a:rPr lang="en-US">
                <a:cs typeface="Arial" charset="0"/>
              </a:rPr>
              <a:t>, which is listening for full meaning without making premature judgments or interpretations, demands total concentration.</a:t>
            </a:r>
          </a:p>
        </p:txBody>
      </p:sp>
      <p:sp>
        <p:nvSpPr>
          <p:cNvPr id="4" name="Slide Number Placeholder 3"/>
          <p:cNvSpPr>
            <a:spLocks noGrp="1"/>
          </p:cNvSpPr>
          <p:nvPr>
            <p:ph type="sldNum" sz="quarter" idx="5"/>
          </p:nvPr>
        </p:nvSpPr>
        <p:spPr/>
        <p:txBody>
          <a:bodyPr/>
          <a:lstStyle/>
          <a:p>
            <a:pPr>
              <a:defRPr/>
            </a:pPr>
            <a:fld id="{D4012594-B1C9-4173-88E9-C8460B9AA3E0}" type="slidenum">
              <a:rPr lang="en-US" smtClean="0"/>
              <a:pPr>
                <a:defRPr/>
              </a:pPr>
              <a:t>635</a:t>
            </a:fld>
            <a:endParaRPr lang="en-US" dirty="0"/>
          </a:p>
        </p:txBody>
      </p:sp>
    </p:spTree>
    <p:extLst>
      <p:ext uri="{BB962C8B-B14F-4D97-AF65-F5344CB8AC3E}">
        <p14:creationId xmlns:p14="http://schemas.microsoft.com/office/powerpoint/2010/main" val="1091839410"/>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An empathetic listener reserves judgment on the message’s content and carefully listens to what is being said. The goal is to improve one’s ability to get the full meaning of a communication without distorting it by premature judgments or interpretations. Other specific behaviors that active listeners demonstrate are listed in Exhibit 16-3. As you can see, active listening takes effort, but it can help make communication</a:t>
            </a:r>
          </a:p>
          <a:p>
            <a:pPr eaLnBrk="1" hangingPunct="1"/>
            <a:r>
              <a:rPr lang="en-US">
                <a:cs typeface="Arial" charset="0"/>
              </a:rPr>
              <a:t>much more effective.</a:t>
            </a:r>
          </a:p>
        </p:txBody>
      </p:sp>
      <p:sp>
        <p:nvSpPr>
          <p:cNvPr id="4" name="Slide Number Placeholder 3"/>
          <p:cNvSpPr>
            <a:spLocks noGrp="1"/>
          </p:cNvSpPr>
          <p:nvPr>
            <p:ph type="sldNum" sz="quarter" idx="5"/>
          </p:nvPr>
        </p:nvSpPr>
        <p:spPr/>
        <p:txBody>
          <a:bodyPr/>
          <a:lstStyle/>
          <a:p>
            <a:pPr>
              <a:defRPr/>
            </a:pPr>
            <a:fld id="{41C37C77-0690-4AEA-BA48-C2EFAB00BF7F}" type="slidenum">
              <a:rPr lang="en-US" smtClean="0"/>
              <a:pPr>
                <a:defRPr/>
              </a:pPr>
              <a:t>636</a:t>
            </a:fld>
            <a:endParaRPr lang="en-US" dirty="0"/>
          </a:p>
        </p:txBody>
      </p:sp>
    </p:spTree>
    <p:extLst>
      <p:ext uri="{BB962C8B-B14F-4D97-AF65-F5344CB8AC3E}">
        <p14:creationId xmlns:p14="http://schemas.microsoft.com/office/powerpoint/2010/main" val="2734264209"/>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Communication within an organization is described as formal or informal. </a:t>
            </a:r>
            <a:r>
              <a:rPr lang="en-US" b="1">
                <a:cs typeface="Arial" charset="0"/>
              </a:rPr>
              <a:t>Formal communication </a:t>
            </a:r>
            <a:r>
              <a:rPr lang="en-US">
                <a:cs typeface="Arial" charset="0"/>
              </a:rPr>
              <a:t>refers to communication that takes place within prescribed organizational work arrangements. For example, when a manager asks an employee to complete a task, that’s formal communication.</a:t>
            </a:r>
          </a:p>
          <a:p>
            <a:pPr eaLnBrk="1" hangingPunct="1"/>
            <a:endParaRPr lang="en-US">
              <a:cs typeface="Arial" charset="0"/>
            </a:endParaRPr>
          </a:p>
          <a:p>
            <a:pPr eaLnBrk="1" hangingPunct="1"/>
            <a:r>
              <a:rPr lang="en-US" b="1">
                <a:cs typeface="Arial" charset="0"/>
              </a:rPr>
              <a:t>Informal communication </a:t>
            </a:r>
            <a:r>
              <a:rPr lang="en-US">
                <a:cs typeface="Arial" charset="0"/>
              </a:rPr>
              <a:t>is organizational communication not defined by the organization’s structural hierarchy. When employees talk with each other in the lunch room, as they pass in hallways, or as they’re working out at the company wellness facility, they engage in informal communication. Employees form friendships and communicate with each other. The informal communication system fulfills two purposes</a:t>
            </a:r>
          </a:p>
          <a:p>
            <a:pPr eaLnBrk="1" hangingPunct="1"/>
            <a:r>
              <a:rPr lang="en-US">
                <a:cs typeface="Arial" charset="0"/>
              </a:rPr>
              <a:t>in organizations: (1) it permits employees to satisfy their need for social interaction, and (2) it can improve an organization’s performance by creating alternative, and frequently faster and more efficient, channels of communication.</a:t>
            </a:r>
          </a:p>
        </p:txBody>
      </p:sp>
      <p:sp>
        <p:nvSpPr>
          <p:cNvPr id="4" name="Slide Number Placeholder 3"/>
          <p:cNvSpPr>
            <a:spLocks noGrp="1"/>
          </p:cNvSpPr>
          <p:nvPr>
            <p:ph type="sldNum" sz="quarter" idx="5"/>
          </p:nvPr>
        </p:nvSpPr>
        <p:spPr/>
        <p:txBody>
          <a:bodyPr/>
          <a:lstStyle/>
          <a:p>
            <a:pPr>
              <a:defRPr/>
            </a:pPr>
            <a:fld id="{FB2927AD-60AB-4CE0-A22F-AA3C12C38F54}" type="slidenum">
              <a:rPr lang="en-US" smtClean="0"/>
              <a:pPr>
                <a:defRPr/>
              </a:pPr>
              <a:t>637</a:t>
            </a:fld>
            <a:endParaRPr lang="en-US" dirty="0"/>
          </a:p>
        </p:txBody>
      </p:sp>
    </p:spTree>
    <p:extLst>
      <p:ext uri="{BB962C8B-B14F-4D97-AF65-F5344CB8AC3E}">
        <p14:creationId xmlns:p14="http://schemas.microsoft.com/office/powerpoint/2010/main" val="3749164603"/>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CEOs at companies such as Starbucks and Apple use </a:t>
            </a:r>
            <a:r>
              <a:rPr lang="en-US" b="1">
                <a:cs typeface="Arial" charset="0"/>
              </a:rPr>
              <a:t>town hall meetings </a:t>
            </a:r>
            <a:r>
              <a:rPr lang="en-US">
                <a:cs typeface="Arial" charset="0"/>
              </a:rPr>
              <a:t>to communicate with employees. These town hall meetings are informal public meetings where top executives relay information, discuss issues, or bring employees together to celebrate accomplishments. These are examples of </a:t>
            </a:r>
            <a:r>
              <a:rPr lang="en-US" b="1">
                <a:cs typeface="Arial" charset="0"/>
              </a:rPr>
              <a:t>downward communication </a:t>
            </a:r>
            <a:r>
              <a:rPr lang="en-US">
                <a:cs typeface="Arial" charset="0"/>
              </a:rPr>
              <a:t>which is communication that flows from a manager to employees. It’s used to inform, direct, coordinate, and evaluate employees.</a:t>
            </a:r>
          </a:p>
        </p:txBody>
      </p:sp>
      <p:sp>
        <p:nvSpPr>
          <p:cNvPr id="4" name="Slide Number Placeholder 3"/>
          <p:cNvSpPr>
            <a:spLocks noGrp="1"/>
          </p:cNvSpPr>
          <p:nvPr>
            <p:ph type="sldNum" sz="quarter" idx="5"/>
          </p:nvPr>
        </p:nvSpPr>
        <p:spPr/>
        <p:txBody>
          <a:bodyPr/>
          <a:lstStyle/>
          <a:p>
            <a:pPr>
              <a:defRPr/>
            </a:pPr>
            <a:fld id="{19DB81A2-8FD1-4F8A-A879-0CA6AC254ECA}" type="slidenum">
              <a:rPr lang="en-US" smtClean="0"/>
              <a:pPr>
                <a:defRPr/>
              </a:pPr>
              <a:t>638</a:t>
            </a:fld>
            <a:endParaRPr lang="en-US" dirty="0"/>
          </a:p>
        </p:txBody>
      </p:sp>
    </p:spTree>
    <p:extLst>
      <p:ext uri="{BB962C8B-B14F-4D97-AF65-F5344CB8AC3E}">
        <p14:creationId xmlns:p14="http://schemas.microsoft.com/office/powerpoint/2010/main" val="3045342748"/>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normAutofit lnSpcReduction="10000"/>
          </a:bodyPr>
          <a:lstStyle/>
          <a:p>
            <a:pPr eaLnBrk="1" hangingPunct="1"/>
            <a:r>
              <a:rPr lang="en-US" b="1">
                <a:cs typeface="Arial" charset="0"/>
              </a:rPr>
              <a:t>Upward communication </a:t>
            </a:r>
            <a:r>
              <a:rPr lang="en-US">
                <a:cs typeface="Arial" charset="0"/>
              </a:rPr>
              <a:t>is communication that flows from employees to managers. It keeps managers aware of how employees feel about</a:t>
            </a:r>
          </a:p>
          <a:p>
            <a:pPr eaLnBrk="1" hangingPunct="1"/>
            <a:r>
              <a:rPr lang="en-US">
                <a:cs typeface="Arial" charset="0"/>
              </a:rPr>
              <a:t>their jobs, their coworkers, and the organization in general. Managers also rely on upward communication for ideas on how things can be improved. Some examples of upward communication include performance reports prepared by employees, suggestion boxes, employee attitude surveys, grievance procedures, manager-employee discussions, and informal group sessions in which employees have the opportunity to discuss problems with their manager or representatives of top-level management</a:t>
            </a:r>
          </a:p>
          <a:p>
            <a:pPr eaLnBrk="1" hangingPunct="1"/>
            <a:endParaRPr lang="en-US">
              <a:cs typeface="Arial" charset="0"/>
            </a:endParaRPr>
          </a:p>
          <a:p>
            <a:pPr eaLnBrk="1" hangingPunct="1"/>
            <a:r>
              <a:rPr lang="en-US">
                <a:cs typeface="Arial" charset="0"/>
              </a:rPr>
              <a:t>Communication that takes place among employees on the same organizational level is called </a:t>
            </a:r>
            <a:r>
              <a:rPr lang="en-US" b="1">
                <a:cs typeface="Arial" charset="0"/>
              </a:rPr>
              <a:t>lateral communication. </a:t>
            </a:r>
            <a:r>
              <a:rPr lang="en-US">
                <a:cs typeface="Arial" charset="0"/>
              </a:rPr>
              <a:t>In today’s</a:t>
            </a:r>
          </a:p>
          <a:p>
            <a:pPr eaLnBrk="1" hangingPunct="1"/>
            <a:r>
              <a:rPr lang="en-US">
                <a:cs typeface="Arial" charset="0"/>
              </a:rPr>
              <a:t>dynamic environment, horizontal communications are frequently needed to save time and facilitate coordination. Cross-functional teams, for instance, rely heavily on this form of communication interaction.</a:t>
            </a:r>
          </a:p>
          <a:p>
            <a:pPr eaLnBrk="1" hangingPunct="1"/>
            <a:endParaRPr lang="en-US">
              <a:cs typeface="Arial" charset="0"/>
            </a:endParaRPr>
          </a:p>
          <a:p>
            <a:pPr eaLnBrk="1" hangingPunct="1"/>
            <a:r>
              <a:rPr lang="en-US" b="1">
                <a:cs typeface="Arial" charset="0"/>
              </a:rPr>
              <a:t>Diagonal communication </a:t>
            </a:r>
            <a:r>
              <a:rPr lang="en-US">
                <a:cs typeface="Arial" charset="0"/>
              </a:rPr>
              <a:t>is communication that crosses both work areas </a:t>
            </a:r>
            <a:r>
              <a:rPr lang="en-US" i="1">
                <a:cs typeface="Arial" charset="0"/>
              </a:rPr>
              <a:t>and </a:t>
            </a:r>
            <a:r>
              <a:rPr lang="en-US">
                <a:cs typeface="Arial" charset="0"/>
              </a:rPr>
              <a:t>organizational levels. A credit analyst who communicates</a:t>
            </a:r>
          </a:p>
          <a:p>
            <a:pPr eaLnBrk="1" hangingPunct="1"/>
            <a:r>
              <a:rPr lang="en-US">
                <a:cs typeface="Arial" charset="0"/>
              </a:rPr>
              <a:t>directly with a regional marketing manager about a customer’s problem— note the different department and different organizational level—uses diagonal communication.</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1BFEBDF5-ACAE-4FC5-9128-BE24E99500BD}" type="slidenum">
              <a:rPr lang="en-US" smtClean="0"/>
              <a:pPr>
                <a:defRPr/>
              </a:pPr>
              <a:t>639</a:t>
            </a:fld>
            <a:endParaRPr lang="en-US" dirty="0"/>
          </a:p>
        </p:txBody>
      </p:sp>
    </p:spTree>
    <p:extLst>
      <p:ext uri="{BB962C8B-B14F-4D97-AF65-F5344CB8AC3E}">
        <p14:creationId xmlns:p14="http://schemas.microsoft.com/office/powerpoint/2010/main" val="3946189916"/>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The vertical and horizontal flows of organizational communication can be combined into a variety of patterns called </a:t>
            </a:r>
            <a:r>
              <a:rPr lang="en-US" b="1">
                <a:cs typeface="Arial" charset="0"/>
              </a:rPr>
              <a:t>communication networks. </a:t>
            </a:r>
            <a:r>
              <a:rPr lang="en-US">
                <a:cs typeface="Arial" charset="0"/>
              </a:rPr>
              <a:t>In the </a:t>
            </a:r>
            <a:r>
              <a:rPr lang="en-US" i="1">
                <a:cs typeface="Arial" charset="0"/>
              </a:rPr>
              <a:t>chain </a:t>
            </a:r>
            <a:r>
              <a:rPr lang="en-US">
                <a:cs typeface="Arial" charset="0"/>
              </a:rPr>
              <a:t>network, communication flows according to the formal chain of command, both downward and upward. The </a:t>
            </a:r>
            <a:r>
              <a:rPr lang="en-US" i="1">
                <a:cs typeface="Arial" charset="0"/>
              </a:rPr>
              <a:t>wheel </a:t>
            </a:r>
            <a:r>
              <a:rPr lang="en-US">
                <a:cs typeface="Arial" charset="0"/>
              </a:rPr>
              <a:t>network represents communication flowing between a clearly identifiable and strong leader and others in a work group or team. The leader serves as the hub through whom all communication passes. Finally, in the </a:t>
            </a:r>
            <a:r>
              <a:rPr lang="en-US" i="1">
                <a:cs typeface="Arial" charset="0"/>
              </a:rPr>
              <a:t>all-channel </a:t>
            </a:r>
            <a:r>
              <a:rPr lang="en-US">
                <a:cs typeface="Arial" charset="0"/>
              </a:rPr>
              <a:t>network, communication flows freely among all members of a work team.</a:t>
            </a:r>
          </a:p>
          <a:p>
            <a:pPr eaLnBrk="1" hangingPunct="1"/>
            <a:endParaRPr lang="en-US">
              <a:cs typeface="Arial" charset="0"/>
            </a:endParaRPr>
          </a:p>
          <a:p>
            <a:pPr eaLnBrk="1" hangingPunct="1"/>
            <a:r>
              <a:rPr lang="en-US">
                <a:cs typeface="Arial" charset="0"/>
              </a:rPr>
              <a:t>The </a:t>
            </a:r>
            <a:r>
              <a:rPr lang="en-US" b="1">
                <a:cs typeface="Arial" charset="0"/>
              </a:rPr>
              <a:t>grapevine</a:t>
            </a:r>
            <a:r>
              <a:rPr lang="en-US">
                <a:cs typeface="Arial" charset="0"/>
              </a:rPr>
              <a:t> is the informal organizational communication network. The grapevine is active in almost every organization. Is it an</a:t>
            </a:r>
          </a:p>
          <a:p>
            <a:pPr eaLnBrk="1" hangingPunct="1"/>
            <a:r>
              <a:rPr lang="en-US">
                <a:cs typeface="Arial" charset="0"/>
              </a:rPr>
              <a:t>important source of information? You bet! One survey reported that 63 percent of employees say they hear about important matters first through rumors or gossip on the grapevine.</a:t>
            </a:r>
          </a:p>
        </p:txBody>
      </p:sp>
      <p:sp>
        <p:nvSpPr>
          <p:cNvPr id="4" name="Slide Number Placeholder 3"/>
          <p:cNvSpPr>
            <a:spLocks noGrp="1"/>
          </p:cNvSpPr>
          <p:nvPr>
            <p:ph type="sldNum" sz="quarter" idx="5"/>
          </p:nvPr>
        </p:nvSpPr>
        <p:spPr/>
        <p:txBody>
          <a:bodyPr/>
          <a:lstStyle/>
          <a:p>
            <a:pPr>
              <a:defRPr/>
            </a:pPr>
            <a:fld id="{9D0B6CFC-7B8D-49EE-B338-644067C4E09D}" type="slidenum">
              <a:rPr lang="en-US" smtClean="0"/>
              <a:pPr>
                <a:defRPr/>
              </a:pPr>
              <a:t>640</a:t>
            </a:fld>
            <a:endParaRPr lang="en-US" dirty="0"/>
          </a:p>
        </p:txBody>
      </p:sp>
    </p:spTree>
    <p:extLst>
      <p:ext uri="{BB962C8B-B14F-4D97-AF65-F5344CB8AC3E}">
        <p14:creationId xmlns:p14="http://schemas.microsoft.com/office/powerpoint/2010/main" val="488520008"/>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Exhibit 16-4 illustrates three common communication networks.</a:t>
            </a:r>
          </a:p>
        </p:txBody>
      </p:sp>
      <p:sp>
        <p:nvSpPr>
          <p:cNvPr id="4" name="Slide Number Placeholder 3"/>
          <p:cNvSpPr>
            <a:spLocks noGrp="1"/>
          </p:cNvSpPr>
          <p:nvPr>
            <p:ph type="sldNum" sz="quarter" idx="5"/>
          </p:nvPr>
        </p:nvSpPr>
        <p:spPr/>
        <p:txBody>
          <a:bodyPr/>
          <a:lstStyle/>
          <a:p>
            <a:pPr>
              <a:defRPr/>
            </a:pPr>
            <a:fld id="{D1C7AE09-FE0D-4128-A1DA-9505E65D9A86}" type="slidenum">
              <a:rPr lang="en-US" smtClean="0"/>
              <a:pPr>
                <a:defRPr/>
              </a:pPr>
              <a:t>641</a:t>
            </a:fld>
            <a:endParaRPr lang="en-US" dirty="0"/>
          </a:p>
        </p:txBody>
      </p:sp>
    </p:spTree>
    <p:extLst>
      <p:ext uri="{BB962C8B-B14F-4D97-AF65-F5344CB8AC3E}">
        <p14:creationId xmlns:p14="http://schemas.microsoft.com/office/powerpoint/2010/main" val="1717488558"/>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a:cs typeface="Arial" charset="0"/>
              </a:rPr>
              <a:t>Many organizational workplaces today—some 68 percent—are </a:t>
            </a:r>
            <a:r>
              <a:rPr lang="en-US" b="1">
                <a:cs typeface="Arial" charset="0"/>
              </a:rPr>
              <a:t>open workplaces</a:t>
            </a:r>
            <a:r>
              <a:rPr lang="en-US">
                <a:cs typeface="Arial" charset="0"/>
              </a:rPr>
              <a:t>; that is, they include few physical barriers and</a:t>
            </a:r>
          </a:p>
          <a:p>
            <a:pPr eaLnBrk="1" hangingPunct="1"/>
            <a:r>
              <a:rPr lang="en-US">
                <a:cs typeface="Arial" charset="0"/>
              </a:rPr>
              <a:t>enclosures.34 Research has shown both the merits and the drawbacks of an open workplace.  One of the things we know for sure about this type of arrangement and its effect on communication is </a:t>
            </a:r>
            <a:r>
              <a:rPr lang="en-US" i="1">
                <a:cs typeface="Arial" charset="0"/>
              </a:rPr>
              <a:t>visibility. </a:t>
            </a:r>
            <a:r>
              <a:rPr lang="en-US">
                <a:cs typeface="Arial" charset="0"/>
              </a:rPr>
              <a:t>People in open cubicles placed along main routes of circulation or adjacent to atria reported almost 60 percent more face-to-face communication with team members than did those in lower-visibility locations. Another thing is </a:t>
            </a:r>
            <a:r>
              <a:rPr lang="en-US" i="1">
                <a:cs typeface="Arial" charset="0"/>
              </a:rPr>
              <a:t>density. </a:t>
            </a:r>
            <a:r>
              <a:rPr lang="en-US">
                <a:cs typeface="Arial" charset="0"/>
              </a:rPr>
              <a:t>More people populating an immediate work area meant that more face-to-face interactions took place.</a:t>
            </a:r>
          </a:p>
        </p:txBody>
      </p:sp>
      <p:sp>
        <p:nvSpPr>
          <p:cNvPr id="4" name="Slide Number Placeholder 3"/>
          <p:cNvSpPr>
            <a:spLocks noGrp="1"/>
          </p:cNvSpPr>
          <p:nvPr>
            <p:ph type="sldNum" sz="quarter" idx="5"/>
          </p:nvPr>
        </p:nvSpPr>
        <p:spPr/>
        <p:txBody>
          <a:bodyPr/>
          <a:lstStyle/>
          <a:p>
            <a:pPr>
              <a:defRPr/>
            </a:pPr>
            <a:fld id="{48C18869-E12B-4520-9A53-75C6802D2EAA}" type="slidenum">
              <a:rPr lang="en-US" smtClean="0"/>
              <a:pPr>
                <a:defRPr/>
              </a:pPr>
              <a:t>642</a:t>
            </a:fld>
            <a:endParaRPr lang="en-US" dirty="0"/>
          </a:p>
        </p:txBody>
      </p:sp>
    </p:spTree>
    <p:extLst>
      <p:ext uri="{BB962C8B-B14F-4D97-AF65-F5344CB8AC3E}">
        <p14:creationId xmlns:p14="http://schemas.microsoft.com/office/powerpoint/2010/main" val="1784493023"/>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IT has radically changed the way organizational members communicate. For example, it has significantly improved a manager’s ability to monitor individual and team performance, has allowed employees to have more complete information to make faster decisions, and has provided employees more opportunities to collaborate and share information. In addition, IT has made it possible for people in organizations</a:t>
            </a:r>
          </a:p>
          <a:p>
            <a:pPr eaLnBrk="1" hangingPunct="1"/>
            <a:r>
              <a:rPr lang="en-US">
                <a:cs typeface="Arial" charset="0"/>
              </a:rPr>
              <a:t>to be fully accessible, any time, regardless of where they are. Employees don’t have to be at their desk with their computer running to communicate with others in the organization. Two IT developments that are most significant for managerial communication</a:t>
            </a:r>
          </a:p>
          <a:p>
            <a:pPr eaLnBrk="1" hangingPunct="1"/>
            <a:r>
              <a:rPr lang="en-US">
                <a:cs typeface="Arial" charset="0"/>
              </a:rPr>
              <a:t>are networked systems and wireless capabilities</a:t>
            </a:r>
          </a:p>
        </p:txBody>
      </p:sp>
      <p:sp>
        <p:nvSpPr>
          <p:cNvPr id="4" name="Slide Number Placeholder 3"/>
          <p:cNvSpPr>
            <a:spLocks noGrp="1"/>
          </p:cNvSpPr>
          <p:nvPr>
            <p:ph type="sldNum" sz="quarter" idx="5"/>
          </p:nvPr>
        </p:nvSpPr>
        <p:spPr/>
        <p:txBody>
          <a:bodyPr/>
          <a:lstStyle/>
          <a:p>
            <a:pPr>
              <a:defRPr/>
            </a:pPr>
            <a:fld id="{E271F612-08D7-4A02-8FE6-81B58846B53D}" type="slidenum">
              <a:rPr lang="en-US" smtClean="0"/>
              <a:pPr>
                <a:defRPr/>
              </a:pPr>
              <a:t>643</a:t>
            </a:fld>
            <a:endParaRPr lang="en-US" dirty="0"/>
          </a:p>
        </p:txBody>
      </p:sp>
    </p:spTree>
    <p:extLst>
      <p:ext uri="{BB962C8B-B14F-4D97-AF65-F5344CB8AC3E}">
        <p14:creationId xmlns:p14="http://schemas.microsoft.com/office/powerpoint/2010/main" val="3955111039"/>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Managers are learning, the hard way sometimes, that all this new technology has created special communication challenges. The two main ones are (1) legal and security issues, and (2) lack of personal interaction.</a:t>
            </a:r>
          </a:p>
        </p:txBody>
      </p:sp>
      <p:sp>
        <p:nvSpPr>
          <p:cNvPr id="4" name="Slide Number Placeholder 3"/>
          <p:cNvSpPr>
            <a:spLocks noGrp="1"/>
          </p:cNvSpPr>
          <p:nvPr>
            <p:ph type="sldNum" sz="quarter" idx="5"/>
          </p:nvPr>
        </p:nvSpPr>
        <p:spPr/>
        <p:txBody>
          <a:bodyPr/>
          <a:lstStyle/>
          <a:p>
            <a:pPr>
              <a:defRPr/>
            </a:pPr>
            <a:fld id="{73C026A9-90BC-49E6-943D-1DF562E1E38B}" type="slidenum">
              <a:rPr lang="en-US" smtClean="0"/>
              <a:pPr>
                <a:defRPr/>
              </a:pPr>
              <a:t>644</a:t>
            </a:fld>
            <a:endParaRPr lang="en-US" dirty="0"/>
          </a:p>
        </p:txBody>
      </p:sp>
    </p:spTree>
    <p:extLst>
      <p:ext uri="{BB962C8B-B14F-4D97-AF65-F5344CB8AC3E}">
        <p14:creationId xmlns:p14="http://schemas.microsoft.com/office/powerpoint/2010/main" val="618510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The characteristics of an innovative culture are challenge and involvement, freedom, trust and openness, idea time, playfulness/humor, conflict resolution,</a:t>
            </a:r>
          </a:p>
          <a:p>
            <a:pPr eaLnBrk="1" hangingPunct="1"/>
            <a:r>
              <a:rPr lang="en-US">
                <a:cs typeface="Arial" charset="0"/>
              </a:rPr>
              <a:t>debates, and risk-taking. </a:t>
            </a:r>
          </a:p>
          <a:p>
            <a:pPr eaLnBrk="1" hangingPunct="1"/>
            <a:endParaRPr lang="en-US">
              <a:cs typeface="Arial" charset="0"/>
            </a:endParaRPr>
          </a:p>
          <a:p>
            <a:pPr eaLnBrk="1" hangingPunct="1"/>
            <a:r>
              <a:rPr lang="en-US">
                <a:cs typeface="Arial" charset="0"/>
              </a:rPr>
              <a:t>A customer-responsive culture has five characteristics: outgoing and friendly employees; jobs with few rigid rules, procedures, and regulations; empowerment; clear roles and expectations; and employees who are conscientious in their desire to please the customer. </a:t>
            </a:r>
          </a:p>
          <a:p>
            <a:pPr eaLnBrk="1" hangingPunct="1"/>
            <a:endParaRPr lang="en-US">
              <a:cs typeface="Arial" charset="0"/>
            </a:endParaRPr>
          </a:p>
          <a:p>
            <a:pPr eaLnBrk="1" hangingPunct="1"/>
            <a:r>
              <a:rPr lang="en-US">
                <a:cs typeface="Arial" charset="0"/>
              </a:rPr>
              <a:t>Workplace spirituality is important because employees are looking for a counterbalance to the stresses and pressures of a turbulent pace of life. Aging baby boomers and other workers are looking for something meaningful in their lives, an involvement and connection that they often don’t find in contemporary lifestyles, and to meet the needs that organized religion is not meeting for some of them. Spiritual organizations tend to have five characteristics: strong sense of purpose, focus on individual development, trust and openness, employee empowerment, and toleration of employee expression.</a:t>
            </a:r>
          </a:p>
        </p:txBody>
      </p:sp>
      <p:sp>
        <p:nvSpPr>
          <p:cNvPr id="4" name="Slide Number Placeholder 3"/>
          <p:cNvSpPr>
            <a:spLocks noGrp="1"/>
          </p:cNvSpPr>
          <p:nvPr>
            <p:ph type="sldNum" sz="quarter" idx="5"/>
          </p:nvPr>
        </p:nvSpPr>
        <p:spPr/>
        <p:txBody>
          <a:bodyPr/>
          <a:lstStyle/>
          <a:p>
            <a:pPr>
              <a:defRPr/>
            </a:pPr>
            <a:fld id="{7E1463CB-3C4A-4BF1-AEDC-D7332246C88C}" type="slidenum">
              <a:rPr lang="en-US" smtClean="0"/>
              <a:pPr>
                <a:defRPr/>
              </a:pPr>
              <a:t>65</a:t>
            </a:fld>
            <a:endParaRPr lang="en-US" dirty="0"/>
          </a:p>
        </p:txBody>
      </p:sp>
    </p:spTree>
    <p:extLst>
      <p:ext uri="{BB962C8B-B14F-4D97-AF65-F5344CB8AC3E}">
        <p14:creationId xmlns:p14="http://schemas.microsoft.com/office/powerpoint/2010/main" val="2346851311"/>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i="1">
                <a:cs typeface="Arial" charset="0"/>
              </a:rPr>
              <a:t>What </a:t>
            </a:r>
            <a:r>
              <a:rPr lang="en-US">
                <a:cs typeface="Arial" charset="0"/>
              </a:rPr>
              <a:t>communication takes place and </a:t>
            </a:r>
            <a:r>
              <a:rPr lang="en-US" i="1">
                <a:cs typeface="Arial" charset="0"/>
              </a:rPr>
              <a:t>how </a:t>
            </a:r>
            <a:r>
              <a:rPr lang="en-US">
                <a:cs typeface="Arial" charset="0"/>
              </a:rPr>
              <a:t>it takes place can have a significant impact on a customer’s satisfaction with the service and the likelihood of being a repeat customer. Managers in service organizations need to make sure that employees who interact with customers are communicating appropriately and effectively with those customers.</a:t>
            </a:r>
          </a:p>
        </p:txBody>
      </p:sp>
      <p:sp>
        <p:nvSpPr>
          <p:cNvPr id="4" name="Slide Number Placeholder 3"/>
          <p:cNvSpPr>
            <a:spLocks noGrp="1"/>
          </p:cNvSpPr>
          <p:nvPr>
            <p:ph type="sldNum" sz="quarter" idx="5"/>
          </p:nvPr>
        </p:nvSpPr>
        <p:spPr/>
        <p:txBody>
          <a:bodyPr/>
          <a:lstStyle/>
          <a:p>
            <a:pPr>
              <a:defRPr/>
            </a:pPr>
            <a:fld id="{7D057D51-0E55-42A8-9840-D226B07B2A24}" type="slidenum">
              <a:rPr lang="en-US" smtClean="0"/>
              <a:pPr>
                <a:defRPr/>
              </a:pPr>
              <a:t>645</a:t>
            </a:fld>
            <a:endParaRPr lang="en-US" dirty="0"/>
          </a:p>
        </p:txBody>
      </p:sp>
    </p:spTree>
    <p:extLst>
      <p:ext uri="{BB962C8B-B14F-4D97-AF65-F5344CB8AC3E}">
        <p14:creationId xmlns:p14="http://schemas.microsoft.com/office/powerpoint/2010/main" val="2293744576"/>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employees. Have you ever worked somewhere that had an employee suggestion box? When an employee had an idea about a new way of doing something—such as reducing costs, improving delivery time, and so forth—it went into the suggestion box where it usually sat until someone decided to empty the box. Businesspeople frequently joked about the suggestion box, and cartoonists lambasted the futility of</a:t>
            </a:r>
          </a:p>
          <a:p>
            <a:pPr eaLnBrk="1" hangingPunct="1"/>
            <a:r>
              <a:rPr lang="en-US">
                <a:cs typeface="Arial" charset="0"/>
              </a:rPr>
              <a:t>putting ideas in the employee suggestion box. And unfortunately, this attitude about suggestion boxes still persists in many organizations, and it shouldn’t. Managers do business in a world today where you can’t afford to ignore such potentially valuable information.</a:t>
            </a:r>
          </a:p>
        </p:txBody>
      </p:sp>
      <p:sp>
        <p:nvSpPr>
          <p:cNvPr id="4" name="Slide Number Placeholder 3"/>
          <p:cNvSpPr>
            <a:spLocks noGrp="1"/>
          </p:cNvSpPr>
          <p:nvPr>
            <p:ph type="sldNum" sz="quarter" idx="5"/>
          </p:nvPr>
        </p:nvSpPr>
        <p:spPr/>
        <p:txBody>
          <a:bodyPr/>
          <a:lstStyle/>
          <a:p>
            <a:pPr>
              <a:defRPr/>
            </a:pPr>
            <a:fld id="{17C106BB-68E8-43F1-8E6A-17CF8DD82BAA}" type="slidenum">
              <a:rPr lang="en-US" smtClean="0"/>
              <a:pPr>
                <a:defRPr/>
              </a:pPr>
              <a:t>646</a:t>
            </a:fld>
            <a:endParaRPr lang="en-US" dirty="0"/>
          </a:p>
        </p:txBody>
      </p:sp>
    </p:spTree>
    <p:extLst>
      <p:ext uri="{BB962C8B-B14F-4D97-AF65-F5344CB8AC3E}">
        <p14:creationId xmlns:p14="http://schemas.microsoft.com/office/powerpoint/2010/main" val="1486345317"/>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Exhibit 16-5 lists some suggestions for letting employees know that their opinions matter.</a:t>
            </a:r>
          </a:p>
        </p:txBody>
      </p:sp>
      <p:sp>
        <p:nvSpPr>
          <p:cNvPr id="4" name="Slide Number Placeholder 3"/>
          <p:cNvSpPr>
            <a:spLocks noGrp="1"/>
          </p:cNvSpPr>
          <p:nvPr>
            <p:ph type="sldNum" sz="quarter" idx="5"/>
          </p:nvPr>
        </p:nvSpPr>
        <p:spPr/>
        <p:txBody>
          <a:bodyPr/>
          <a:lstStyle/>
          <a:p>
            <a:pPr>
              <a:defRPr/>
            </a:pPr>
            <a:fld id="{4F8E81F4-F2A3-405E-8057-9FB2E22A2BA1}" type="slidenum">
              <a:rPr lang="en-US" smtClean="0"/>
              <a:pPr>
                <a:defRPr/>
              </a:pPr>
              <a:t>647</a:t>
            </a:fld>
            <a:endParaRPr lang="en-US" dirty="0"/>
          </a:p>
        </p:txBody>
      </p:sp>
    </p:spTree>
    <p:extLst>
      <p:ext uri="{BB962C8B-B14F-4D97-AF65-F5344CB8AC3E}">
        <p14:creationId xmlns:p14="http://schemas.microsoft.com/office/powerpoint/2010/main" val="4263374850"/>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It’s particularly important today that a company’s communication efforts be ethical. </a:t>
            </a:r>
            <a:r>
              <a:rPr lang="en-US" b="1">
                <a:cs typeface="Arial" charset="0"/>
              </a:rPr>
              <a:t>Ethical communication </a:t>
            </a:r>
            <a:r>
              <a:rPr lang="en-US">
                <a:cs typeface="Arial" charset="0"/>
              </a:rPr>
              <a:t>“includes all relevant information, is true in every sense, and is not deceptive in any way.”</a:t>
            </a:r>
          </a:p>
          <a:p>
            <a:pPr eaLnBrk="1" hangingPunct="1"/>
            <a:endParaRPr lang="en-US">
              <a:cs typeface="Arial" charset="0"/>
            </a:endParaRPr>
          </a:p>
          <a:p>
            <a:pPr eaLnBrk="1" hangingPunct="1"/>
            <a:r>
              <a:rPr lang="en-US">
                <a:cs typeface="Arial" charset="0"/>
              </a:rPr>
              <a:t>On the other hand, unethical communication often distorts the truth or manipulates audiences. What are some ways that companies</a:t>
            </a:r>
          </a:p>
          <a:p>
            <a:pPr eaLnBrk="1" hangingPunct="1"/>
            <a:r>
              <a:rPr lang="en-US">
                <a:cs typeface="Arial" charset="0"/>
              </a:rPr>
              <a:t>communicate unethically? It could be by omitting essential information. For instance, not telling employees that an impending merger is going to mean some of them will lose their jobs is unethical.</a:t>
            </a:r>
          </a:p>
        </p:txBody>
      </p:sp>
      <p:sp>
        <p:nvSpPr>
          <p:cNvPr id="4" name="Slide Number Placeholder 3"/>
          <p:cNvSpPr>
            <a:spLocks noGrp="1"/>
          </p:cNvSpPr>
          <p:nvPr>
            <p:ph type="sldNum" sz="quarter" idx="5"/>
          </p:nvPr>
        </p:nvSpPr>
        <p:spPr/>
        <p:txBody>
          <a:bodyPr/>
          <a:lstStyle/>
          <a:p>
            <a:pPr>
              <a:defRPr/>
            </a:pPr>
            <a:fld id="{D545E99E-0887-4F63-B772-C9042AA8DC15}" type="slidenum">
              <a:rPr lang="en-US" smtClean="0"/>
              <a:pPr>
                <a:defRPr/>
              </a:pPr>
              <a:t>648</a:t>
            </a:fld>
            <a:endParaRPr lang="en-US" dirty="0"/>
          </a:p>
        </p:txBody>
      </p:sp>
    </p:spTree>
    <p:extLst>
      <p:ext uri="{BB962C8B-B14F-4D97-AF65-F5344CB8AC3E}">
        <p14:creationId xmlns:p14="http://schemas.microsoft.com/office/powerpoint/2010/main" val="833594135"/>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Communication is the transfer and understanding of meaning. Interpersonal communication is communication between two or more people. Organizational communication includes all the patterns, networks, and systems of communication within an organization.</a:t>
            </a:r>
          </a:p>
        </p:txBody>
      </p:sp>
      <p:sp>
        <p:nvSpPr>
          <p:cNvPr id="4" name="Slide Number Placeholder 3"/>
          <p:cNvSpPr>
            <a:spLocks noGrp="1"/>
          </p:cNvSpPr>
          <p:nvPr>
            <p:ph type="sldNum" sz="quarter" idx="5"/>
          </p:nvPr>
        </p:nvSpPr>
        <p:spPr/>
        <p:txBody>
          <a:bodyPr/>
          <a:lstStyle/>
          <a:p>
            <a:pPr>
              <a:defRPr/>
            </a:pPr>
            <a:fld id="{9B321753-C348-4634-8BC4-32CECC851B70}" type="slidenum">
              <a:rPr lang="en-US" smtClean="0"/>
              <a:pPr>
                <a:defRPr/>
              </a:pPr>
              <a:t>649</a:t>
            </a:fld>
            <a:endParaRPr lang="en-US" dirty="0"/>
          </a:p>
        </p:txBody>
      </p:sp>
    </p:spTree>
    <p:extLst>
      <p:ext uri="{BB962C8B-B14F-4D97-AF65-F5344CB8AC3E}">
        <p14:creationId xmlns:p14="http://schemas.microsoft.com/office/powerpoint/2010/main" val="2288836517"/>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a:cs typeface="Arial" charset="0"/>
              </a:rPr>
              <a:t>The functions of communication include controlling employee behavior, motivating employees, providing a release for emotional expression of feelings and fulfillment of social needs, and providing information.</a:t>
            </a:r>
          </a:p>
        </p:txBody>
      </p:sp>
      <p:sp>
        <p:nvSpPr>
          <p:cNvPr id="4" name="Slide Number Placeholder 3"/>
          <p:cNvSpPr>
            <a:spLocks noGrp="1"/>
          </p:cNvSpPr>
          <p:nvPr>
            <p:ph type="sldNum" sz="quarter" idx="5"/>
          </p:nvPr>
        </p:nvSpPr>
        <p:spPr/>
        <p:txBody>
          <a:bodyPr/>
          <a:lstStyle/>
          <a:p>
            <a:pPr>
              <a:defRPr/>
            </a:pPr>
            <a:fld id="{6308422C-DD92-4EF9-AB10-31A1F05EF380}" type="slidenum">
              <a:rPr lang="en-US" smtClean="0"/>
              <a:pPr>
                <a:defRPr/>
              </a:pPr>
              <a:t>650</a:t>
            </a:fld>
            <a:endParaRPr lang="en-US" dirty="0"/>
          </a:p>
        </p:txBody>
      </p:sp>
    </p:spTree>
    <p:extLst>
      <p:ext uri="{BB962C8B-B14F-4D97-AF65-F5344CB8AC3E}">
        <p14:creationId xmlns:p14="http://schemas.microsoft.com/office/powerpoint/2010/main" val="1675307974"/>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The communication process contains seven elements. First, a </a:t>
            </a:r>
            <a:r>
              <a:rPr lang="en-US" i="1">
                <a:cs typeface="Arial" charset="0"/>
              </a:rPr>
              <a:t>sender </a:t>
            </a:r>
            <a:r>
              <a:rPr lang="en-US">
                <a:cs typeface="Arial" charset="0"/>
              </a:rPr>
              <a:t>has a message. A </a:t>
            </a:r>
            <a:r>
              <a:rPr lang="en-US" i="1">
                <a:cs typeface="Arial" charset="0"/>
              </a:rPr>
              <a:t>message </a:t>
            </a:r>
            <a:r>
              <a:rPr lang="en-US">
                <a:cs typeface="Arial" charset="0"/>
              </a:rPr>
              <a:t>is a purpose to be conveyed. </a:t>
            </a:r>
            <a:r>
              <a:rPr lang="en-US" i="1">
                <a:cs typeface="Arial" charset="0"/>
              </a:rPr>
              <a:t>Encoding </a:t>
            </a:r>
            <a:r>
              <a:rPr lang="en-US">
                <a:cs typeface="Arial" charset="0"/>
              </a:rPr>
              <a:t>converts a message into symbols. A </a:t>
            </a:r>
            <a:r>
              <a:rPr lang="en-US" i="1">
                <a:cs typeface="Arial" charset="0"/>
              </a:rPr>
              <a:t>channel </a:t>
            </a:r>
            <a:r>
              <a:rPr lang="en-US">
                <a:cs typeface="Arial" charset="0"/>
              </a:rPr>
              <a:t>is the medium a message travels along. </a:t>
            </a:r>
            <a:r>
              <a:rPr lang="en-US" i="1">
                <a:cs typeface="Arial" charset="0"/>
              </a:rPr>
              <a:t>Decoding </a:t>
            </a:r>
            <a:r>
              <a:rPr lang="en-US">
                <a:cs typeface="Arial" charset="0"/>
              </a:rPr>
              <a:t>happens when the </a:t>
            </a:r>
            <a:r>
              <a:rPr lang="en-US" i="1">
                <a:cs typeface="Arial" charset="0"/>
              </a:rPr>
              <a:t>receiver </a:t>
            </a:r>
            <a:r>
              <a:rPr lang="en-US">
                <a:cs typeface="Arial" charset="0"/>
              </a:rPr>
              <a:t>retranslates a sender’s message. Finally, </a:t>
            </a:r>
            <a:r>
              <a:rPr lang="en-US" i="1">
                <a:cs typeface="Arial" charset="0"/>
              </a:rPr>
              <a:t>feedback </a:t>
            </a:r>
            <a:r>
              <a:rPr lang="en-US">
                <a:cs typeface="Arial" charset="0"/>
              </a:rPr>
              <a:t>occurs.</a:t>
            </a:r>
          </a:p>
        </p:txBody>
      </p:sp>
      <p:sp>
        <p:nvSpPr>
          <p:cNvPr id="4" name="Slide Number Placeholder 3"/>
          <p:cNvSpPr>
            <a:spLocks noGrp="1"/>
          </p:cNvSpPr>
          <p:nvPr>
            <p:ph type="sldNum" sz="quarter" idx="5"/>
          </p:nvPr>
        </p:nvSpPr>
        <p:spPr/>
        <p:txBody>
          <a:bodyPr/>
          <a:lstStyle/>
          <a:p>
            <a:pPr>
              <a:defRPr/>
            </a:pPr>
            <a:fld id="{D8D5BF04-2AF8-4455-8B34-1D641B22DBD4}" type="slidenum">
              <a:rPr lang="en-US" smtClean="0"/>
              <a:pPr>
                <a:defRPr/>
              </a:pPr>
              <a:t>651</a:t>
            </a:fld>
            <a:endParaRPr lang="en-US" dirty="0"/>
          </a:p>
        </p:txBody>
      </p:sp>
    </p:spTree>
    <p:extLst>
      <p:ext uri="{BB962C8B-B14F-4D97-AF65-F5344CB8AC3E}">
        <p14:creationId xmlns:p14="http://schemas.microsoft.com/office/powerpoint/2010/main" val="2275616124"/>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Managers can evaluate the various communication methods according to their feedback, complexity capacity, breadth potential, confidentiality, encoding ease, decoding ease, time-space constraint, cost, interpersonal warmth, formality, scanability, and time of consumption.</a:t>
            </a:r>
          </a:p>
        </p:txBody>
      </p:sp>
      <p:sp>
        <p:nvSpPr>
          <p:cNvPr id="4" name="Slide Number Placeholder 3"/>
          <p:cNvSpPr>
            <a:spLocks noGrp="1"/>
          </p:cNvSpPr>
          <p:nvPr>
            <p:ph type="sldNum" sz="quarter" idx="5"/>
          </p:nvPr>
        </p:nvSpPr>
        <p:spPr/>
        <p:txBody>
          <a:bodyPr/>
          <a:lstStyle/>
          <a:p>
            <a:pPr>
              <a:defRPr/>
            </a:pPr>
            <a:fld id="{BBAD5703-8F6B-4FE6-BC23-01BB458D5D02}" type="slidenum">
              <a:rPr lang="en-US" smtClean="0"/>
              <a:pPr>
                <a:defRPr/>
              </a:pPr>
              <a:t>652</a:t>
            </a:fld>
            <a:endParaRPr lang="en-US" dirty="0"/>
          </a:p>
        </p:txBody>
      </p:sp>
    </p:spTree>
    <p:extLst>
      <p:ext uri="{BB962C8B-B14F-4D97-AF65-F5344CB8AC3E}">
        <p14:creationId xmlns:p14="http://schemas.microsoft.com/office/powerpoint/2010/main" val="2357358370"/>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The communication methods include face-to-face, telephone, group meetings, formal presentations, memos, traditional mail, fax, employee publications, bulletin boards, other company publications, audio- and videotapes, hotlines, e-mail, computer conferencing, voice mail, teleconferences, and videoconferences.</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7754E9EF-EFB7-4965-B03D-464A66409CBD}" type="slidenum">
              <a:rPr lang="en-US" smtClean="0"/>
              <a:pPr>
                <a:defRPr/>
              </a:pPr>
              <a:t>653</a:t>
            </a:fld>
            <a:endParaRPr lang="en-US" dirty="0"/>
          </a:p>
        </p:txBody>
      </p:sp>
    </p:spTree>
    <p:extLst>
      <p:ext uri="{BB962C8B-B14F-4D97-AF65-F5344CB8AC3E}">
        <p14:creationId xmlns:p14="http://schemas.microsoft.com/office/powerpoint/2010/main" val="3049187720"/>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The barriers to effective communication include filtering, emotions, information overload, defensiveness, language, and national culture.</a:t>
            </a:r>
          </a:p>
          <a:p>
            <a:pPr eaLnBrk="1" hangingPunct="1"/>
            <a:r>
              <a:rPr lang="en-US">
                <a:cs typeface="Arial" charset="0"/>
              </a:rPr>
              <a:t>Managers can overcome these barriers by using feedback, simplifying language, listening actively, constraining emotions, and watching for nonverbal clues.</a:t>
            </a:r>
          </a:p>
        </p:txBody>
      </p:sp>
      <p:sp>
        <p:nvSpPr>
          <p:cNvPr id="4" name="Slide Number Placeholder 3"/>
          <p:cNvSpPr>
            <a:spLocks noGrp="1"/>
          </p:cNvSpPr>
          <p:nvPr>
            <p:ph type="sldNum" sz="quarter" idx="5"/>
          </p:nvPr>
        </p:nvSpPr>
        <p:spPr/>
        <p:txBody>
          <a:bodyPr/>
          <a:lstStyle/>
          <a:p>
            <a:pPr>
              <a:defRPr/>
            </a:pPr>
            <a:fld id="{F23F8574-3AED-49A6-A22E-7525D947582B}" type="slidenum">
              <a:rPr lang="en-US" smtClean="0"/>
              <a:pPr>
                <a:defRPr/>
              </a:pPr>
              <a:t>654</a:t>
            </a:fld>
            <a:endParaRPr lang="en-US" dirty="0"/>
          </a:p>
        </p:txBody>
      </p:sp>
    </p:spTree>
    <p:extLst>
      <p:ext uri="{BB962C8B-B14F-4D97-AF65-F5344CB8AC3E}">
        <p14:creationId xmlns:p14="http://schemas.microsoft.com/office/powerpoint/2010/main" val="988385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Monolingualism is one sign that a nation suffers from </a:t>
            </a:r>
            <a:r>
              <a:rPr lang="en-US" b="1">
                <a:cs typeface="Arial" charset="0"/>
              </a:rPr>
              <a:t>parochialism</a:t>
            </a:r>
            <a:r>
              <a:rPr lang="en-US">
                <a:cs typeface="Arial" charset="0"/>
              </a:rPr>
              <a:t>—viewing the world solely through one’s own eyes and perspectives. People with a parochial attitude do not  recognize that others have different ways of living and working. They ignore others’ values and customs and rigidly apply an attitude of “ours is better than theirs” to foreign cultures.</a:t>
            </a:r>
          </a:p>
          <a:p>
            <a:pPr eaLnBrk="1" hangingPunct="1"/>
            <a:endParaRPr lang="en-US">
              <a:cs typeface="Arial" charset="0"/>
            </a:endParaRPr>
          </a:p>
          <a:p>
            <a:pPr eaLnBrk="1" hangingPunct="1"/>
            <a:r>
              <a:rPr lang="en-US">
                <a:cs typeface="Arial" charset="0"/>
              </a:rPr>
              <a:t>This type of narrow, restricted attitude is one approach that managers might take, but isn’t the only one. In fact, there are three possible global attitudes. Let’s look at each more closely.</a:t>
            </a:r>
          </a:p>
          <a:p>
            <a:pPr eaLnBrk="1" hangingPunct="1"/>
            <a:endParaRPr lang="en-US">
              <a:cs typeface="Arial" charset="0"/>
            </a:endParaRPr>
          </a:p>
          <a:p>
            <a:pPr eaLnBrk="1" hangingPunct="1"/>
            <a:r>
              <a:rPr lang="en-US">
                <a:cs typeface="Arial" charset="0"/>
              </a:rPr>
              <a:t>First, an </a:t>
            </a:r>
            <a:r>
              <a:rPr lang="en-US" b="1">
                <a:cs typeface="Arial" charset="0"/>
              </a:rPr>
              <a:t>ethnocentric attitude </a:t>
            </a:r>
            <a:r>
              <a:rPr lang="en-US">
                <a:cs typeface="Arial" charset="0"/>
              </a:rPr>
              <a:t>is the parochialistic belief that the best work approaches and practices are those of the </a:t>
            </a:r>
            <a:r>
              <a:rPr lang="en-US" i="1">
                <a:cs typeface="Arial" charset="0"/>
              </a:rPr>
              <a:t>home </a:t>
            </a:r>
            <a:r>
              <a:rPr lang="en-US">
                <a:cs typeface="Arial" charset="0"/>
              </a:rPr>
              <a:t>country (the country in which the company’s</a:t>
            </a:r>
          </a:p>
          <a:p>
            <a:pPr eaLnBrk="1" hangingPunct="1"/>
            <a:r>
              <a:rPr lang="en-US">
                <a:cs typeface="Arial" charset="0"/>
              </a:rPr>
              <a:t>headquarters are located). Managers with an ethnocentric attitude believe that people in foreign countries don’t have the needed skills, expertise, knowledge, or experience</a:t>
            </a:r>
          </a:p>
          <a:p>
            <a:pPr eaLnBrk="1" hangingPunct="1"/>
            <a:r>
              <a:rPr lang="en-US">
                <a:cs typeface="Arial" charset="0"/>
              </a:rPr>
              <a:t>to make the best business decisions as people in the home country do.</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BB45C6BA-8502-4725-81CA-56F5291E0A8A}" type="slidenum">
              <a:rPr lang="en-US" smtClean="0"/>
              <a:pPr>
                <a:defRPr/>
              </a:pPr>
              <a:t>69</a:t>
            </a:fld>
            <a:endParaRPr lang="en-US" dirty="0"/>
          </a:p>
        </p:txBody>
      </p:sp>
    </p:spTree>
    <p:extLst>
      <p:ext uri="{BB962C8B-B14F-4D97-AF65-F5344CB8AC3E}">
        <p14:creationId xmlns:p14="http://schemas.microsoft.com/office/powerpoint/2010/main" val="2290401688"/>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lstStyle/>
          <a:p>
            <a:pPr eaLnBrk="1" hangingPunct="1"/>
            <a:r>
              <a:rPr lang="en-US">
                <a:cs typeface="Arial" charset="0"/>
              </a:rPr>
              <a:t>Formal communication is communication that takes place within prescribed organizational work arrangements. Informal communication is not defined by the organization’s structural hierarchy. Communication in an organization can flow downward, upward, laterally, and diagonally.</a:t>
            </a:r>
          </a:p>
        </p:txBody>
      </p:sp>
      <p:sp>
        <p:nvSpPr>
          <p:cNvPr id="4" name="Slide Number Placeholder 3"/>
          <p:cNvSpPr>
            <a:spLocks noGrp="1"/>
          </p:cNvSpPr>
          <p:nvPr>
            <p:ph type="sldNum" sz="quarter" idx="5"/>
          </p:nvPr>
        </p:nvSpPr>
        <p:spPr/>
        <p:txBody>
          <a:bodyPr/>
          <a:lstStyle/>
          <a:p>
            <a:pPr>
              <a:defRPr/>
            </a:pPr>
            <a:fld id="{A82388FA-6749-4FAA-8C80-E26D9D3B1BF5}" type="slidenum">
              <a:rPr lang="en-US" smtClean="0"/>
              <a:pPr>
                <a:defRPr/>
              </a:pPr>
              <a:t>655</a:t>
            </a:fld>
            <a:endParaRPr lang="en-US" dirty="0"/>
          </a:p>
        </p:txBody>
      </p:sp>
    </p:spTree>
    <p:extLst>
      <p:ext uri="{BB962C8B-B14F-4D97-AF65-F5344CB8AC3E}">
        <p14:creationId xmlns:p14="http://schemas.microsoft.com/office/powerpoint/2010/main" val="2084502175"/>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a:lstStyle/>
          <a:p>
            <a:pPr eaLnBrk="1" hangingPunct="1"/>
            <a:r>
              <a:rPr lang="en-US">
                <a:cs typeface="Arial" charset="0"/>
              </a:rPr>
              <a:t>The three communication networks include the chain, in which communication flows according to the formal chain of command; the wheel, in which communication flows between a clearly identifiable and strong leader and others in a work team; and the all-channel, in which communication flows freely among all members of a work team.</a:t>
            </a:r>
          </a:p>
        </p:txBody>
      </p:sp>
      <p:sp>
        <p:nvSpPr>
          <p:cNvPr id="4" name="Slide Number Placeholder 3"/>
          <p:cNvSpPr>
            <a:spLocks noGrp="1"/>
          </p:cNvSpPr>
          <p:nvPr>
            <p:ph type="sldNum" sz="quarter" idx="5"/>
          </p:nvPr>
        </p:nvSpPr>
        <p:spPr/>
        <p:txBody>
          <a:bodyPr/>
          <a:lstStyle/>
          <a:p>
            <a:pPr>
              <a:defRPr/>
            </a:pPr>
            <a:fld id="{882313F7-BEC0-4358-BC30-0B13D0F4D132}" type="slidenum">
              <a:rPr lang="en-US" smtClean="0"/>
              <a:pPr>
                <a:defRPr/>
              </a:pPr>
              <a:t>656</a:t>
            </a:fld>
            <a:endParaRPr lang="en-US" dirty="0"/>
          </a:p>
        </p:txBody>
      </p:sp>
    </p:spTree>
    <p:extLst>
      <p:ext uri="{BB962C8B-B14F-4D97-AF65-F5344CB8AC3E}">
        <p14:creationId xmlns:p14="http://schemas.microsoft.com/office/powerpoint/2010/main" val="3943791043"/>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a:lstStyle/>
          <a:p>
            <a:pPr eaLnBrk="1" hangingPunct="1"/>
            <a:r>
              <a:rPr lang="en-US">
                <a:cs typeface="Arial" charset="0"/>
              </a:rPr>
              <a:t>Managers should manage the grapevine as an important information network. The negative consequences of rumors can be minimized by communicating openly, fully, and honestly with employees.</a:t>
            </a:r>
          </a:p>
          <a:p>
            <a:pPr eaLnBrk="1" hangingPunct="1"/>
            <a:endParaRPr lang="en-US">
              <a:cs typeface="Arial" charset="0"/>
            </a:endParaRPr>
          </a:p>
          <a:p>
            <a:pPr eaLnBrk="1" hangingPunct="1"/>
            <a:r>
              <a:rPr lang="en-US">
                <a:cs typeface="Arial" charset="0"/>
              </a:rPr>
              <a:t>Workplace design also influences organizational communication. That design should support four types of employee work: focused work, collaboration, learning, and socialization. In each of these circumstances, communication must be considered.</a:t>
            </a:r>
          </a:p>
        </p:txBody>
      </p:sp>
      <p:sp>
        <p:nvSpPr>
          <p:cNvPr id="4" name="Slide Number Placeholder 3"/>
          <p:cNvSpPr>
            <a:spLocks noGrp="1"/>
          </p:cNvSpPr>
          <p:nvPr>
            <p:ph type="sldNum" sz="quarter" idx="5"/>
          </p:nvPr>
        </p:nvSpPr>
        <p:spPr/>
        <p:txBody>
          <a:bodyPr/>
          <a:lstStyle/>
          <a:p>
            <a:pPr>
              <a:defRPr/>
            </a:pPr>
            <a:fld id="{065F559B-D8C1-4A76-8A54-9CD4FC2B9F38}" type="slidenum">
              <a:rPr lang="en-US" smtClean="0"/>
              <a:pPr>
                <a:defRPr/>
              </a:pPr>
              <a:t>657</a:t>
            </a:fld>
            <a:endParaRPr lang="en-US" dirty="0"/>
          </a:p>
        </p:txBody>
      </p:sp>
    </p:spTree>
    <p:extLst>
      <p:ext uri="{BB962C8B-B14F-4D97-AF65-F5344CB8AC3E}">
        <p14:creationId xmlns:p14="http://schemas.microsoft.com/office/powerpoint/2010/main" val="3962623268"/>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a:lstStyle/>
          <a:p>
            <a:pPr eaLnBrk="1" hangingPunct="1"/>
            <a:r>
              <a:rPr lang="en-US">
                <a:cs typeface="Arial" charset="0"/>
              </a:rPr>
              <a:t>Technology has radically changed the way organizational members communicate. It improves a manager’s ability to monitor performance; it gives employees more complete information to make faster decisions; it has provided employees more opportunities to collaborate and share information; and it has made it possible for people to be fully accessible, anytime anywhere. IT affects organizations by influencing the way that organizational members communicate, share information, and do their work.</a:t>
            </a:r>
          </a:p>
        </p:txBody>
      </p:sp>
      <p:sp>
        <p:nvSpPr>
          <p:cNvPr id="4" name="Slide Number Placeholder 3"/>
          <p:cNvSpPr>
            <a:spLocks noGrp="1"/>
          </p:cNvSpPr>
          <p:nvPr>
            <p:ph type="sldNum" sz="quarter" idx="5"/>
          </p:nvPr>
        </p:nvSpPr>
        <p:spPr/>
        <p:txBody>
          <a:bodyPr/>
          <a:lstStyle/>
          <a:p>
            <a:pPr>
              <a:defRPr/>
            </a:pPr>
            <a:fld id="{C447B153-C2F8-4067-8DEB-B6D2AF32BA83}" type="slidenum">
              <a:rPr lang="en-US" smtClean="0"/>
              <a:pPr>
                <a:defRPr/>
              </a:pPr>
              <a:t>658</a:t>
            </a:fld>
            <a:endParaRPr lang="en-US" dirty="0"/>
          </a:p>
        </p:txBody>
      </p:sp>
    </p:spTree>
    <p:extLst>
      <p:ext uri="{BB962C8B-B14F-4D97-AF65-F5344CB8AC3E}">
        <p14:creationId xmlns:p14="http://schemas.microsoft.com/office/powerpoint/2010/main" val="2271498798"/>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a:lstStyle/>
          <a:p>
            <a:pPr eaLnBrk="1" hangingPunct="1"/>
            <a:r>
              <a:rPr lang="en-US">
                <a:cs typeface="Arial" charset="0"/>
              </a:rPr>
              <a:t>The two main challenges of managing communication in an Internet world are the legal and security issues and the lack of personal interaction.</a:t>
            </a:r>
          </a:p>
          <a:p>
            <a:pPr eaLnBrk="1" hangingPunct="1"/>
            <a:endParaRPr lang="en-US">
              <a:cs typeface="Arial" charset="0"/>
            </a:endParaRPr>
          </a:p>
          <a:p>
            <a:pPr eaLnBrk="1" hangingPunct="1"/>
            <a:r>
              <a:rPr lang="en-US">
                <a:cs typeface="Arial" charset="0"/>
              </a:rPr>
              <a:t>Organizations can manage knowledge by making it easy for employees to communicate and share their knowledge, which can help them learn from each other ways to do their jobs more effectively and efficiently. One way is through online information databases and another way is through creating communities of practice.</a:t>
            </a:r>
          </a:p>
        </p:txBody>
      </p:sp>
      <p:sp>
        <p:nvSpPr>
          <p:cNvPr id="4" name="Slide Number Placeholder 3"/>
          <p:cNvSpPr>
            <a:spLocks noGrp="1"/>
          </p:cNvSpPr>
          <p:nvPr>
            <p:ph type="sldNum" sz="quarter" idx="5"/>
          </p:nvPr>
        </p:nvSpPr>
        <p:spPr/>
        <p:txBody>
          <a:bodyPr/>
          <a:lstStyle/>
          <a:p>
            <a:pPr>
              <a:defRPr/>
            </a:pPr>
            <a:fld id="{3A96A851-13FF-4670-9F96-CFCF5B43BA5D}" type="slidenum">
              <a:rPr lang="en-US" smtClean="0"/>
              <a:pPr>
                <a:defRPr/>
              </a:pPr>
              <a:t>659</a:t>
            </a:fld>
            <a:endParaRPr lang="en-US" dirty="0"/>
          </a:p>
        </p:txBody>
      </p:sp>
    </p:spTree>
    <p:extLst>
      <p:ext uri="{BB962C8B-B14F-4D97-AF65-F5344CB8AC3E}">
        <p14:creationId xmlns:p14="http://schemas.microsoft.com/office/powerpoint/2010/main" val="3228293616"/>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a:lstStyle/>
          <a:p>
            <a:pPr eaLnBrk="1" hangingPunct="1"/>
            <a:r>
              <a:rPr lang="en-US">
                <a:cs typeface="Arial" charset="0"/>
              </a:rPr>
              <a:t>Communicating with customers is an important managerial issue since </a:t>
            </a:r>
            <a:r>
              <a:rPr lang="en-US" i="1">
                <a:cs typeface="Arial" charset="0"/>
              </a:rPr>
              <a:t>what </a:t>
            </a:r>
            <a:r>
              <a:rPr lang="en-US">
                <a:cs typeface="Arial" charset="0"/>
              </a:rPr>
              <a:t>communication takes place and </a:t>
            </a:r>
            <a:r>
              <a:rPr lang="en-US" i="1">
                <a:cs typeface="Arial" charset="0"/>
              </a:rPr>
              <a:t>how </a:t>
            </a:r>
            <a:r>
              <a:rPr lang="en-US">
                <a:cs typeface="Arial" charset="0"/>
              </a:rPr>
              <a:t>it takes place can significantly affect a customer’s satisfaction with the service and the likelihood of being a repeat customer. </a:t>
            </a:r>
          </a:p>
          <a:p>
            <a:pPr eaLnBrk="1" hangingPunct="1"/>
            <a:endParaRPr lang="en-US">
              <a:cs typeface="Arial" charset="0"/>
            </a:endParaRPr>
          </a:p>
          <a:p>
            <a:pPr eaLnBrk="1" hangingPunct="1"/>
            <a:r>
              <a:rPr lang="en-US">
                <a:cs typeface="Arial" charset="0"/>
              </a:rPr>
              <a:t>It’s important for organizations to get input from their employees. Such potentially valuable information should not be ignored.</a:t>
            </a:r>
          </a:p>
          <a:p>
            <a:pPr eaLnBrk="1" hangingPunct="1"/>
            <a:r>
              <a:rPr lang="en-US">
                <a:cs typeface="Arial" charset="0"/>
              </a:rPr>
              <a:t>Finally, a company’s communication efforts need to be ethical. </a:t>
            </a:r>
          </a:p>
          <a:p>
            <a:pPr eaLnBrk="1" hangingPunct="1"/>
            <a:br>
              <a:rPr lang="en-US">
                <a:cs typeface="Arial" charset="0"/>
              </a:rPr>
            </a:br>
            <a:r>
              <a:rPr lang="en-US">
                <a:cs typeface="Arial" charset="0"/>
              </a:rPr>
              <a:t>Ethical communication can be encouraged through clear guidelines and through answering questions that force a communicator to think through the communication choices made and the consequences of those choices.</a:t>
            </a:r>
          </a:p>
        </p:txBody>
      </p:sp>
      <p:sp>
        <p:nvSpPr>
          <p:cNvPr id="4" name="Slide Number Placeholder 3"/>
          <p:cNvSpPr>
            <a:spLocks noGrp="1"/>
          </p:cNvSpPr>
          <p:nvPr>
            <p:ph type="sldNum" sz="quarter" idx="5"/>
          </p:nvPr>
        </p:nvSpPr>
        <p:spPr/>
        <p:txBody>
          <a:bodyPr/>
          <a:lstStyle/>
          <a:p>
            <a:pPr>
              <a:defRPr/>
            </a:pPr>
            <a:fld id="{8437B3E4-6077-46E4-AF17-B2EDEC029EA4}" type="slidenum">
              <a:rPr lang="en-US" smtClean="0"/>
              <a:pPr>
                <a:defRPr/>
              </a:pPr>
              <a:t>660</a:t>
            </a:fld>
            <a:endParaRPr lang="en-US" dirty="0"/>
          </a:p>
        </p:txBody>
      </p:sp>
    </p:spTree>
    <p:extLst>
      <p:ext uri="{BB962C8B-B14F-4D97-AF65-F5344CB8AC3E}">
        <p14:creationId xmlns:p14="http://schemas.microsoft.com/office/powerpoint/2010/main" val="2458482498"/>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b="1">
                <a:cs typeface="Arial" charset="0"/>
              </a:rPr>
              <a:t>Motivation </a:t>
            </a:r>
            <a:r>
              <a:rPr lang="en-US">
                <a:cs typeface="Arial" charset="0"/>
              </a:rPr>
              <a:t>refers to the process by which a person’s efforts are energized, directed, and sustained toward attaining a goal.  This definition has three key elements: energy, direction, and persistence.  </a:t>
            </a:r>
          </a:p>
          <a:p>
            <a:pPr eaLnBrk="1" hangingPunct="1"/>
            <a:endParaRPr lang="en-US">
              <a:cs typeface="Arial" charset="0"/>
            </a:endParaRPr>
          </a:p>
          <a:p>
            <a:pPr eaLnBrk="1" hangingPunct="1"/>
            <a:r>
              <a:rPr lang="en-US">
                <a:cs typeface="Arial" charset="0"/>
              </a:rPr>
              <a:t>The </a:t>
            </a:r>
            <a:r>
              <a:rPr lang="en-US" i="1">
                <a:cs typeface="Arial" charset="0"/>
              </a:rPr>
              <a:t>energy </a:t>
            </a:r>
            <a:r>
              <a:rPr lang="en-US">
                <a:cs typeface="Arial" charset="0"/>
              </a:rPr>
              <a:t>element is a measure of intensity, drive, and vigor. A motivated person puts forth effort and works hard. However, the quality of the effort must be considered as well as its intensity. High levels of effort don’t necessarily lead to favorable job performance unless the effort is channeled in a </a:t>
            </a:r>
            <a:r>
              <a:rPr lang="en-US" i="1">
                <a:cs typeface="Arial" charset="0"/>
              </a:rPr>
              <a:t>direction </a:t>
            </a:r>
            <a:r>
              <a:rPr lang="en-US">
                <a:cs typeface="Arial" charset="0"/>
              </a:rPr>
              <a:t>that benefits the organization. Effort directed toward and consistent with organizational goals is the kind of effort we want from employees. Finally, motivation includes a </a:t>
            </a:r>
            <a:r>
              <a:rPr lang="en-US" i="1">
                <a:cs typeface="Arial" charset="0"/>
              </a:rPr>
              <a:t>persistence </a:t>
            </a:r>
            <a:r>
              <a:rPr lang="en-US">
                <a:cs typeface="Arial" charset="0"/>
              </a:rPr>
              <a:t>dimension. We want employees to persist in putting forth effort to achieve those goals.</a:t>
            </a:r>
          </a:p>
        </p:txBody>
      </p:sp>
      <p:sp>
        <p:nvSpPr>
          <p:cNvPr id="4" name="Slide Number Placeholder 3"/>
          <p:cNvSpPr>
            <a:spLocks noGrp="1"/>
          </p:cNvSpPr>
          <p:nvPr>
            <p:ph type="sldNum" sz="quarter" idx="5"/>
          </p:nvPr>
        </p:nvSpPr>
        <p:spPr/>
        <p:txBody>
          <a:bodyPr/>
          <a:lstStyle/>
          <a:p>
            <a:pPr>
              <a:defRPr/>
            </a:pPr>
            <a:fld id="{CABE0A99-BDC0-4097-8EEA-FF6B18A49274}" type="slidenum">
              <a:rPr lang="en-US" smtClean="0"/>
              <a:pPr>
                <a:defRPr/>
              </a:pPr>
              <a:t>663</a:t>
            </a:fld>
            <a:endParaRPr lang="en-US" dirty="0"/>
          </a:p>
        </p:txBody>
      </p:sp>
    </p:spTree>
    <p:extLst>
      <p:ext uri="{BB962C8B-B14F-4D97-AF65-F5344CB8AC3E}">
        <p14:creationId xmlns:p14="http://schemas.microsoft.com/office/powerpoint/2010/main" val="1455681285"/>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We begin by looking at four early motivation theories: </a:t>
            </a:r>
            <a:r>
              <a:rPr lang="en-US" i="1">
                <a:cs typeface="Arial" charset="0"/>
              </a:rPr>
              <a:t>Maslow’s hierarchy of needs</a:t>
            </a:r>
            <a:r>
              <a:rPr lang="en-US">
                <a:cs typeface="Arial" charset="0"/>
              </a:rPr>
              <a:t>, </a:t>
            </a:r>
            <a:r>
              <a:rPr lang="en-US" i="1">
                <a:cs typeface="Arial" charset="0"/>
              </a:rPr>
              <a:t>McGregor’s theories X and Y</a:t>
            </a:r>
            <a:r>
              <a:rPr lang="en-US">
                <a:cs typeface="Arial" charset="0"/>
              </a:rPr>
              <a:t>, </a:t>
            </a:r>
            <a:r>
              <a:rPr lang="en-US" i="1">
                <a:cs typeface="Arial" charset="0"/>
              </a:rPr>
              <a:t>Herzberg’s two-factor theory</a:t>
            </a:r>
            <a:r>
              <a:rPr lang="en-US">
                <a:cs typeface="Arial" charset="0"/>
              </a:rPr>
              <a:t>, and </a:t>
            </a:r>
            <a:r>
              <a:rPr lang="en-US" i="1">
                <a:cs typeface="Arial" charset="0"/>
              </a:rPr>
              <a:t>McClelland’s three needs theory. </a:t>
            </a:r>
            <a:r>
              <a:rPr lang="en-US">
                <a:cs typeface="Arial" charset="0"/>
              </a:rPr>
              <a:t>Although more valid explanations of motivation have been developed, these early theories are important because they represent the foundation from which contemporary motivation theories were developed and because many practicing managers</a:t>
            </a:r>
          </a:p>
          <a:p>
            <a:pPr eaLnBrk="1" hangingPunct="1"/>
            <a:r>
              <a:rPr lang="en-US">
                <a:cs typeface="Arial" charset="0"/>
              </a:rPr>
              <a:t>still use them.</a:t>
            </a:r>
          </a:p>
        </p:txBody>
      </p:sp>
      <p:sp>
        <p:nvSpPr>
          <p:cNvPr id="4" name="Slide Number Placeholder 3"/>
          <p:cNvSpPr>
            <a:spLocks noGrp="1"/>
          </p:cNvSpPr>
          <p:nvPr>
            <p:ph type="sldNum" sz="quarter" idx="5"/>
          </p:nvPr>
        </p:nvSpPr>
        <p:spPr/>
        <p:txBody>
          <a:bodyPr/>
          <a:lstStyle/>
          <a:p>
            <a:pPr>
              <a:defRPr/>
            </a:pPr>
            <a:fld id="{919F8783-20F1-4F0A-84D2-AA7808D2AE27}" type="slidenum">
              <a:rPr lang="en-US" smtClean="0"/>
              <a:pPr>
                <a:defRPr/>
              </a:pPr>
              <a:t>664</a:t>
            </a:fld>
            <a:endParaRPr lang="en-US" dirty="0"/>
          </a:p>
        </p:txBody>
      </p:sp>
    </p:spTree>
    <p:extLst>
      <p:ext uri="{BB962C8B-B14F-4D97-AF65-F5344CB8AC3E}">
        <p14:creationId xmlns:p14="http://schemas.microsoft.com/office/powerpoint/2010/main" val="1094143523"/>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The best-known theory of motivation is probably Abraham Maslow’s </a:t>
            </a:r>
            <a:r>
              <a:rPr lang="en-US" b="1">
                <a:cs typeface="Arial" charset="0"/>
              </a:rPr>
              <a:t>hierarchy of needs theory</a:t>
            </a:r>
            <a:r>
              <a:rPr lang="en-US">
                <a:cs typeface="Arial" charset="0"/>
              </a:rPr>
              <a:t>.  Maslow was a psychologist who proposed that within every person is a hierarchy of five needs:</a:t>
            </a:r>
          </a:p>
          <a:p>
            <a:pPr eaLnBrk="1" hangingPunct="1"/>
            <a:endParaRPr lang="en-US">
              <a:cs typeface="Arial" charset="0"/>
            </a:endParaRPr>
          </a:p>
          <a:p>
            <a:pPr eaLnBrk="1" hangingPunct="1"/>
            <a:r>
              <a:rPr lang="en-US" b="1">
                <a:cs typeface="Arial" charset="0"/>
              </a:rPr>
              <a:t>1. Physiological needs</a:t>
            </a:r>
            <a:r>
              <a:rPr lang="en-US">
                <a:cs typeface="Arial" charset="0"/>
              </a:rPr>
              <a:t>: A person’s needs for food, drink, shelter, sex, and other physical requirements.</a:t>
            </a:r>
          </a:p>
        </p:txBody>
      </p:sp>
      <p:sp>
        <p:nvSpPr>
          <p:cNvPr id="4" name="Slide Number Placeholder 3"/>
          <p:cNvSpPr>
            <a:spLocks noGrp="1"/>
          </p:cNvSpPr>
          <p:nvPr>
            <p:ph type="sldNum" sz="quarter" idx="5"/>
          </p:nvPr>
        </p:nvSpPr>
        <p:spPr/>
        <p:txBody>
          <a:bodyPr/>
          <a:lstStyle/>
          <a:p>
            <a:pPr>
              <a:defRPr/>
            </a:pPr>
            <a:fld id="{0000B37E-7A13-4C81-90FD-E8954441DB12}" type="slidenum">
              <a:rPr lang="en-US" smtClean="0"/>
              <a:pPr>
                <a:defRPr/>
              </a:pPr>
              <a:t>665</a:t>
            </a:fld>
            <a:endParaRPr lang="en-US" dirty="0"/>
          </a:p>
        </p:txBody>
      </p:sp>
    </p:spTree>
    <p:extLst>
      <p:ext uri="{BB962C8B-B14F-4D97-AF65-F5344CB8AC3E}">
        <p14:creationId xmlns:p14="http://schemas.microsoft.com/office/powerpoint/2010/main" val="259598709"/>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b="1">
                <a:cs typeface="Arial" charset="0"/>
              </a:rPr>
              <a:t>2. Safety needs</a:t>
            </a:r>
            <a:r>
              <a:rPr lang="en-US">
                <a:cs typeface="Arial" charset="0"/>
              </a:rPr>
              <a:t>: A person’s needs for security and protection from physical and emotional harm as well as assurance that physical needs will continue to be met.</a:t>
            </a:r>
          </a:p>
          <a:p>
            <a:pPr eaLnBrk="1" hangingPunct="1"/>
            <a:endParaRPr lang="en-US">
              <a:cs typeface="Arial" charset="0"/>
            </a:endParaRPr>
          </a:p>
          <a:p>
            <a:pPr eaLnBrk="1" hangingPunct="1"/>
            <a:r>
              <a:rPr lang="en-US" b="1">
                <a:cs typeface="Arial" charset="0"/>
              </a:rPr>
              <a:t>3. Social needs</a:t>
            </a:r>
            <a:r>
              <a:rPr lang="en-US">
                <a:cs typeface="Arial" charset="0"/>
              </a:rPr>
              <a:t>: A person’s needs for affection, belongingness, acceptance, and friendship.</a:t>
            </a:r>
          </a:p>
        </p:txBody>
      </p:sp>
      <p:sp>
        <p:nvSpPr>
          <p:cNvPr id="4" name="Slide Number Placeholder 3"/>
          <p:cNvSpPr>
            <a:spLocks noGrp="1"/>
          </p:cNvSpPr>
          <p:nvPr>
            <p:ph type="sldNum" sz="quarter" idx="5"/>
          </p:nvPr>
        </p:nvSpPr>
        <p:spPr/>
        <p:txBody>
          <a:bodyPr/>
          <a:lstStyle/>
          <a:p>
            <a:pPr>
              <a:defRPr/>
            </a:pPr>
            <a:fld id="{550F9635-521F-457F-8A0F-6017FF729522}" type="slidenum">
              <a:rPr lang="en-US" smtClean="0"/>
              <a:pPr>
                <a:defRPr/>
              </a:pPr>
              <a:t>666</a:t>
            </a:fld>
            <a:endParaRPr lang="en-US" dirty="0"/>
          </a:p>
        </p:txBody>
      </p:sp>
    </p:spTree>
    <p:extLst>
      <p:ext uri="{BB962C8B-B14F-4D97-AF65-F5344CB8AC3E}">
        <p14:creationId xmlns:p14="http://schemas.microsoft.com/office/powerpoint/2010/main" val="10402054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A</a:t>
            </a:r>
            <a:r>
              <a:rPr lang="en-US" b="1">
                <a:cs typeface="Arial" charset="0"/>
              </a:rPr>
              <a:t> polycentric attitude </a:t>
            </a:r>
            <a:r>
              <a:rPr lang="en-US">
                <a:cs typeface="Arial" charset="0"/>
              </a:rPr>
              <a:t>is the view that employees in the </a:t>
            </a:r>
            <a:r>
              <a:rPr lang="en-US" i="1">
                <a:cs typeface="Arial" charset="0"/>
              </a:rPr>
              <a:t>host </a:t>
            </a:r>
            <a:r>
              <a:rPr lang="en-US">
                <a:cs typeface="Arial" charset="0"/>
              </a:rPr>
              <a:t>country (the foreign country in which the organization is doing business) know the best work approaches</a:t>
            </a:r>
          </a:p>
          <a:p>
            <a:pPr eaLnBrk="1" hangingPunct="1"/>
            <a:r>
              <a:rPr lang="en-US">
                <a:cs typeface="Arial" charset="0"/>
              </a:rPr>
              <a:t>And practices for running their business. Managers with this attitude view every foreign operation as different and hard to understand. Thus, they’re likely to let employees there figure out how best to do things.</a:t>
            </a:r>
          </a:p>
          <a:p>
            <a:pPr eaLnBrk="1" hangingPunct="1"/>
            <a:endParaRPr lang="en-US">
              <a:cs typeface="Arial" charset="0"/>
            </a:endParaRPr>
          </a:p>
          <a:p>
            <a:pPr eaLnBrk="1" hangingPunct="1"/>
            <a:r>
              <a:rPr lang="en-US">
                <a:cs typeface="Arial" charset="0"/>
              </a:rPr>
              <a:t>A </a:t>
            </a:r>
            <a:r>
              <a:rPr lang="en-US" b="1">
                <a:cs typeface="Arial" charset="0"/>
              </a:rPr>
              <a:t>geocentric attitude is </a:t>
            </a:r>
            <a:r>
              <a:rPr lang="en-US">
                <a:cs typeface="Arial" charset="0"/>
              </a:rPr>
              <a:t>a </a:t>
            </a:r>
            <a:r>
              <a:rPr lang="en-US" i="1">
                <a:cs typeface="Arial" charset="0"/>
              </a:rPr>
              <a:t>world-oriented </a:t>
            </a:r>
            <a:r>
              <a:rPr lang="en-US">
                <a:cs typeface="Arial" charset="0"/>
              </a:rPr>
              <a:t>view that focuses on using the best approaches and people from around the globe. Managers with this type of attitude have a global view and look for the best approaches and people regardless of origin.</a:t>
            </a:r>
          </a:p>
        </p:txBody>
      </p:sp>
      <p:sp>
        <p:nvSpPr>
          <p:cNvPr id="4" name="Slide Number Placeholder 3"/>
          <p:cNvSpPr>
            <a:spLocks noGrp="1"/>
          </p:cNvSpPr>
          <p:nvPr>
            <p:ph type="sldNum" sz="quarter" idx="5"/>
          </p:nvPr>
        </p:nvSpPr>
        <p:spPr/>
        <p:txBody>
          <a:bodyPr/>
          <a:lstStyle/>
          <a:p>
            <a:pPr>
              <a:defRPr/>
            </a:pPr>
            <a:fld id="{4D1C6CF7-696F-4743-B154-0292F2E3E809}" type="slidenum">
              <a:rPr lang="en-US" smtClean="0"/>
              <a:pPr>
                <a:defRPr/>
              </a:pPr>
              <a:t>70</a:t>
            </a:fld>
            <a:endParaRPr lang="en-US" dirty="0"/>
          </a:p>
        </p:txBody>
      </p:sp>
    </p:spTree>
    <p:extLst>
      <p:ext uri="{BB962C8B-B14F-4D97-AF65-F5344CB8AC3E}">
        <p14:creationId xmlns:p14="http://schemas.microsoft.com/office/powerpoint/2010/main" val="3481594816"/>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b="1">
                <a:cs typeface="Arial" charset="0"/>
              </a:rPr>
              <a:t>4. Esteem needs</a:t>
            </a:r>
            <a:r>
              <a:rPr lang="en-US">
                <a:cs typeface="Arial" charset="0"/>
              </a:rPr>
              <a:t>: A person’s needs for internal esteem factors such as self-respect, autonomy, and achievement and external esteem factors such as status, recognition, and attention.</a:t>
            </a:r>
          </a:p>
          <a:p>
            <a:pPr eaLnBrk="1" hangingPunct="1"/>
            <a:endParaRPr lang="en-US">
              <a:cs typeface="Arial" charset="0"/>
            </a:endParaRPr>
          </a:p>
          <a:p>
            <a:pPr eaLnBrk="1" hangingPunct="1"/>
            <a:r>
              <a:rPr lang="en-US" b="1">
                <a:cs typeface="Arial" charset="0"/>
              </a:rPr>
              <a:t>5. Self-actualization needs</a:t>
            </a:r>
            <a:r>
              <a:rPr lang="en-US">
                <a:cs typeface="Arial" charset="0"/>
              </a:rPr>
              <a:t>: A person’s needs for growth, achieving one’s potential, and self-fulfillment; the drive to become what one is capable of becoming.</a:t>
            </a:r>
          </a:p>
        </p:txBody>
      </p:sp>
      <p:sp>
        <p:nvSpPr>
          <p:cNvPr id="4" name="Slide Number Placeholder 3"/>
          <p:cNvSpPr>
            <a:spLocks noGrp="1"/>
          </p:cNvSpPr>
          <p:nvPr>
            <p:ph type="sldNum" sz="quarter" idx="5"/>
          </p:nvPr>
        </p:nvSpPr>
        <p:spPr/>
        <p:txBody>
          <a:bodyPr/>
          <a:lstStyle/>
          <a:p>
            <a:pPr>
              <a:defRPr/>
            </a:pPr>
            <a:fld id="{D12C2E4F-5C26-4DF5-843E-9BB98703D82B}" type="slidenum">
              <a:rPr lang="en-US" smtClean="0"/>
              <a:pPr>
                <a:defRPr/>
              </a:pPr>
              <a:t>667</a:t>
            </a:fld>
            <a:endParaRPr lang="en-US" dirty="0"/>
          </a:p>
        </p:txBody>
      </p:sp>
    </p:spTree>
    <p:extLst>
      <p:ext uri="{BB962C8B-B14F-4D97-AF65-F5344CB8AC3E}">
        <p14:creationId xmlns:p14="http://schemas.microsoft.com/office/powerpoint/2010/main" val="4120413588"/>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Maslow argued that each level in the needs hierarchy must be substantially satisfied before the next need becomes dominant. An individual moves up the needs hierarchy from one level to the next. (See Exhibit 17-1.) In addition, Maslow separated the five needs into higher and lower levels. Physiological and safety needs were considered </a:t>
            </a:r>
            <a:r>
              <a:rPr lang="en-US" i="1">
                <a:cs typeface="Arial" charset="0"/>
              </a:rPr>
              <a:t>lower-order needs</a:t>
            </a:r>
            <a:r>
              <a:rPr lang="en-US">
                <a:cs typeface="Arial" charset="0"/>
              </a:rPr>
              <a:t>; social, esteem, and self-actualization needs were considered </a:t>
            </a:r>
            <a:r>
              <a:rPr lang="en-US" i="1">
                <a:cs typeface="Arial" charset="0"/>
              </a:rPr>
              <a:t>higher-order needs. </a:t>
            </a:r>
            <a:r>
              <a:rPr lang="en-US">
                <a:cs typeface="Arial" charset="0"/>
              </a:rPr>
              <a:t>Lower-order needs are predominantly satisfied externally while higher-order needs are satisfied internally.</a:t>
            </a:r>
          </a:p>
        </p:txBody>
      </p:sp>
      <p:sp>
        <p:nvSpPr>
          <p:cNvPr id="4" name="Slide Number Placeholder 3"/>
          <p:cNvSpPr>
            <a:spLocks noGrp="1"/>
          </p:cNvSpPr>
          <p:nvPr>
            <p:ph type="sldNum" sz="quarter" idx="5"/>
          </p:nvPr>
        </p:nvSpPr>
        <p:spPr/>
        <p:txBody>
          <a:bodyPr/>
          <a:lstStyle/>
          <a:p>
            <a:pPr>
              <a:defRPr/>
            </a:pPr>
            <a:fld id="{3A2AEA65-8770-41A0-88A7-A37B22A9B4A2}" type="slidenum">
              <a:rPr lang="en-US" smtClean="0"/>
              <a:pPr>
                <a:defRPr/>
              </a:pPr>
              <a:t>668</a:t>
            </a:fld>
            <a:endParaRPr lang="en-US" dirty="0"/>
          </a:p>
        </p:txBody>
      </p:sp>
    </p:spTree>
    <p:extLst>
      <p:ext uri="{BB962C8B-B14F-4D97-AF65-F5344CB8AC3E}">
        <p14:creationId xmlns:p14="http://schemas.microsoft.com/office/powerpoint/2010/main" val="1166465514"/>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 Douglas McGregor is best known for proposing two assumptions about human nature: Theory X and Theory Y.  Very simply, </a:t>
            </a:r>
            <a:r>
              <a:rPr lang="en-US" b="1">
                <a:cs typeface="Arial" charset="0"/>
              </a:rPr>
              <a:t>Theory X </a:t>
            </a:r>
            <a:r>
              <a:rPr lang="en-US">
                <a:cs typeface="Arial" charset="0"/>
              </a:rPr>
              <a:t>is a negative view of people that assumes workers have little ambition, dislike work, want to avoid responsibility, and need to be closely controlled to work effectively. </a:t>
            </a:r>
            <a:r>
              <a:rPr lang="en-US" b="1">
                <a:cs typeface="Arial" charset="0"/>
              </a:rPr>
              <a:t>Theory Y </a:t>
            </a:r>
            <a:r>
              <a:rPr lang="en-US">
                <a:cs typeface="Arial" charset="0"/>
              </a:rPr>
              <a:t>is a positive view that assumes employees enjoy work, seek out and accept responsibility, and exercise self-direction. McGregor believed that Theory Y assumptions should guide management practice and proposed that participation in decision making, responsible and challenging jobs, and good group relations would maximize employee motivation.</a:t>
            </a:r>
          </a:p>
        </p:txBody>
      </p:sp>
      <p:sp>
        <p:nvSpPr>
          <p:cNvPr id="4" name="Slide Number Placeholder 3"/>
          <p:cNvSpPr>
            <a:spLocks noGrp="1"/>
          </p:cNvSpPr>
          <p:nvPr>
            <p:ph type="sldNum" sz="quarter" idx="5"/>
          </p:nvPr>
        </p:nvSpPr>
        <p:spPr/>
        <p:txBody>
          <a:bodyPr/>
          <a:lstStyle/>
          <a:p>
            <a:pPr>
              <a:defRPr/>
            </a:pPr>
            <a:fld id="{95334DC5-8988-4D06-A938-23EAC1AC5999}" type="slidenum">
              <a:rPr lang="en-US" smtClean="0"/>
              <a:pPr>
                <a:defRPr/>
              </a:pPr>
              <a:t>669</a:t>
            </a:fld>
            <a:endParaRPr lang="en-US" dirty="0"/>
          </a:p>
        </p:txBody>
      </p:sp>
    </p:spTree>
    <p:extLst>
      <p:ext uri="{BB962C8B-B14F-4D97-AF65-F5344CB8AC3E}">
        <p14:creationId xmlns:p14="http://schemas.microsoft.com/office/powerpoint/2010/main" val="3523229463"/>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Frederick Herzberg’s </a:t>
            </a:r>
            <a:r>
              <a:rPr lang="en-US" b="1">
                <a:cs typeface="Arial" charset="0"/>
              </a:rPr>
              <a:t>two-factor theory </a:t>
            </a:r>
            <a:r>
              <a:rPr lang="en-US">
                <a:cs typeface="Arial" charset="0"/>
              </a:rPr>
              <a:t>(also called motivation-hygiene theory) proposes that intrinsic factors are related to job satisfaction, while extrinsic factors are associated with job dissatisfaction.  </a:t>
            </a:r>
          </a:p>
        </p:txBody>
      </p:sp>
      <p:sp>
        <p:nvSpPr>
          <p:cNvPr id="4" name="Slide Number Placeholder 3"/>
          <p:cNvSpPr>
            <a:spLocks noGrp="1"/>
          </p:cNvSpPr>
          <p:nvPr>
            <p:ph type="sldNum" sz="quarter" idx="5"/>
          </p:nvPr>
        </p:nvSpPr>
        <p:spPr/>
        <p:txBody>
          <a:bodyPr/>
          <a:lstStyle/>
          <a:p>
            <a:pPr>
              <a:defRPr/>
            </a:pPr>
            <a:fld id="{D3C752C3-DE2F-45E5-A6C7-136508E3950B}" type="slidenum">
              <a:rPr lang="en-US" smtClean="0"/>
              <a:pPr>
                <a:defRPr/>
              </a:pPr>
              <a:t>670</a:t>
            </a:fld>
            <a:endParaRPr lang="en-US" dirty="0"/>
          </a:p>
        </p:txBody>
      </p:sp>
    </p:spTree>
    <p:extLst>
      <p:ext uri="{BB962C8B-B14F-4D97-AF65-F5344CB8AC3E}">
        <p14:creationId xmlns:p14="http://schemas.microsoft.com/office/powerpoint/2010/main" val="3012613700"/>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Herzberg wanted to know when people felt exceptionally good (satisfied) or bad (dissatisfied) about their jobs. (These findings are shown in Exhibit 17-2.) He concluded that the replies people gave when they felt good about their jobs were significantly different from the replies they gave when they felt badly. Certain characteristics were consistently related to job satisfaction (factors on the left side of the exhibit), and others to job dissatisfaction (factors on the right side).</a:t>
            </a:r>
          </a:p>
        </p:txBody>
      </p:sp>
      <p:sp>
        <p:nvSpPr>
          <p:cNvPr id="4" name="Slide Number Placeholder 3"/>
          <p:cNvSpPr>
            <a:spLocks noGrp="1"/>
          </p:cNvSpPr>
          <p:nvPr>
            <p:ph type="sldNum" sz="quarter" idx="5"/>
          </p:nvPr>
        </p:nvSpPr>
        <p:spPr/>
        <p:txBody>
          <a:bodyPr/>
          <a:lstStyle/>
          <a:p>
            <a:pPr>
              <a:defRPr/>
            </a:pPr>
            <a:fld id="{5A847ADD-1D16-4553-B718-535F52378B92}" type="slidenum">
              <a:rPr lang="en-US" smtClean="0"/>
              <a:pPr>
                <a:defRPr/>
              </a:pPr>
              <a:t>671</a:t>
            </a:fld>
            <a:endParaRPr lang="en-US" dirty="0"/>
          </a:p>
        </p:txBody>
      </p:sp>
    </p:spTree>
    <p:extLst>
      <p:ext uri="{BB962C8B-B14F-4D97-AF65-F5344CB8AC3E}">
        <p14:creationId xmlns:p14="http://schemas.microsoft.com/office/powerpoint/2010/main" val="2305542230"/>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The extrinsic factors that create job dissatisfaction were called </a:t>
            </a:r>
            <a:r>
              <a:rPr lang="en-US" b="1">
                <a:cs typeface="Arial" charset="0"/>
              </a:rPr>
              <a:t>hygiene factors</a:t>
            </a:r>
            <a:r>
              <a:rPr lang="en-US">
                <a:cs typeface="Arial" charset="0"/>
              </a:rPr>
              <a:t>. When these factors are adequate, people won’t</a:t>
            </a:r>
          </a:p>
          <a:p>
            <a:pPr eaLnBrk="1" hangingPunct="1"/>
            <a:r>
              <a:rPr lang="en-US">
                <a:cs typeface="Arial" charset="0"/>
              </a:rPr>
              <a:t>be dissatisfied, but they won’t be satisfied (or motivated) either. To motivate people, Herzberg suggested emphasizing </a:t>
            </a:r>
            <a:r>
              <a:rPr lang="en-US" b="1">
                <a:cs typeface="Arial" charset="0"/>
              </a:rPr>
              <a:t>motivators</a:t>
            </a:r>
            <a:r>
              <a:rPr lang="en-US">
                <a:cs typeface="Arial" charset="0"/>
              </a:rPr>
              <a:t>, the intrinsic factors having to do with the job itself.</a:t>
            </a:r>
          </a:p>
        </p:txBody>
      </p:sp>
      <p:sp>
        <p:nvSpPr>
          <p:cNvPr id="4" name="Slide Number Placeholder 3"/>
          <p:cNvSpPr>
            <a:spLocks noGrp="1"/>
          </p:cNvSpPr>
          <p:nvPr>
            <p:ph type="sldNum" sz="quarter" idx="5"/>
          </p:nvPr>
        </p:nvSpPr>
        <p:spPr/>
        <p:txBody>
          <a:bodyPr/>
          <a:lstStyle/>
          <a:p>
            <a:pPr>
              <a:defRPr/>
            </a:pPr>
            <a:fld id="{072FB7C2-5F05-4C0C-AC1D-6D572B3C1676}" type="slidenum">
              <a:rPr lang="en-US" smtClean="0"/>
              <a:pPr>
                <a:defRPr/>
              </a:pPr>
              <a:t>672</a:t>
            </a:fld>
            <a:endParaRPr lang="en-US" dirty="0"/>
          </a:p>
        </p:txBody>
      </p:sp>
    </p:spTree>
    <p:extLst>
      <p:ext uri="{BB962C8B-B14F-4D97-AF65-F5344CB8AC3E}">
        <p14:creationId xmlns:p14="http://schemas.microsoft.com/office/powerpoint/2010/main" val="1339946191"/>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Herzberg believed the data suggested that the opposite of satisfaction was not dissatisfaction, as traditionally had been believed. Removing dissatisfying characteristics from a job would not necessarily make that job more satisfying (or motivating). As shown in Exhibit 17-3, Herzberg proposed that a dual continuum existed: The opposite of “satisfaction” is “no satisfaction,” and the opposite of “dissatisfaction” is “no dissatisfaction.”</a:t>
            </a:r>
          </a:p>
          <a:p>
            <a:pPr eaLnBrk="1" hangingPunct="1"/>
            <a:endParaRPr lang="en-US">
              <a:cs typeface="Arial" charset="0"/>
            </a:endParaRP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B044193C-7D12-490F-A11E-8F64E205990E}" type="slidenum">
              <a:rPr lang="en-US" smtClean="0"/>
              <a:pPr>
                <a:defRPr/>
              </a:pPr>
              <a:t>673</a:t>
            </a:fld>
            <a:endParaRPr lang="en-US" dirty="0"/>
          </a:p>
        </p:txBody>
      </p:sp>
    </p:spTree>
    <p:extLst>
      <p:ext uri="{BB962C8B-B14F-4D97-AF65-F5344CB8AC3E}">
        <p14:creationId xmlns:p14="http://schemas.microsoft.com/office/powerpoint/2010/main" val="1330131552"/>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David McClelland and his associates proposed the </a:t>
            </a:r>
            <a:r>
              <a:rPr lang="en-US" b="1">
                <a:cs typeface="Arial" charset="0"/>
              </a:rPr>
              <a:t>three-needs theory</a:t>
            </a:r>
            <a:r>
              <a:rPr lang="en-US">
                <a:cs typeface="Arial" charset="0"/>
              </a:rPr>
              <a:t>, which says three acquired (not innate) needs are major motives in work.  These three needs include the </a:t>
            </a:r>
            <a:r>
              <a:rPr lang="en-US" b="1">
                <a:cs typeface="Arial" charset="0"/>
              </a:rPr>
              <a:t>need for achievement (nAch)</a:t>
            </a:r>
            <a:r>
              <a:rPr lang="en-US">
                <a:cs typeface="Arial" charset="0"/>
              </a:rPr>
              <a:t>, the drive to succeed and excel in relation to a set of standards; the </a:t>
            </a:r>
            <a:r>
              <a:rPr lang="en-US" b="1">
                <a:cs typeface="Arial" charset="0"/>
              </a:rPr>
              <a:t>need for power (nPow)</a:t>
            </a:r>
            <a:r>
              <a:rPr lang="en-US">
                <a:cs typeface="Arial" charset="0"/>
              </a:rPr>
              <a:t>, the need to make others behave in a way they would not have behaved otherwise; and the </a:t>
            </a:r>
            <a:r>
              <a:rPr lang="en-US" b="1">
                <a:cs typeface="Arial" charset="0"/>
              </a:rPr>
              <a:t>need for affiliation (nAff)</a:t>
            </a:r>
            <a:r>
              <a:rPr lang="en-US">
                <a:cs typeface="Arial" charset="0"/>
              </a:rPr>
              <a:t>, the desire for friendly and close interpersonal relationships.</a:t>
            </a:r>
          </a:p>
          <a:p>
            <a:pPr eaLnBrk="1" hangingPunct="1"/>
            <a:endParaRPr lang="en-US">
              <a:cs typeface="Arial" charset="0"/>
            </a:endParaRPr>
          </a:p>
          <a:p>
            <a:pPr eaLnBrk="1" hangingPunct="1"/>
            <a:r>
              <a:rPr lang="en-US">
                <a:cs typeface="Arial" charset="0"/>
              </a:rPr>
              <a:t>People with a high need for achievement are striving for personal achievement rather than for the trappings and rewards of success. They have a desire to do something better or more efficiently than it’s been done before.</a:t>
            </a:r>
          </a:p>
        </p:txBody>
      </p:sp>
      <p:sp>
        <p:nvSpPr>
          <p:cNvPr id="4" name="Slide Number Placeholder 3"/>
          <p:cNvSpPr>
            <a:spLocks noGrp="1"/>
          </p:cNvSpPr>
          <p:nvPr>
            <p:ph type="sldNum" sz="quarter" idx="5"/>
          </p:nvPr>
        </p:nvSpPr>
        <p:spPr/>
        <p:txBody>
          <a:bodyPr/>
          <a:lstStyle/>
          <a:p>
            <a:pPr>
              <a:defRPr/>
            </a:pPr>
            <a:fld id="{574819BE-ED33-4229-A4AB-55C43FC62000}" type="slidenum">
              <a:rPr lang="en-US" smtClean="0"/>
              <a:pPr>
                <a:defRPr/>
              </a:pPr>
              <a:t>674</a:t>
            </a:fld>
            <a:endParaRPr lang="en-US" dirty="0"/>
          </a:p>
        </p:txBody>
      </p:sp>
    </p:spTree>
    <p:extLst>
      <p:ext uri="{BB962C8B-B14F-4D97-AF65-F5344CB8AC3E}">
        <p14:creationId xmlns:p14="http://schemas.microsoft.com/office/powerpoint/2010/main" val="3237200817"/>
      </p:ext>
    </p:extLst>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The other two needs in this theory haven’t been researched as extensively as the need for achievement. However, we do know that the best managers tend to be high in the need for power and low in the need for affiliation.</a:t>
            </a:r>
          </a:p>
        </p:txBody>
      </p:sp>
      <p:sp>
        <p:nvSpPr>
          <p:cNvPr id="4" name="Slide Number Placeholder 3"/>
          <p:cNvSpPr>
            <a:spLocks noGrp="1"/>
          </p:cNvSpPr>
          <p:nvPr>
            <p:ph type="sldNum" sz="quarter" idx="5"/>
          </p:nvPr>
        </p:nvSpPr>
        <p:spPr/>
        <p:txBody>
          <a:bodyPr/>
          <a:lstStyle/>
          <a:p>
            <a:pPr>
              <a:defRPr/>
            </a:pPr>
            <a:fld id="{07AE9814-0587-4B65-8D22-5A087FE7FD35}" type="slidenum">
              <a:rPr lang="en-US" smtClean="0"/>
              <a:pPr>
                <a:defRPr/>
              </a:pPr>
              <a:t>675</a:t>
            </a:fld>
            <a:endParaRPr lang="en-US" dirty="0"/>
          </a:p>
        </p:txBody>
      </p:sp>
    </p:spTree>
    <p:extLst>
      <p:ext uri="{BB962C8B-B14F-4D97-AF65-F5344CB8AC3E}">
        <p14:creationId xmlns:p14="http://schemas.microsoft.com/office/powerpoint/2010/main" val="2949467076"/>
      </p:ext>
    </p:extLst>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All three of these needs can be measured by using a projective test (known as the Thematic Apperception Test or TAT) in which respondents react to a set of pictures. Each picture is briefly shown to a person who writes a story based on the picture. (See Exhibit 17-4 for some  examples.) Trained interpreters then determine the individual’s levels of nAch, nPow, and nAff from the stories written.</a:t>
            </a:r>
          </a:p>
        </p:txBody>
      </p:sp>
      <p:sp>
        <p:nvSpPr>
          <p:cNvPr id="4" name="Slide Number Placeholder 3"/>
          <p:cNvSpPr>
            <a:spLocks noGrp="1"/>
          </p:cNvSpPr>
          <p:nvPr>
            <p:ph type="sldNum" sz="quarter" idx="5"/>
          </p:nvPr>
        </p:nvSpPr>
        <p:spPr/>
        <p:txBody>
          <a:bodyPr/>
          <a:lstStyle/>
          <a:p>
            <a:pPr>
              <a:defRPr/>
            </a:pPr>
            <a:fld id="{0A595F60-5FFE-4674-91DA-61FCFDB1DDFA}" type="slidenum">
              <a:rPr lang="en-US" smtClean="0"/>
              <a:pPr>
                <a:defRPr/>
              </a:pPr>
              <a:t>676</a:t>
            </a:fld>
            <a:endParaRPr lang="en-US" dirty="0"/>
          </a:p>
        </p:txBody>
      </p:sp>
    </p:spTree>
    <p:extLst>
      <p:ext uri="{BB962C8B-B14F-4D97-AF65-F5344CB8AC3E}">
        <p14:creationId xmlns:p14="http://schemas.microsoft.com/office/powerpoint/2010/main" val="17478878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normAutofit fontScale="92500"/>
          </a:bodyPr>
          <a:lstStyle/>
          <a:p>
            <a:pPr eaLnBrk="1" hangingPunct="1"/>
            <a:r>
              <a:rPr lang="en-US">
                <a:cs typeface="Arial" charset="0"/>
              </a:rPr>
              <a:t>Global competition and the global economy are shaped by regional trading agreements, including the European Union (EU), North American Free Trade Agreement</a:t>
            </a:r>
          </a:p>
          <a:p>
            <a:pPr eaLnBrk="1" hangingPunct="1"/>
            <a:r>
              <a:rPr lang="en-US">
                <a:cs typeface="Arial" charset="0"/>
              </a:rPr>
              <a:t>(NAFTA), the Association of Southeast Asian Nations (ASEAN), and others.</a:t>
            </a:r>
          </a:p>
          <a:p>
            <a:pPr eaLnBrk="1" hangingPunct="1"/>
            <a:endParaRPr lang="en-US">
              <a:cs typeface="Arial" charset="0"/>
            </a:endParaRPr>
          </a:p>
          <a:p>
            <a:pPr eaLnBrk="1" hangingPunct="1"/>
            <a:r>
              <a:rPr lang="en-US">
                <a:cs typeface="Arial" charset="0"/>
              </a:rPr>
              <a:t>The </a:t>
            </a:r>
            <a:r>
              <a:rPr lang="en-US" b="1">
                <a:cs typeface="Arial" charset="0"/>
              </a:rPr>
              <a:t>European Union (EU) </a:t>
            </a:r>
            <a:r>
              <a:rPr lang="en-US">
                <a:cs typeface="Arial" charset="0"/>
              </a:rPr>
              <a:t>is an economic and political partnership of 27 democratic European countries. Eight countries (Croatia, the former Yugoslav Republic of Macedonia, Turkey, Albania, Bosnia-Hercegovina, Iceland, Montenegro, and Serbia) are candidates to join the EU.</a:t>
            </a:r>
          </a:p>
          <a:p>
            <a:pPr eaLnBrk="1" hangingPunct="1"/>
            <a:endParaRPr lang="en-US">
              <a:cs typeface="Arial" charset="0"/>
            </a:endParaRPr>
          </a:p>
          <a:p>
            <a:pPr eaLnBrk="1" hangingPunct="1"/>
            <a:r>
              <a:rPr lang="en-US">
                <a:cs typeface="Arial" charset="0"/>
              </a:rPr>
              <a:t>When the 12 original members formed the EU in 1992, the primary motivation was to reassert the region’s economic position against the United States and Japan. Before then, each European nation had border controls, taxes, and subsidies; nationalistic policies; and protected industries. Now with these barriers removed, the economic power represented</a:t>
            </a:r>
          </a:p>
          <a:p>
            <a:pPr eaLnBrk="1" hangingPunct="1"/>
            <a:r>
              <a:rPr lang="en-US">
                <a:cs typeface="Arial" charset="0"/>
              </a:rPr>
              <a:t>by the EU is considerable. Its current membership covers a population base of more than half a billion people (7 percent of the world population) and accounts for approximately 31 percent of the world’s total economic output.  </a:t>
            </a:r>
          </a:p>
          <a:p>
            <a:pPr eaLnBrk="1" hangingPunct="1"/>
            <a:endParaRPr lang="en-US">
              <a:cs typeface="Arial" charset="0"/>
            </a:endParaRPr>
          </a:p>
          <a:p>
            <a:pPr eaLnBrk="1" hangingPunct="1"/>
            <a:r>
              <a:rPr lang="en-US">
                <a:cs typeface="Arial" charset="0"/>
              </a:rPr>
              <a:t>Another step toward full unification occurred when the common European currency, the </a:t>
            </a:r>
            <a:r>
              <a:rPr lang="en-US" b="1">
                <a:cs typeface="Arial" charset="0"/>
              </a:rPr>
              <a:t>euro, </a:t>
            </a:r>
            <a:r>
              <a:rPr lang="en-US">
                <a:cs typeface="Arial" charset="0"/>
              </a:rPr>
              <a:t>was adopted. The euro is currently in use in 17 of the 27 member states, and all new member countries must adopt the euro. Only Denmark, the United Kingdom, and Sweden have been allowed to opt out of using the euro</a:t>
            </a:r>
          </a:p>
        </p:txBody>
      </p:sp>
      <p:sp>
        <p:nvSpPr>
          <p:cNvPr id="4" name="Slide Number Placeholder 3"/>
          <p:cNvSpPr>
            <a:spLocks noGrp="1"/>
          </p:cNvSpPr>
          <p:nvPr>
            <p:ph type="sldNum" sz="quarter" idx="5"/>
          </p:nvPr>
        </p:nvSpPr>
        <p:spPr/>
        <p:txBody>
          <a:bodyPr/>
          <a:lstStyle/>
          <a:p>
            <a:pPr>
              <a:defRPr/>
            </a:pPr>
            <a:fld id="{638621CB-54B6-416E-A44A-CB5B1FA6537F}" type="slidenum">
              <a:rPr lang="en-US" smtClean="0"/>
              <a:pPr>
                <a:defRPr/>
              </a:pPr>
              <a:t>71</a:t>
            </a:fld>
            <a:endParaRPr lang="en-US" dirty="0"/>
          </a:p>
        </p:txBody>
      </p:sp>
    </p:spTree>
    <p:extLst>
      <p:ext uri="{BB962C8B-B14F-4D97-AF65-F5344CB8AC3E}">
        <p14:creationId xmlns:p14="http://schemas.microsoft.com/office/powerpoint/2010/main" val="1859603303"/>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Research provides substantial support for </a:t>
            </a:r>
            <a:r>
              <a:rPr lang="en-US" b="1">
                <a:cs typeface="Arial" charset="0"/>
              </a:rPr>
              <a:t>goal-setting theory</a:t>
            </a:r>
            <a:r>
              <a:rPr lang="en-US">
                <a:cs typeface="Arial" charset="0"/>
              </a:rPr>
              <a:t>, which says that specific goals increase performance and that difficult goals, when accepted, result in higher performance than do easy goals.</a:t>
            </a:r>
          </a:p>
          <a:p>
            <a:pPr eaLnBrk="1" hangingPunct="1"/>
            <a:endParaRPr lang="en-US">
              <a:cs typeface="Arial" charset="0"/>
            </a:endParaRPr>
          </a:p>
          <a:p>
            <a:pPr eaLnBrk="1" hangingPunct="1"/>
            <a:r>
              <a:rPr lang="en-US" b="1">
                <a:cs typeface="Arial" charset="0"/>
              </a:rPr>
              <a:t>Self-efficacy </a:t>
            </a:r>
            <a:r>
              <a:rPr lang="en-US">
                <a:cs typeface="Arial" charset="0"/>
              </a:rPr>
              <a:t>refers to an individual’s belief that he or she is capable of performing a task.  The higher your self-efficacy, the more confidence you have in your ability to succeed in a task. So, in difficult situations, we find that people with low self-efficacy are likely to reduce their effort or give up altogether, whereas those with high self-efficacy will try harder to master the challenge.</a:t>
            </a:r>
          </a:p>
        </p:txBody>
      </p:sp>
      <p:sp>
        <p:nvSpPr>
          <p:cNvPr id="4" name="Slide Number Placeholder 3"/>
          <p:cNvSpPr>
            <a:spLocks noGrp="1"/>
          </p:cNvSpPr>
          <p:nvPr>
            <p:ph type="sldNum" sz="quarter" idx="5"/>
          </p:nvPr>
        </p:nvSpPr>
        <p:spPr/>
        <p:txBody>
          <a:bodyPr/>
          <a:lstStyle/>
          <a:p>
            <a:pPr>
              <a:defRPr/>
            </a:pPr>
            <a:fld id="{D51128DE-299F-4E22-888D-FC51EF05A73E}" type="slidenum">
              <a:rPr lang="en-US" smtClean="0"/>
              <a:pPr>
                <a:defRPr/>
              </a:pPr>
              <a:t>677</a:t>
            </a:fld>
            <a:endParaRPr lang="en-US" dirty="0"/>
          </a:p>
        </p:txBody>
      </p:sp>
    </p:spTree>
    <p:extLst>
      <p:ext uri="{BB962C8B-B14F-4D97-AF65-F5344CB8AC3E}">
        <p14:creationId xmlns:p14="http://schemas.microsoft.com/office/powerpoint/2010/main" val="143140403"/>
      </p:ext>
    </p:extLst>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Exhibit 17-5 summarizes the relationships among goals, motivation, and performance. One overall conclusion is that the intention to work toward hard and specific goals is a powerful motivating force. Under the proper conditions, it can lead to higher performance. However, no evidence indicates that such goals are associated with increased job satisfaction.</a:t>
            </a:r>
          </a:p>
        </p:txBody>
      </p:sp>
      <p:sp>
        <p:nvSpPr>
          <p:cNvPr id="4" name="Slide Number Placeholder 3"/>
          <p:cNvSpPr>
            <a:spLocks noGrp="1"/>
          </p:cNvSpPr>
          <p:nvPr>
            <p:ph type="sldNum" sz="quarter" idx="5"/>
          </p:nvPr>
        </p:nvSpPr>
        <p:spPr/>
        <p:txBody>
          <a:bodyPr/>
          <a:lstStyle/>
          <a:p>
            <a:pPr>
              <a:defRPr/>
            </a:pPr>
            <a:fld id="{F7656E46-7F3B-4675-A156-9552448164E1}" type="slidenum">
              <a:rPr lang="en-US" smtClean="0"/>
              <a:pPr>
                <a:defRPr/>
              </a:pPr>
              <a:t>678</a:t>
            </a:fld>
            <a:endParaRPr lang="en-US" dirty="0"/>
          </a:p>
        </p:txBody>
      </p:sp>
    </p:spTree>
    <p:extLst>
      <p:ext uri="{BB962C8B-B14F-4D97-AF65-F5344CB8AC3E}">
        <p14:creationId xmlns:p14="http://schemas.microsoft.com/office/powerpoint/2010/main" val="525815299"/>
      </p:ext>
    </p:extLst>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b="1">
                <a:cs typeface="Arial" charset="0"/>
              </a:rPr>
              <a:t>Reinforcement theory </a:t>
            </a:r>
            <a:r>
              <a:rPr lang="en-US">
                <a:cs typeface="Arial" charset="0"/>
              </a:rPr>
              <a:t>says that behavior is a function of its consequences. Those consequences that immediately follow a behavior and increase the probability that the behavior will be repeated are called </a:t>
            </a:r>
            <a:r>
              <a:rPr lang="en-US" b="1">
                <a:cs typeface="Arial" charset="0"/>
              </a:rPr>
              <a:t>reinforcers</a:t>
            </a:r>
            <a:r>
              <a:rPr lang="en-US">
                <a:cs typeface="Arial" charset="0"/>
              </a:rPr>
              <a:t>. Reinforcement theory ignores factors such as goals, expectations, and needs. Instead, it focuses solely on what happens to a person when he or she does something.</a:t>
            </a:r>
          </a:p>
        </p:txBody>
      </p:sp>
      <p:sp>
        <p:nvSpPr>
          <p:cNvPr id="4" name="Slide Number Placeholder 3"/>
          <p:cNvSpPr>
            <a:spLocks noGrp="1"/>
          </p:cNvSpPr>
          <p:nvPr>
            <p:ph type="sldNum" sz="quarter" idx="5"/>
          </p:nvPr>
        </p:nvSpPr>
        <p:spPr/>
        <p:txBody>
          <a:bodyPr/>
          <a:lstStyle/>
          <a:p>
            <a:pPr>
              <a:defRPr/>
            </a:pPr>
            <a:fld id="{560B0DAB-7860-4244-A291-336752C5EB79}" type="slidenum">
              <a:rPr lang="en-US" smtClean="0"/>
              <a:pPr>
                <a:defRPr/>
              </a:pPr>
              <a:t>679</a:t>
            </a:fld>
            <a:endParaRPr lang="en-US" dirty="0"/>
          </a:p>
        </p:txBody>
      </p:sp>
    </p:spTree>
    <p:extLst>
      <p:ext uri="{BB962C8B-B14F-4D97-AF65-F5344CB8AC3E}">
        <p14:creationId xmlns:p14="http://schemas.microsoft.com/office/powerpoint/2010/main" val="59746825"/>
      </p:ext>
    </p:extLst>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Because managers want to motivate individuals on the job, we need to look at ways to design motivating jobs. We use the term </a:t>
            </a:r>
            <a:r>
              <a:rPr lang="en-US" b="1">
                <a:cs typeface="Arial" charset="0"/>
              </a:rPr>
              <a:t>job design </a:t>
            </a:r>
            <a:r>
              <a:rPr lang="en-US">
                <a:cs typeface="Arial" charset="0"/>
              </a:rPr>
              <a:t>to refer to the way tasks are combined to form complete jobs. The jobs people perform in an organization should not evolve by chance. Managers should design jobs deliberately and thoughtfully to reflect the demands of the changing environment; the organization’s technology;</a:t>
            </a:r>
          </a:p>
          <a:p>
            <a:pPr eaLnBrk="1" hangingPunct="1"/>
            <a:r>
              <a:rPr lang="en-US">
                <a:cs typeface="Arial" charset="0"/>
              </a:rPr>
              <a:t>and employees’ skills, abilities, and preferences.</a:t>
            </a:r>
          </a:p>
          <a:p>
            <a:pPr eaLnBrk="1" hangingPunct="1"/>
            <a:endParaRPr lang="en-US">
              <a:cs typeface="Arial" charset="0"/>
            </a:endParaRPr>
          </a:p>
          <a:p>
            <a:pPr eaLnBrk="1" hangingPunct="1"/>
            <a:r>
              <a:rPr lang="en-US">
                <a:cs typeface="Arial" charset="0"/>
              </a:rPr>
              <a:t>An early effort at overcoming the drawbacks of job specialization involved horizontally expanding a job through increasing </a:t>
            </a:r>
            <a:r>
              <a:rPr lang="en-US" b="1">
                <a:cs typeface="Arial" charset="0"/>
              </a:rPr>
              <a:t>job scope</a:t>
            </a:r>
            <a:r>
              <a:rPr lang="en-US">
                <a:cs typeface="Arial" charset="0"/>
              </a:rPr>
              <a:t>—the number of different tasks required in a job and the frequency with which these tasks are repeated. For instance, a dental hygienist’s job could be enlarged so that in addition to cleaning teeth, he or she is pulling patients’ files, refiling them when finished, and sanitizing and storing</a:t>
            </a:r>
          </a:p>
          <a:p>
            <a:pPr eaLnBrk="1" hangingPunct="1"/>
            <a:r>
              <a:rPr lang="en-US">
                <a:cs typeface="Arial" charset="0"/>
              </a:rPr>
              <a:t>instruments. This type of job design option is called </a:t>
            </a:r>
            <a:r>
              <a:rPr lang="en-US" b="1">
                <a:cs typeface="Arial" charset="0"/>
              </a:rPr>
              <a:t>job enlargement</a:t>
            </a:r>
            <a:r>
              <a:rPr lang="en-US">
                <a:cs typeface="Arial" charset="0"/>
              </a:rPr>
              <a:t>.</a:t>
            </a:r>
          </a:p>
        </p:txBody>
      </p:sp>
      <p:sp>
        <p:nvSpPr>
          <p:cNvPr id="4" name="Slide Number Placeholder 3"/>
          <p:cNvSpPr>
            <a:spLocks noGrp="1"/>
          </p:cNvSpPr>
          <p:nvPr>
            <p:ph type="sldNum" sz="quarter" idx="5"/>
          </p:nvPr>
        </p:nvSpPr>
        <p:spPr/>
        <p:txBody>
          <a:bodyPr/>
          <a:lstStyle/>
          <a:p>
            <a:pPr>
              <a:defRPr/>
            </a:pPr>
            <a:fld id="{207CA9DB-4CCE-4339-BCA7-082C68A4B6B0}" type="slidenum">
              <a:rPr lang="en-US" smtClean="0"/>
              <a:pPr>
                <a:defRPr/>
              </a:pPr>
              <a:t>680</a:t>
            </a:fld>
            <a:endParaRPr lang="en-US" dirty="0"/>
          </a:p>
        </p:txBody>
      </p:sp>
    </p:spTree>
    <p:extLst>
      <p:ext uri="{BB962C8B-B14F-4D97-AF65-F5344CB8AC3E}">
        <p14:creationId xmlns:p14="http://schemas.microsoft.com/office/powerpoint/2010/main" val="1160970391"/>
      </p:ext>
    </p:extLst>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Another approach to job design is the vertical expansion of a job by adding planning and evaluating responsibilities—</a:t>
            </a:r>
            <a:r>
              <a:rPr lang="en-US" b="1">
                <a:cs typeface="Arial" charset="0"/>
              </a:rPr>
              <a:t>job enrichment</a:t>
            </a:r>
            <a:r>
              <a:rPr lang="en-US">
                <a:cs typeface="Arial" charset="0"/>
              </a:rPr>
              <a:t>.</a:t>
            </a:r>
          </a:p>
          <a:p>
            <a:pPr eaLnBrk="1" hangingPunct="1"/>
            <a:r>
              <a:rPr lang="en-US">
                <a:cs typeface="Arial" charset="0"/>
              </a:rPr>
              <a:t>Job enrichment increases </a:t>
            </a:r>
            <a:r>
              <a:rPr lang="en-US" b="1">
                <a:cs typeface="Arial" charset="0"/>
              </a:rPr>
              <a:t>job depth</a:t>
            </a:r>
            <a:r>
              <a:rPr lang="en-US">
                <a:cs typeface="Arial" charset="0"/>
              </a:rPr>
              <a:t>, which is the degree of control employees have over their work. In other words, employees are empowered to assume some of the tasks typically done by their managers. Thus, an enriched job allows workers to do an entire activity with increased freedom, independence, and responsibility.</a:t>
            </a:r>
          </a:p>
          <a:p>
            <a:pPr eaLnBrk="1" hangingPunct="1"/>
            <a:endParaRPr lang="en-US">
              <a:cs typeface="Arial" charset="0"/>
            </a:endParaRPr>
          </a:p>
          <a:p>
            <a:pPr eaLnBrk="1" hangingPunct="1"/>
            <a:r>
              <a:rPr lang="en-US">
                <a:cs typeface="Arial" charset="0"/>
              </a:rPr>
              <a:t> Even though many organizations implemented job enlargement and job enrichment programs and experienced mixed results, neither</a:t>
            </a:r>
          </a:p>
          <a:p>
            <a:pPr eaLnBrk="1" hangingPunct="1"/>
            <a:r>
              <a:rPr lang="en-US">
                <a:cs typeface="Arial" charset="0"/>
              </a:rPr>
              <a:t>approach provided an effective framework for managers to design motivating jobs. But the </a:t>
            </a:r>
            <a:r>
              <a:rPr lang="en-US" b="1">
                <a:cs typeface="Arial" charset="0"/>
              </a:rPr>
              <a:t>job characteristics model (JCM) </a:t>
            </a:r>
            <a:r>
              <a:rPr lang="en-US">
                <a:cs typeface="Arial" charset="0"/>
              </a:rPr>
              <a:t>does.  It identifies five core job dimensions, their interrelationships, and their impact on employee productivity, motivation, and satisfaction.</a:t>
            </a:r>
          </a:p>
        </p:txBody>
      </p:sp>
      <p:sp>
        <p:nvSpPr>
          <p:cNvPr id="4" name="Slide Number Placeholder 3"/>
          <p:cNvSpPr>
            <a:spLocks noGrp="1"/>
          </p:cNvSpPr>
          <p:nvPr>
            <p:ph type="sldNum" sz="quarter" idx="5"/>
          </p:nvPr>
        </p:nvSpPr>
        <p:spPr/>
        <p:txBody>
          <a:bodyPr/>
          <a:lstStyle/>
          <a:p>
            <a:pPr>
              <a:defRPr/>
            </a:pPr>
            <a:fld id="{DB914F81-F6A2-4ECA-B8E0-BD710E921373}" type="slidenum">
              <a:rPr lang="en-US" smtClean="0"/>
              <a:pPr>
                <a:defRPr/>
              </a:pPr>
              <a:t>681</a:t>
            </a:fld>
            <a:endParaRPr lang="en-US" dirty="0"/>
          </a:p>
        </p:txBody>
      </p:sp>
    </p:spTree>
    <p:extLst>
      <p:ext uri="{BB962C8B-B14F-4D97-AF65-F5344CB8AC3E}">
        <p14:creationId xmlns:p14="http://schemas.microsoft.com/office/powerpoint/2010/main" val="2930448342"/>
      </p:ext>
    </p:extLst>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a:cs typeface="Arial" charset="0"/>
              </a:rPr>
              <a:t>These five core job dimensions are:</a:t>
            </a:r>
          </a:p>
          <a:p>
            <a:pPr eaLnBrk="1" hangingPunct="1"/>
            <a:endParaRPr lang="en-US">
              <a:cs typeface="Arial" charset="0"/>
            </a:endParaRPr>
          </a:p>
          <a:p>
            <a:pPr eaLnBrk="1" hangingPunct="1"/>
            <a:r>
              <a:rPr lang="en-US" b="1">
                <a:cs typeface="Arial" charset="0"/>
              </a:rPr>
              <a:t>1. Skill variety</a:t>
            </a:r>
            <a:r>
              <a:rPr lang="en-US">
                <a:cs typeface="Arial" charset="0"/>
              </a:rPr>
              <a:t>, the degree to which a job requires a variety of activities so that an employee can use a number of different skills and talents.</a:t>
            </a:r>
          </a:p>
          <a:p>
            <a:pPr eaLnBrk="1" hangingPunct="1"/>
            <a:r>
              <a:rPr lang="en-US" b="1">
                <a:cs typeface="Arial" charset="0"/>
              </a:rPr>
              <a:t>2. Task identity</a:t>
            </a:r>
            <a:r>
              <a:rPr lang="en-US">
                <a:cs typeface="Arial" charset="0"/>
              </a:rPr>
              <a:t>, the degree to which a job requires completion of a whole and identifiable piece of work.</a:t>
            </a:r>
          </a:p>
        </p:txBody>
      </p:sp>
      <p:sp>
        <p:nvSpPr>
          <p:cNvPr id="4" name="Slide Number Placeholder 3"/>
          <p:cNvSpPr>
            <a:spLocks noGrp="1"/>
          </p:cNvSpPr>
          <p:nvPr>
            <p:ph type="sldNum" sz="quarter" idx="5"/>
          </p:nvPr>
        </p:nvSpPr>
        <p:spPr/>
        <p:txBody>
          <a:bodyPr/>
          <a:lstStyle/>
          <a:p>
            <a:pPr>
              <a:defRPr/>
            </a:pPr>
            <a:fld id="{D541628F-8818-4B76-B2AA-81AE1633AA45}" type="slidenum">
              <a:rPr lang="en-US" smtClean="0"/>
              <a:pPr>
                <a:defRPr/>
              </a:pPr>
              <a:t>682</a:t>
            </a:fld>
            <a:endParaRPr lang="en-US" dirty="0"/>
          </a:p>
        </p:txBody>
      </p:sp>
    </p:spTree>
    <p:extLst>
      <p:ext uri="{BB962C8B-B14F-4D97-AF65-F5344CB8AC3E}">
        <p14:creationId xmlns:p14="http://schemas.microsoft.com/office/powerpoint/2010/main" val="3523492263"/>
      </p:ext>
    </p:extLst>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228600" indent="-228600" eaLnBrk="1" hangingPunct="1">
              <a:buFontTx/>
              <a:buAutoNum type="arabicPeriod" startAt="3"/>
              <a:defRPr/>
            </a:pPr>
            <a:r>
              <a:rPr lang="en-US" b="1" dirty="0"/>
              <a:t>Task significance</a:t>
            </a:r>
            <a:r>
              <a:rPr lang="en-US" dirty="0"/>
              <a:t>, the degree to which a job has a substantial impact on the lives or work of other people.</a:t>
            </a:r>
          </a:p>
          <a:p>
            <a:pPr eaLnBrk="1" hangingPunct="1">
              <a:defRPr/>
            </a:pPr>
            <a:endParaRPr lang="en-US" dirty="0"/>
          </a:p>
          <a:p>
            <a:pPr eaLnBrk="1" hangingPunct="1">
              <a:defRPr/>
            </a:pPr>
            <a:r>
              <a:rPr lang="en-US" b="1" dirty="0"/>
              <a:t>4. Autonomy</a:t>
            </a:r>
            <a:r>
              <a:rPr lang="en-US" dirty="0"/>
              <a:t>, the degree to which a job provides substantial freedom, independence, and discretion to the individual in scheduling the work and determining the procedures to be used in carrying it out.</a:t>
            </a:r>
          </a:p>
        </p:txBody>
      </p:sp>
      <p:sp>
        <p:nvSpPr>
          <p:cNvPr id="4" name="Slide Number Placeholder 3"/>
          <p:cNvSpPr>
            <a:spLocks noGrp="1"/>
          </p:cNvSpPr>
          <p:nvPr>
            <p:ph type="sldNum" sz="quarter" idx="5"/>
          </p:nvPr>
        </p:nvSpPr>
        <p:spPr/>
        <p:txBody>
          <a:bodyPr/>
          <a:lstStyle/>
          <a:p>
            <a:pPr>
              <a:defRPr/>
            </a:pPr>
            <a:fld id="{1B31771F-50E1-4708-90C1-4C04774D4425}" type="slidenum">
              <a:rPr lang="en-US" smtClean="0"/>
              <a:pPr>
                <a:defRPr/>
              </a:pPr>
              <a:t>683</a:t>
            </a:fld>
            <a:endParaRPr lang="en-US" dirty="0"/>
          </a:p>
        </p:txBody>
      </p:sp>
    </p:spTree>
    <p:extLst>
      <p:ext uri="{BB962C8B-B14F-4D97-AF65-F5344CB8AC3E}">
        <p14:creationId xmlns:p14="http://schemas.microsoft.com/office/powerpoint/2010/main" val="2250043537"/>
      </p:ext>
    </p:extLst>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b="1">
                <a:cs typeface="Arial" charset="0"/>
              </a:rPr>
              <a:t>5. Feedback</a:t>
            </a:r>
            <a:r>
              <a:rPr lang="en-US">
                <a:cs typeface="Arial" charset="0"/>
              </a:rPr>
              <a:t>, the degree to which doing work activities required by a job results in an individual obtaining direct and clear information about the effectiveness of his or her performance.</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85538EC4-9EDD-4B14-8509-28EA405901D5}" type="slidenum">
              <a:rPr lang="en-US" smtClean="0"/>
              <a:pPr>
                <a:defRPr/>
              </a:pPr>
              <a:t>684</a:t>
            </a:fld>
            <a:endParaRPr lang="en-US" dirty="0"/>
          </a:p>
        </p:txBody>
      </p:sp>
    </p:spTree>
    <p:extLst>
      <p:ext uri="{BB962C8B-B14F-4D97-AF65-F5344CB8AC3E}">
        <p14:creationId xmlns:p14="http://schemas.microsoft.com/office/powerpoint/2010/main" val="2895584217"/>
      </p:ext>
    </p:extLst>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The JCM is shown in Exhibit 17-6. Notice how the first three dimensions—skill variety, task identity, and task significance—combine to create meaningful work.</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D15142FB-FD4C-4F55-A561-1AF6C15EF68F}" type="slidenum">
              <a:rPr lang="en-US" smtClean="0"/>
              <a:pPr>
                <a:defRPr/>
              </a:pPr>
              <a:t>685</a:t>
            </a:fld>
            <a:endParaRPr lang="en-US" dirty="0"/>
          </a:p>
        </p:txBody>
      </p:sp>
    </p:spTree>
    <p:extLst>
      <p:ext uri="{BB962C8B-B14F-4D97-AF65-F5344CB8AC3E}">
        <p14:creationId xmlns:p14="http://schemas.microsoft.com/office/powerpoint/2010/main" val="835371958"/>
      </p:ext>
    </p:extLst>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Two emerging viewpoints on job design are causing a rethink of the JCM and other standard approaches. Let’s take a look at each perspective.</a:t>
            </a:r>
          </a:p>
          <a:p>
            <a:pPr eaLnBrk="1" hangingPunct="1"/>
            <a:endParaRPr lang="en-US">
              <a:cs typeface="Arial" charset="0"/>
            </a:endParaRPr>
          </a:p>
          <a:p>
            <a:pPr eaLnBrk="1" hangingPunct="1"/>
            <a:r>
              <a:rPr lang="en-US">
                <a:cs typeface="Arial" charset="0"/>
              </a:rPr>
              <a:t>The first perspective, the </a:t>
            </a:r>
            <a:r>
              <a:rPr lang="en-US" b="1">
                <a:cs typeface="Arial" charset="0"/>
              </a:rPr>
              <a:t>relational perspective of work design</a:t>
            </a:r>
            <a:r>
              <a:rPr lang="en-US">
                <a:cs typeface="Arial" charset="0"/>
              </a:rPr>
              <a:t>, focuses on how people’s tasks and jobs are increasingly based on social relationships. In jobs today, employees have more interactions and interdependence with coworkers and others both inside and outside the organization. In doing their job, employees rely more and more on those around them for information, advice, and assistance. So what</a:t>
            </a:r>
          </a:p>
          <a:p>
            <a:pPr eaLnBrk="1" hangingPunct="1"/>
            <a:r>
              <a:rPr lang="en-US">
                <a:cs typeface="Arial" charset="0"/>
              </a:rPr>
              <a:t>does this mean for designing motivating jobs? It means that managers need to look at important components of those employee relationships such as access to and level of social support in an organization, types of interactions outside an organization, amount of task interdependence, and interpersonal feedback.</a:t>
            </a:r>
          </a:p>
          <a:p>
            <a:pPr eaLnBrk="1" hangingPunct="1"/>
            <a:endParaRPr lang="en-US">
              <a:cs typeface="Arial" charset="0"/>
            </a:endParaRPr>
          </a:p>
          <a:p>
            <a:pPr eaLnBrk="1" hangingPunct="1"/>
            <a:r>
              <a:rPr lang="en-US">
                <a:cs typeface="Arial" charset="0"/>
              </a:rPr>
              <a:t>The second perspective, the </a:t>
            </a:r>
            <a:r>
              <a:rPr lang="en-US" b="1">
                <a:cs typeface="Arial" charset="0"/>
              </a:rPr>
              <a:t>proactive perspective of work design</a:t>
            </a:r>
            <a:r>
              <a:rPr lang="en-US">
                <a:cs typeface="Arial" charset="0"/>
              </a:rPr>
              <a:t>, says that employees are taking the initiative to change how their work is performed. They’re much more involved in decisions and actions that affect their work. Important job design factors according to this perspective include autonomy (which </a:t>
            </a:r>
            <a:r>
              <a:rPr lang="en-US" i="1">
                <a:cs typeface="Arial" charset="0"/>
              </a:rPr>
              <a:t>is </a:t>
            </a:r>
            <a:r>
              <a:rPr lang="en-US">
                <a:cs typeface="Arial" charset="0"/>
              </a:rPr>
              <a:t>part of the JCM), amount of ambiguity and accountability, job complexity, level of stressors,</a:t>
            </a:r>
          </a:p>
          <a:p>
            <a:pPr eaLnBrk="1" hangingPunct="1"/>
            <a:r>
              <a:rPr lang="en-US">
                <a:cs typeface="Arial" charset="0"/>
              </a:rPr>
              <a:t>and social or relationship context. Each of these has been shown to influence employee proactive behavior.</a:t>
            </a:r>
          </a:p>
        </p:txBody>
      </p:sp>
      <p:sp>
        <p:nvSpPr>
          <p:cNvPr id="4" name="Slide Number Placeholder 3"/>
          <p:cNvSpPr>
            <a:spLocks noGrp="1"/>
          </p:cNvSpPr>
          <p:nvPr>
            <p:ph type="sldNum" sz="quarter" idx="5"/>
          </p:nvPr>
        </p:nvSpPr>
        <p:spPr/>
        <p:txBody>
          <a:bodyPr/>
          <a:lstStyle/>
          <a:p>
            <a:pPr>
              <a:defRPr/>
            </a:pPr>
            <a:fld id="{22CFB669-A13C-4769-8CB3-CB85B37EA733}" type="slidenum">
              <a:rPr lang="en-US" smtClean="0"/>
              <a:pPr>
                <a:defRPr/>
              </a:pPr>
              <a:t>686</a:t>
            </a:fld>
            <a:endParaRPr lang="en-US" dirty="0"/>
          </a:p>
        </p:txBody>
      </p:sp>
    </p:spTree>
    <p:extLst>
      <p:ext uri="{BB962C8B-B14F-4D97-AF65-F5344CB8AC3E}">
        <p14:creationId xmlns:p14="http://schemas.microsoft.com/office/powerpoint/2010/main" val="1184454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Exhibit 3-1 shows the 27 democratic European countries that comprise the European Union.  The last couple of years have been difficult economically for the EU and its</a:t>
            </a:r>
          </a:p>
          <a:p>
            <a:pPr eaLnBrk="1" hangingPunct="1"/>
            <a:r>
              <a:rPr lang="en-US">
                <a:cs typeface="Arial" charset="0"/>
              </a:rPr>
              <a:t>members, like it was for many global regions. “The traditional concept of ‘solidarity’ is being undermined by protectionist pressures in some member countries and</a:t>
            </a:r>
          </a:p>
          <a:p>
            <a:pPr eaLnBrk="1" hangingPunct="1"/>
            <a:r>
              <a:rPr lang="en-US">
                <a:cs typeface="Arial" charset="0"/>
              </a:rPr>
              <a:t>the rigors of maintaining a common currency for a region that has diverse economic needs.</a:t>
            </a:r>
          </a:p>
        </p:txBody>
      </p:sp>
      <p:sp>
        <p:nvSpPr>
          <p:cNvPr id="4" name="Slide Number Placeholder 3"/>
          <p:cNvSpPr>
            <a:spLocks noGrp="1"/>
          </p:cNvSpPr>
          <p:nvPr>
            <p:ph type="sldNum" sz="quarter" idx="5"/>
          </p:nvPr>
        </p:nvSpPr>
        <p:spPr/>
        <p:txBody>
          <a:bodyPr/>
          <a:lstStyle/>
          <a:p>
            <a:pPr>
              <a:defRPr/>
            </a:pPr>
            <a:fld id="{897AE1D8-8166-4321-9D0D-D9305A7A3F7F}" type="slidenum">
              <a:rPr lang="en-US" smtClean="0"/>
              <a:pPr>
                <a:defRPr/>
              </a:pPr>
              <a:t>72</a:t>
            </a:fld>
            <a:endParaRPr lang="en-US" dirty="0"/>
          </a:p>
        </p:txBody>
      </p:sp>
    </p:spTree>
    <p:extLst>
      <p:ext uri="{BB962C8B-B14F-4D97-AF65-F5344CB8AC3E}">
        <p14:creationId xmlns:p14="http://schemas.microsoft.com/office/powerpoint/2010/main" val="1575344767"/>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a:cs typeface="Arial" charset="0"/>
              </a:rPr>
              <a:t>One stream of research that’s relevant to proactive work design is </a:t>
            </a:r>
            <a:r>
              <a:rPr lang="en-US" b="1">
                <a:cs typeface="Arial" charset="0"/>
              </a:rPr>
              <a:t>high involvement work practices</a:t>
            </a:r>
            <a:r>
              <a:rPr lang="en-US">
                <a:cs typeface="Arial" charset="0"/>
              </a:rPr>
              <a:t>, which are designed to elicit greater input or involvement from workers.  The level of employee proactivity is believed to increase as employees become more involved in decisions that affect their work. Another term for this approach, which we discussed in an earlier chapter, is employee empowerment.</a:t>
            </a:r>
          </a:p>
        </p:txBody>
      </p:sp>
      <p:sp>
        <p:nvSpPr>
          <p:cNvPr id="4" name="Slide Number Placeholder 3"/>
          <p:cNvSpPr>
            <a:spLocks noGrp="1"/>
          </p:cNvSpPr>
          <p:nvPr>
            <p:ph type="sldNum" sz="quarter" idx="5"/>
          </p:nvPr>
        </p:nvSpPr>
        <p:spPr/>
        <p:txBody>
          <a:bodyPr/>
          <a:lstStyle/>
          <a:p>
            <a:pPr>
              <a:defRPr/>
            </a:pPr>
            <a:fld id="{A7AFBBDE-5C23-4F1A-955A-0E1E41144275}" type="slidenum">
              <a:rPr lang="en-US" smtClean="0"/>
              <a:pPr>
                <a:defRPr/>
              </a:pPr>
              <a:t>687</a:t>
            </a:fld>
            <a:endParaRPr lang="en-US" dirty="0"/>
          </a:p>
        </p:txBody>
      </p:sp>
    </p:spTree>
    <p:extLst>
      <p:ext uri="{BB962C8B-B14F-4D97-AF65-F5344CB8AC3E}">
        <p14:creationId xmlns:p14="http://schemas.microsoft.com/office/powerpoint/2010/main" val="3650644768"/>
      </p:ext>
    </p:extLst>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b="1">
                <a:cs typeface="Arial" charset="0"/>
              </a:rPr>
              <a:t>Equity theory</a:t>
            </a:r>
            <a:r>
              <a:rPr lang="en-US">
                <a:cs typeface="Arial" charset="0"/>
              </a:rPr>
              <a:t>, developed by J. Stacey Adams, proposes that employees compare what they get from a job (outcomes) in relation to what they put into it (inputs), and then they compare their inputs–outcomes ratio with the inputs–outcomes ratios of relevant others (Exhibit 17-7). If an employee perceives her ratio to be equitable in comparison to those of relevant others, there’s no problem. However, if the ratio</a:t>
            </a:r>
          </a:p>
          <a:p>
            <a:pPr eaLnBrk="1" hangingPunct="1"/>
            <a:r>
              <a:rPr lang="en-US">
                <a:cs typeface="Arial" charset="0"/>
              </a:rPr>
              <a:t>is inequitable, she views herself as underrewarded or overrewarded. When inequities occur, employees attempt to do something about it.  The result might be lower or higher productivity, improved or reduced quality of output, increased absenteeism, or voluntary resignation.</a:t>
            </a:r>
          </a:p>
          <a:p>
            <a:pPr eaLnBrk="1" hangingPunct="1"/>
            <a:endParaRPr lang="en-US">
              <a:cs typeface="Arial" charset="0"/>
            </a:endParaRPr>
          </a:p>
          <a:p>
            <a:pPr eaLnBrk="1" hangingPunct="1"/>
            <a:r>
              <a:rPr lang="en-US">
                <a:cs typeface="Arial" charset="0"/>
              </a:rPr>
              <a:t>The </a:t>
            </a:r>
            <a:r>
              <a:rPr lang="en-US" b="1">
                <a:cs typeface="Arial" charset="0"/>
              </a:rPr>
              <a:t>referent</a:t>
            </a:r>
            <a:r>
              <a:rPr lang="en-US">
                <a:cs typeface="Arial" charset="0"/>
              </a:rPr>
              <a:t>—the other persons, systems, or selves individuals compare themselves against in order to assess equity—is an important variable in equity theory.  </a:t>
            </a:r>
          </a:p>
          <a:p>
            <a:pPr eaLnBrk="1" hangingPunct="1"/>
            <a:endParaRPr lang="en-US">
              <a:cs typeface="Arial" charset="0"/>
            </a:endParaRPr>
          </a:p>
          <a:p>
            <a:pPr eaLnBrk="1" hangingPunct="1"/>
            <a:r>
              <a:rPr lang="en-US">
                <a:cs typeface="Arial" charset="0"/>
              </a:rPr>
              <a:t>Originally, equity theory focused on </a:t>
            </a:r>
            <a:r>
              <a:rPr lang="en-US" b="1">
                <a:cs typeface="Arial" charset="0"/>
              </a:rPr>
              <a:t>distributive justice</a:t>
            </a:r>
            <a:r>
              <a:rPr lang="en-US">
                <a:cs typeface="Arial" charset="0"/>
              </a:rPr>
              <a:t>, the perceived fairness of the amount and allocation of rewards among individuals. More recent research has focused on looking at issues of </a:t>
            </a:r>
            <a:r>
              <a:rPr lang="en-US" b="1">
                <a:cs typeface="Arial" charset="0"/>
              </a:rPr>
              <a:t>procedural justice</a:t>
            </a:r>
            <a:r>
              <a:rPr lang="en-US">
                <a:cs typeface="Arial" charset="0"/>
              </a:rPr>
              <a:t>, the perceived fairness of the process used to determine the distribution of rewards.</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6B35773A-2AFA-4BC6-87F4-910AB3B1DB63}" type="slidenum">
              <a:rPr lang="en-US" smtClean="0"/>
              <a:pPr>
                <a:defRPr/>
              </a:pPr>
              <a:t>688</a:t>
            </a:fld>
            <a:endParaRPr lang="en-US" dirty="0"/>
          </a:p>
        </p:txBody>
      </p:sp>
    </p:spTree>
    <p:extLst>
      <p:ext uri="{BB962C8B-B14F-4D97-AF65-F5344CB8AC3E}">
        <p14:creationId xmlns:p14="http://schemas.microsoft.com/office/powerpoint/2010/main" val="2246286894"/>
      </p:ext>
    </p:extLst>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Research shows that distributive justice has a greater influence on employee satisfaction than procedural justice, while procedural justice tends to affect an employee’s organizational commitment, trust in his or her boss, and intention to quit.</a:t>
            </a:r>
          </a:p>
        </p:txBody>
      </p:sp>
      <p:sp>
        <p:nvSpPr>
          <p:cNvPr id="4" name="Slide Number Placeholder 3"/>
          <p:cNvSpPr>
            <a:spLocks noGrp="1"/>
          </p:cNvSpPr>
          <p:nvPr>
            <p:ph type="sldNum" sz="quarter" idx="5"/>
          </p:nvPr>
        </p:nvSpPr>
        <p:spPr/>
        <p:txBody>
          <a:bodyPr/>
          <a:lstStyle/>
          <a:p>
            <a:pPr>
              <a:defRPr/>
            </a:pPr>
            <a:fld id="{0A5E2FDE-F269-46EF-ADB4-81C3C0BEF08C}" type="slidenum">
              <a:rPr lang="en-US" smtClean="0"/>
              <a:pPr>
                <a:defRPr/>
              </a:pPr>
              <a:t>689</a:t>
            </a:fld>
            <a:endParaRPr lang="en-US" dirty="0"/>
          </a:p>
        </p:txBody>
      </p:sp>
    </p:spTree>
    <p:extLst>
      <p:ext uri="{BB962C8B-B14F-4D97-AF65-F5344CB8AC3E}">
        <p14:creationId xmlns:p14="http://schemas.microsoft.com/office/powerpoint/2010/main" val="2485170640"/>
      </p:ext>
    </p:extLst>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7177AAB0-F5E6-4655-93A1-384ACF744B0C}" type="slidenum">
              <a:rPr lang="en-US" smtClean="0"/>
              <a:pPr>
                <a:defRPr/>
              </a:pPr>
              <a:t>690</a:t>
            </a:fld>
            <a:endParaRPr lang="en-US" dirty="0"/>
          </a:p>
        </p:txBody>
      </p:sp>
    </p:spTree>
    <p:extLst>
      <p:ext uri="{BB962C8B-B14F-4D97-AF65-F5344CB8AC3E}">
        <p14:creationId xmlns:p14="http://schemas.microsoft.com/office/powerpoint/2010/main" val="2343908641"/>
      </p:ext>
    </p:extLst>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The most comprehensive explanation of how employees are motivated is Victor Vroom’s </a:t>
            </a:r>
            <a:r>
              <a:rPr lang="en-US" b="1">
                <a:cs typeface="Arial" charset="0"/>
              </a:rPr>
              <a:t>expectancy theory. </a:t>
            </a:r>
            <a:r>
              <a:rPr lang="en-US">
                <a:cs typeface="Arial" charset="0"/>
              </a:rPr>
              <a:t>Expectancy theory states that an individual tends to act in a certain way based on the expectation that the act will be followed by a given outcome and on the attractiveness of that outcome to the individual. It includes three variables or relationships (see Exhibit 17-8):</a:t>
            </a:r>
          </a:p>
        </p:txBody>
      </p:sp>
      <p:sp>
        <p:nvSpPr>
          <p:cNvPr id="4" name="Slide Number Placeholder 3"/>
          <p:cNvSpPr>
            <a:spLocks noGrp="1"/>
          </p:cNvSpPr>
          <p:nvPr>
            <p:ph type="sldNum" sz="quarter" idx="5"/>
          </p:nvPr>
        </p:nvSpPr>
        <p:spPr/>
        <p:txBody>
          <a:bodyPr/>
          <a:lstStyle/>
          <a:p>
            <a:pPr>
              <a:defRPr/>
            </a:pPr>
            <a:fld id="{2B7AF638-5728-41CA-A549-05E8A51B2B6A}" type="slidenum">
              <a:rPr lang="en-US" smtClean="0"/>
              <a:pPr>
                <a:defRPr/>
              </a:pPr>
              <a:t>691</a:t>
            </a:fld>
            <a:endParaRPr lang="en-US" dirty="0"/>
          </a:p>
        </p:txBody>
      </p:sp>
    </p:spTree>
    <p:extLst>
      <p:ext uri="{BB962C8B-B14F-4D97-AF65-F5344CB8AC3E}">
        <p14:creationId xmlns:p14="http://schemas.microsoft.com/office/powerpoint/2010/main" val="3929785411"/>
      </p:ext>
    </p:extLst>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228600" indent="-228600" eaLnBrk="1" hangingPunct="1">
              <a:buFontTx/>
              <a:buAutoNum type="arabicPeriod"/>
              <a:defRPr/>
            </a:pPr>
            <a:r>
              <a:rPr lang="en-US" i="1" dirty="0"/>
              <a:t>Expectancy </a:t>
            </a:r>
            <a:r>
              <a:rPr lang="en-US" dirty="0"/>
              <a:t>or </a:t>
            </a:r>
            <a:r>
              <a:rPr lang="en-US" i="1" dirty="0"/>
              <a:t>effort–performance linkage </a:t>
            </a:r>
            <a:r>
              <a:rPr lang="en-US" dirty="0"/>
              <a:t>is the probability perceived by the individual that exerting a given amount of effort will lead to a certain level of performance.</a:t>
            </a:r>
          </a:p>
          <a:p>
            <a:pPr marL="228600" indent="-228600" eaLnBrk="1" hangingPunct="1">
              <a:buFontTx/>
              <a:buAutoNum type="arabicPeriod"/>
              <a:defRPr/>
            </a:pPr>
            <a:endParaRPr lang="en-US" dirty="0"/>
          </a:p>
          <a:p>
            <a:pPr eaLnBrk="1" hangingPunct="1">
              <a:defRPr/>
            </a:pPr>
            <a:r>
              <a:rPr lang="en-US" b="1" dirty="0"/>
              <a:t>2. </a:t>
            </a:r>
            <a:r>
              <a:rPr lang="en-US" i="1" dirty="0"/>
              <a:t>Instrumentality </a:t>
            </a:r>
            <a:r>
              <a:rPr lang="en-US" dirty="0"/>
              <a:t>or </a:t>
            </a:r>
            <a:r>
              <a:rPr lang="en-US" i="1" dirty="0"/>
              <a:t>performance–reward linkage </a:t>
            </a:r>
            <a:r>
              <a:rPr lang="en-US" dirty="0"/>
              <a:t>is the degree to which the individual believes that performing at a particular level is</a:t>
            </a:r>
          </a:p>
          <a:p>
            <a:pPr eaLnBrk="1" hangingPunct="1">
              <a:defRPr/>
            </a:pPr>
            <a:r>
              <a:rPr lang="en-US" dirty="0"/>
              <a:t>instrumental in attaining the desired outcome.</a:t>
            </a:r>
          </a:p>
          <a:p>
            <a:pPr eaLnBrk="1" hangingPunct="1">
              <a:defRPr/>
            </a:pPr>
            <a:endParaRPr lang="en-US" dirty="0"/>
          </a:p>
          <a:p>
            <a:pPr eaLnBrk="1" hangingPunct="1">
              <a:defRPr/>
            </a:pPr>
            <a:r>
              <a:rPr lang="en-US" b="1" dirty="0"/>
              <a:t>3. </a:t>
            </a:r>
            <a:r>
              <a:rPr lang="en-US" i="1" dirty="0"/>
              <a:t>Valence </a:t>
            </a:r>
            <a:r>
              <a:rPr lang="en-US" dirty="0"/>
              <a:t>or </a:t>
            </a:r>
            <a:r>
              <a:rPr lang="en-US" i="1" dirty="0"/>
              <a:t>attractiveness of reward </a:t>
            </a:r>
            <a:r>
              <a:rPr lang="en-US" dirty="0"/>
              <a:t>is the importance an individual places on the potential outcome or reward that can be achieved on the job. Valence considers both the goals and needs of the individual.</a:t>
            </a:r>
          </a:p>
        </p:txBody>
      </p:sp>
      <p:sp>
        <p:nvSpPr>
          <p:cNvPr id="4" name="Slide Number Placeholder 3"/>
          <p:cNvSpPr>
            <a:spLocks noGrp="1"/>
          </p:cNvSpPr>
          <p:nvPr>
            <p:ph type="sldNum" sz="quarter" idx="5"/>
          </p:nvPr>
        </p:nvSpPr>
        <p:spPr/>
        <p:txBody>
          <a:bodyPr/>
          <a:lstStyle/>
          <a:p>
            <a:pPr>
              <a:defRPr/>
            </a:pPr>
            <a:fld id="{66EC48B0-2ABB-446D-8F40-7679B8D47D7C}" type="slidenum">
              <a:rPr lang="en-US" smtClean="0"/>
              <a:pPr>
                <a:defRPr/>
              </a:pPr>
              <a:t>692</a:t>
            </a:fld>
            <a:endParaRPr lang="en-US" dirty="0"/>
          </a:p>
        </p:txBody>
      </p:sp>
    </p:spTree>
    <p:extLst>
      <p:ext uri="{BB962C8B-B14F-4D97-AF65-F5344CB8AC3E}">
        <p14:creationId xmlns:p14="http://schemas.microsoft.com/office/powerpoint/2010/main" val="1339077873"/>
      </p:ext>
    </p:extLst>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7433BC1D-79E5-4F2F-8AA2-4F80B4D2AF2E}" type="slidenum">
              <a:rPr lang="en-US" smtClean="0"/>
              <a:pPr>
                <a:defRPr/>
              </a:pPr>
              <a:t>693</a:t>
            </a:fld>
            <a:endParaRPr lang="en-US" dirty="0"/>
          </a:p>
        </p:txBody>
      </p:sp>
    </p:spTree>
    <p:extLst>
      <p:ext uri="{BB962C8B-B14F-4D97-AF65-F5344CB8AC3E}">
        <p14:creationId xmlns:p14="http://schemas.microsoft.com/office/powerpoint/2010/main" val="3783726121"/>
      </p:ext>
    </p:extLst>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Many of the ideas underlying the contemporary motivation theories are complementary, and you’ll understand better how to motivate people if you see how the theories fit together.  Exhibit 17-9 presents a model that integrates much of what we know about motivation. Its basic foundation is the expectancy model.</a:t>
            </a:r>
          </a:p>
          <a:p>
            <a:pPr eaLnBrk="1" hangingPunct="1"/>
            <a:endParaRPr lang="en-US">
              <a:cs typeface="Arial" charset="0"/>
            </a:endParaRPr>
          </a:p>
          <a:p>
            <a:pPr eaLnBrk="1" hangingPunct="1"/>
            <a:r>
              <a:rPr lang="en-US">
                <a:cs typeface="Arial" charset="0"/>
              </a:rPr>
              <a:t>The individual effort box has an arrow leading into it. This arrow flows from the individual’s goals. Consistent with goal-setting theory, this goals–effort link is meant to illustrate that goals direct behavior. Expectancy theory predicts that an employee will exert a high level of effort if he or she perceives a strong relationship between effort and performance, performance and rewards, and rewards and satisfaction of personal goals. Each of these relationships is in turn influenced by certain factors. You can see from the model that the level of individual performance is determined not only by the level of individual effort but also by the individual’s ability to perform and by whether the organization has a fair and objective performance evaluation system. The performance–reward relationship will be strong if the individual perceives that performance (rather than seniority, personal favorites, or some other criterion) is what is rewarded. The final link in expectancy theory is the rewards–goal relationship. The traditional need theories come into play at this point. Motivation would be high to the degree that the rewards an individual</a:t>
            </a:r>
          </a:p>
          <a:p>
            <a:pPr eaLnBrk="1" hangingPunct="1"/>
            <a:r>
              <a:rPr lang="en-US">
                <a:cs typeface="Arial" charset="0"/>
              </a:rPr>
              <a:t>Received for his or her high performance satisfied the dominant needs consistent with his or her individual goals.</a:t>
            </a:r>
          </a:p>
        </p:txBody>
      </p:sp>
      <p:sp>
        <p:nvSpPr>
          <p:cNvPr id="4" name="Slide Number Placeholder 3"/>
          <p:cNvSpPr>
            <a:spLocks noGrp="1"/>
          </p:cNvSpPr>
          <p:nvPr>
            <p:ph type="sldNum" sz="quarter" idx="5"/>
          </p:nvPr>
        </p:nvSpPr>
        <p:spPr/>
        <p:txBody>
          <a:bodyPr/>
          <a:lstStyle/>
          <a:p>
            <a:pPr>
              <a:defRPr/>
            </a:pPr>
            <a:fld id="{322CE3B5-5B8D-49CD-98B5-FF3EF98EC562}" type="slidenum">
              <a:rPr lang="en-US" smtClean="0"/>
              <a:pPr>
                <a:defRPr/>
              </a:pPr>
              <a:t>694</a:t>
            </a:fld>
            <a:endParaRPr lang="en-US" dirty="0"/>
          </a:p>
        </p:txBody>
      </p:sp>
    </p:spTree>
    <p:extLst>
      <p:ext uri="{BB962C8B-B14F-4D97-AF65-F5344CB8AC3E}">
        <p14:creationId xmlns:p14="http://schemas.microsoft.com/office/powerpoint/2010/main" val="1270768832"/>
      </p:ext>
    </p:extLst>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The economic recession of the last few years was difficult for many organizations, especially when it came to their employees. Layoffs, tight budgets, minimal or no pay raises, benefit cuts, no bonuses, long hours doing the work of those who had been laid off—this was the reality that many employees faced. As conditions deteriorated, employee confidence, optimism, and job engagement plummeted as well. As you can</a:t>
            </a:r>
          </a:p>
          <a:p>
            <a:pPr eaLnBrk="1" hangingPunct="1"/>
            <a:r>
              <a:rPr lang="en-US">
                <a:cs typeface="Arial" charset="0"/>
              </a:rPr>
              <a:t>imagine, it wasn’t an easy thing for managers to keep employees motivated under such challenging circumstances.</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51FACD3C-061C-4A74-88CF-425DD8AF7399}" type="slidenum">
              <a:rPr lang="en-US" smtClean="0"/>
              <a:pPr>
                <a:defRPr/>
              </a:pPr>
              <a:t>695</a:t>
            </a:fld>
            <a:endParaRPr lang="en-US" dirty="0"/>
          </a:p>
        </p:txBody>
      </p:sp>
    </p:spTree>
    <p:extLst>
      <p:ext uri="{BB962C8B-B14F-4D97-AF65-F5344CB8AC3E}">
        <p14:creationId xmlns:p14="http://schemas.microsoft.com/office/powerpoint/2010/main" val="2932543255"/>
      </p:ext>
    </p:extLst>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In today’s global business environment, managers can’t automatically assume motivational programs that work in one geographic location are going to work in others. Most current motivation theories were developed in the United States by Americans and about Americans.  Maybe the most blatant pro-American characteristic in these theories is the strong emphasis on individualism and achievement. For instance, both</a:t>
            </a:r>
          </a:p>
          <a:p>
            <a:pPr eaLnBrk="1" hangingPunct="1"/>
            <a:r>
              <a:rPr lang="en-US">
                <a:cs typeface="Arial" charset="0"/>
              </a:rPr>
              <a:t>goal-setting and expectancy theories emphasize goal accomplishment as well as rational and individual thought.</a:t>
            </a:r>
          </a:p>
        </p:txBody>
      </p:sp>
      <p:sp>
        <p:nvSpPr>
          <p:cNvPr id="4" name="Slide Number Placeholder 3"/>
          <p:cNvSpPr>
            <a:spLocks noGrp="1"/>
          </p:cNvSpPr>
          <p:nvPr>
            <p:ph type="sldNum" sz="quarter" idx="5"/>
          </p:nvPr>
        </p:nvSpPr>
        <p:spPr/>
        <p:txBody>
          <a:bodyPr/>
          <a:lstStyle/>
          <a:p>
            <a:pPr>
              <a:defRPr/>
            </a:pPr>
            <a:fld id="{7F580B00-9ED5-4111-82BF-30BE82395993}" type="slidenum">
              <a:rPr lang="en-US" smtClean="0"/>
              <a:pPr>
                <a:defRPr/>
              </a:pPr>
              <a:t>696</a:t>
            </a:fld>
            <a:endParaRPr lang="en-US" dirty="0"/>
          </a:p>
        </p:txBody>
      </p:sp>
    </p:spTree>
    <p:extLst>
      <p:ext uri="{BB962C8B-B14F-4D97-AF65-F5344CB8AC3E}">
        <p14:creationId xmlns:p14="http://schemas.microsoft.com/office/powerpoint/2010/main" val="16350670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normAutofit fontScale="92500" lnSpcReduction="10000"/>
          </a:bodyPr>
          <a:lstStyle/>
          <a:p>
            <a:pPr eaLnBrk="1" hangingPunct="1"/>
            <a:r>
              <a:rPr lang="en-US">
                <a:cs typeface="Arial" charset="0"/>
              </a:rPr>
              <a:t>When agreements in key issues covered by the </a:t>
            </a:r>
            <a:r>
              <a:rPr lang="en-US" b="1">
                <a:cs typeface="Arial" charset="0"/>
              </a:rPr>
              <a:t>North American Free Trade Agreement (NAFTA ) </a:t>
            </a:r>
            <a:r>
              <a:rPr lang="en-US">
                <a:cs typeface="Arial" charset="0"/>
              </a:rPr>
              <a:t>were reached by the Mexican, Canadian, and U.S. governments in 1992, a vast economic bloc was created. As of 2012, it is the second largest trade bloc in the world in terms of combined GDP of its members.</a:t>
            </a:r>
          </a:p>
          <a:p>
            <a:pPr eaLnBrk="1" hangingPunct="1"/>
            <a:endParaRPr lang="en-US">
              <a:cs typeface="Arial" charset="0"/>
            </a:endParaRPr>
          </a:p>
          <a:p>
            <a:pPr eaLnBrk="1" hangingPunct="1"/>
            <a:r>
              <a:rPr lang="en-US">
                <a:cs typeface="Arial" charset="0"/>
              </a:rPr>
              <a:t>Between 1994, when NAFTA went into effect, and 2007 (the most recent year for complete statistics), merchandise trade between the United States and Canada and Mexico has more than tripled while trade between Mexico and the United States has more than quadrupled. Put into numbers, that translates to some $2.6 billion exchanged on a daily basis among NAFTA partners.</a:t>
            </a:r>
          </a:p>
          <a:p>
            <a:pPr eaLnBrk="1" hangingPunct="1"/>
            <a:endParaRPr lang="en-US">
              <a:cs typeface="Arial" charset="0"/>
            </a:endParaRPr>
          </a:p>
          <a:p>
            <a:pPr eaLnBrk="1" hangingPunct="1"/>
            <a:r>
              <a:rPr lang="en-US">
                <a:cs typeface="Arial" charset="0"/>
              </a:rPr>
              <a:t>Other Latin American nations have also become part of free trade blocs. Colombia, Mexico, and Venezuela led the way when all three signed an economic pact in 1994 eliminating import duties and tariffs. Another agreement, the U.S.–Central America Free Trade Agreement (CAFTA), promotes trade liberalization between the United States and five Central</a:t>
            </a:r>
          </a:p>
          <a:p>
            <a:pPr eaLnBrk="1" hangingPunct="1"/>
            <a:r>
              <a:rPr lang="es-ES">
                <a:cs typeface="Arial" charset="0"/>
              </a:rPr>
              <a:t>American countries: Costa Rica, El Salvador, Guatemala, Honduras, and Nicaragua. </a:t>
            </a:r>
            <a:r>
              <a:rPr lang="en-US">
                <a:cs typeface="Arial" charset="0"/>
              </a:rPr>
              <a:t>However, only El Salvador and Costa Rica have joined.</a:t>
            </a:r>
          </a:p>
          <a:p>
            <a:pPr eaLnBrk="1" hangingPunct="1"/>
            <a:endParaRPr lang="en-US">
              <a:cs typeface="Arial" charset="0"/>
            </a:endParaRPr>
          </a:p>
          <a:p>
            <a:pPr eaLnBrk="1" hangingPunct="1"/>
            <a:r>
              <a:rPr lang="en-US">
                <a:cs typeface="Arial" charset="0"/>
              </a:rPr>
              <a:t>However, another free trade bloc of 10 South American countries known as the Southern Common Market or Mercosur already exists. Some South Americans see Mercosur as an effective way to combine resources to better compete against other global economic powers, especially the EU and NAFTA. With the future of FTAA highly doubtful, this regional alliance could take on new importance</a:t>
            </a:r>
          </a:p>
        </p:txBody>
      </p:sp>
      <p:sp>
        <p:nvSpPr>
          <p:cNvPr id="4" name="Slide Number Placeholder 3"/>
          <p:cNvSpPr>
            <a:spLocks noGrp="1"/>
          </p:cNvSpPr>
          <p:nvPr>
            <p:ph type="sldNum" sz="quarter" idx="5"/>
          </p:nvPr>
        </p:nvSpPr>
        <p:spPr/>
        <p:txBody>
          <a:bodyPr/>
          <a:lstStyle/>
          <a:p>
            <a:pPr>
              <a:defRPr/>
            </a:pPr>
            <a:fld id="{23FD71BC-1987-49C1-8BFC-6BF24084C622}" type="slidenum">
              <a:rPr lang="en-US" smtClean="0"/>
              <a:pPr>
                <a:defRPr/>
              </a:pPr>
              <a:t>73</a:t>
            </a:fld>
            <a:endParaRPr lang="en-US" dirty="0"/>
          </a:p>
        </p:txBody>
      </p:sp>
    </p:spTree>
    <p:extLst>
      <p:ext uri="{BB962C8B-B14F-4D97-AF65-F5344CB8AC3E}">
        <p14:creationId xmlns:p14="http://schemas.microsoft.com/office/powerpoint/2010/main" val="3093832956"/>
      </p:ext>
    </p:extLst>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lstStyle/>
          <a:p>
            <a:pPr eaLnBrk="1" hangingPunct="1"/>
            <a:r>
              <a:rPr lang="en-US">
                <a:cs typeface="Arial" charset="0"/>
              </a:rPr>
              <a:t>To maximize motivation among today’s workforce, managers need to think in terms of </a:t>
            </a:r>
            <a:r>
              <a:rPr lang="en-US" i="1">
                <a:cs typeface="Arial" charset="0"/>
              </a:rPr>
              <a:t>flexibility. </a:t>
            </a:r>
            <a:r>
              <a:rPr lang="en-US">
                <a:cs typeface="Arial" charset="0"/>
              </a:rPr>
              <a:t>For instance, studies tell us that men place more importance on having autonomy in their jobs than women. In contrast, the opportunity to learn, convenient and flexible work hours, and good interpersonal relations are more important to women. many organizations have developed flexible work arrangements—such as compressed workweeks, flextime, and job sharing that recognize different needs.</a:t>
            </a:r>
          </a:p>
        </p:txBody>
      </p:sp>
      <p:sp>
        <p:nvSpPr>
          <p:cNvPr id="4" name="Slide Number Placeholder 3"/>
          <p:cNvSpPr>
            <a:spLocks noGrp="1"/>
          </p:cNvSpPr>
          <p:nvPr>
            <p:ph type="sldNum" sz="quarter" idx="5"/>
          </p:nvPr>
        </p:nvSpPr>
        <p:spPr/>
        <p:txBody>
          <a:bodyPr/>
          <a:lstStyle/>
          <a:p>
            <a:pPr>
              <a:defRPr/>
            </a:pPr>
            <a:fld id="{CD1E5B43-8B1A-4125-9355-E0909AB7B209}" type="slidenum">
              <a:rPr lang="en-US" smtClean="0"/>
              <a:pPr>
                <a:defRPr/>
              </a:pPr>
              <a:t>697</a:t>
            </a:fld>
            <a:endParaRPr lang="en-US" dirty="0"/>
          </a:p>
        </p:txBody>
      </p:sp>
    </p:spTree>
    <p:extLst>
      <p:ext uri="{BB962C8B-B14F-4D97-AF65-F5344CB8AC3E}">
        <p14:creationId xmlns:p14="http://schemas.microsoft.com/office/powerpoint/2010/main" val="3790765310"/>
      </p:ext>
    </p:extLst>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a:lstStyle/>
          <a:p>
            <a:pPr eaLnBrk="1" hangingPunct="1"/>
            <a:r>
              <a:rPr lang="en-US">
                <a:cs typeface="Arial" charset="0"/>
              </a:rPr>
              <a:t>In contrast to a generation ago, the typical employee today is more likely to be a professional with a college degree than a blue-collar</a:t>
            </a:r>
          </a:p>
          <a:p>
            <a:pPr eaLnBrk="1" hangingPunct="1"/>
            <a:r>
              <a:rPr lang="en-US">
                <a:cs typeface="Arial" charset="0"/>
              </a:rPr>
              <a:t>factory worker. Professionals are different from nonprofessionals.  They have a strong and long term commitment to their field of expertise</a:t>
            </a:r>
          </a:p>
          <a:p>
            <a:pPr eaLnBrk="1" hangingPunct="1"/>
            <a:endParaRPr lang="en-US">
              <a:cs typeface="Arial" charset="0"/>
            </a:endParaRPr>
          </a:p>
          <a:p>
            <a:pPr eaLnBrk="1" hangingPunct="1"/>
            <a:r>
              <a:rPr lang="en-US">
                <a:cs typeface="Arial" charset="0"/>
              </a:rPr>
              <a:t>Their chief reward is the work itself. Professionals also value support. They want others to think that what they are working on is important. That may be true for all employees, but professionals tend to be focused on their work as their central life interest, whereas nonprofessionals</a:t>
            </a:r>
          </a:p>
          <a:p>
            <a:pPr eaLnBrk="1" hangingPunct="1"/>
            <a:r>
              <a:rPr lang="en-US">
                <a:cs typeface="Arial" charset="0"/>
              </a:rPr>
              <a:t>typically have other interests outside of work that can compensate for needs not met on the job.</a:t>
            </a:r>
          </a:p>
        </p:txBody>
      </p:sp>
      <p:sp>
        <p:nvSpPr>
          <p:cNvPr id="4" name="Slide Number Placeholder 3"/>
          <p:cNvSpPr>
            <a:spLocks noGrp="1"/>
          </p:cNvSpPr>
          <p:nvPr>
            <p:ph type="sldNum" sz="quarter" idx="5"/>
          </p:nvPr>
        </p:nvSpPr>
        <p:spPr/>
        <p:txBody>
          <a:bodyPr/>
          <a:lstStyle/>
          <a:p>
            <a:pPr>
              <a:defRPr/>
            </a:pPr>
            <a:fld id="{1B1954F7-5136-4E00-B7A9-280695059FB1}" type="slidenum">
              <a:rPr lang="en-US" smtClean="0"/>
              <a:pPr>
                <a:defRPr/>
              </a:pPr>
              <a:t>698</a:t>
            </a:fld>
            <a:endParaRPr lang="en-US" dirty="0"/>
          </a:p>
        </p:txBody>
      </p:sp>
    </p:spTree>
    <p:extLst>
      <p:ext uri="{BB962C8B-B14F-4D97-AF65-F5344CB8AC3E}">
        <p14:creationId xmlns:p14="http://schemas.microsoft.com/office/powerpoint/2010/main" val="3447514281"/>
      </p:ext>
    </p:extLst>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a:lstStyle/>
          <a:p>
            <a:pPr eaLnBrk="1" hangingPunct="1"/>
            <a:r>
              <a:rPr lang="en-US">
                <a:cs typeface="Arial" charset="0"/>
              </a:rPr>
              <a:t>What will motivate involuntarily temporary employees? An obvious answer is the opportunity to become a permanent employee. In cases in which permanent employees are selected from a pool of temps, the temps will often work hard in hopes of becoming permanent. A less obvious answer is the opportunity for training. The ability of a temporary employee to find a new job is largely dependent on his or her skills.</a:t>
            </a:r>
          </a:p>
          <a:p>
            <a:pPr eaLnBrk="1" hangingPunct="1"/>
            <a:endParaRPr lang="en-US">
              <a:cs typeface="Arial" charset="0"/>
            </a:endParaRPr>
          </a:p>
          <a:p>
            <a:pPr eaLnBrk="1" hangingPunct="1"/>
            <a:r>
              <a:rPr lang="en-US">
                <a:cs typeface="Arial" charset="0"/>
              </a:rPr>
              <a:t>In motivating minimum-wage employees, managers might look at employee recognition programs. Many managers also recognize the power of praise although these “pats on the back” must be sincere and given for the right reasons.</a:t>
            </a:r>
          </a:p>
        </p:txBody>
      </p:sp>
      <p:sp>
        <p:nvSpPr>
          <p:cNvPr id="4" name="Slide Number Placeholder 3"/>
          <p:cNvSpPr>
            <a:spLocks noGrp="1"/>
          </p:cNvSpPr>
          <p:nvPr>
            <p:ph type="sldNum" sz="quarter" idx="5"/>
          </p:nvPr>
        </p:nvSpPr>
        <p:spPr/>
        <p:txBody>
          <a:bodyPr/>
          <a:lstStyle/>
          <a:p>
            <a:pPr>
              <a:defRPr/>
            </a:pPr>
            <a:fld id="{098BCC7D-E5A2-45F7-8E8C-32EE2BC213C4}" type="slidenum">
              <a:rPr lang="en-US" smtClean="0"/>
              <a:pPr>
                <a:defRPr/>
              </a:pPr>
              <a:t>699</a:t>
            </a:fld>
            <a:endParaRPr lang="en-US" dirty="0"/>
          </a:p>
        </p:txBody>
      </p:sp>
    </p:spTree>
    <p:extLst>
      <p:ext uri="{BB962C8B-B14F-4D97-AF65-F5344CB8AC3E}">
        <p14:creationId xmlns:p14="http://schemas.microsoft.com/office/powerpoint/2010/main" val="4286923144"/>
      </p:ext>
    </p:extLst>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a:lstStyle/>
          <a:p>
            <a:pPr eaLnBrk="1" hangingPunct="1"/>
            <a:r>
              <a:rPr lang="en-US">
                <a:cs typeface="Arial" charset="0"/>
              </a:rPr>
              <a:t>Many organizations of various sizes involve their employees in workplace decisions by opening up the financial statements (the “books”). They share that information so employees will be motivated to make better decisions about their work and better able to understand the implications of what they do, how they do it, and the ultimate impact on the bottom line. This approach is called </a:t>
            </a:r>
            <a:r>
              <a:rPr lang="en-US" b="1">
                <a:cs typeface="Arial" charset="0"/>
              </a:rPr>
              <a:t>openbook management </a:t>
            </a:r>
            <a:r>
              <a:rPr lang="en-US">
                <a:cs typeface="Arial" charset="0"/>
              </a:rPr>
              <a:t>and many organizations are using it.</a:t>
            </a:r>
          </a:p>
          <a:p>
            <a:pPr eaLnBrk="1" hangingPunct="1"/>
            <a:endParaRPr lang="en-US">
              <a:cs typeface="Arial" charset="0"/>
            </a:endParaRPr>
          </a:p>
          <a:p>
            <a:pPr eaLnBrk="1" hangingPunct="1"/>
            <a:r>
              <a:rPr lang="en-US" b="1">
                <a:cs typeface="Arial" charset="0"/>
              </a:rPr>
              <a:t>Employee recognition programs </a:t>
            </a:r>
            <a:r>
              <a:rPr lang="en-US">
                <a:cs typeface="Arial" charset="0"/>
              </a:rPr>
              <a:t>consist of personal attention and expressing interest, approval, and appreciation for a job well done. They can take numerous forms.</a:t>
            </a:r>
          </a:p>
          <a:p>
            <a:pPr eaLnBrk="1" hangingPunct="1"/>
            <a:endParaRPr lang="en-US">
              <a:cs typeface="Arial" charset="0"/>
            </a:endParaRPr>
          </a:p>
          <a:p>
            <a:pPr eaLnBrk="1" hangingPunct="1"/>
            <a:r>
              <a:rPr lang="en-US" b="1">
                <a:cs typeface="Arial" charset="0"/>
              </a:rPr>
              <a:t>Pay-for-performance programs </a:t>
            </a:r>
            <a:r>
              <a:rPr lang="en-US">
                <a:cs typeface="Arial" charset="0"/>
              </a:rPr>
              <a:t>are variable compensation plans that pay employees on the basis of some performance measure.</a:t>
            </a:r>
          </a:p>
          <a:p>
            <a:pPr eaLnBrk="1" hangingPunct="1"/>
            <a:r>
              <a:rPr lang="en-US">
                <a:cs typeface="Arial" charset="0"/>
              </a:rPr>
              <a:t>Piece-rate pay plans, wage incentive plans, profit-sharing, and lump-sum bonuses are examples. What differentiates these forms of pay from more traditional compensation plans is that instead of paying a person for time on the job, pay is adjusted to reflect some performance measure.</a:t>
            </a:r>
          </a:p>
        </p:txBody>
      </p:sp>
      <p:sp>
        <p:nvSpPr>
          <p:cNvPr id="4" name="Slide Number Placeholder 3"/>
          <p:cNvSpPr>
            <a:spLocks noGrp="1"/>
          </p:cNvSpPr>
          <p:nvPr>
            <p:ph type="sldNum" sz="quarter" idx="5"/>
          </p:nvPr>
        </p:nvSpPr>
        <p:spPr/>
        <p:txBody>
          <a:bodyPr/>
          <a:lstStyle/>
          <a:p>
            <a:pPr>
              <a:defRPr/>
            </a:pPr>
            <a:fld id="{300BD047-ECAF-429A-98E0-F8EC3772BCDE}" type="slidenum">
              <a:rPr lang="en-US" smtClean="0"/>
              <a:pPr>
                <a:defRPr/>
              </a:pPr>
              <a:t>700</a:t>
            </a:fld>
            <a:endParaRPr lang="en-US" dirty="0"/>
          </a:p>
        </p:txBody>
      </p:sp>
    </p:spTree>
    <p:extLst>
      <p:ext uri="{BB962C8B-B14F-4D97-AF65-F5344CB8AC3E}">
        <p14:creationId xmlns:p14="http://schemas.microsoft.com/office/powerpoint/2010/main" val="4020553637"/>
      </p:ext>
    </p:extLst>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a:lstStyle/>
          <a:p>
            <a:pPr eaLnBrk="1" hangingPunct="1"/>
            <a:r>
              <a:rPr lang="en-US">
                <a:cs typeface="Arial" charset="0"/>
              </a:rPr>
              <a:t>Motivation is the process by which a person’s efforts are energized, directed, and sustained toward attaining a goal.</a:t>
            </a:r>
          </a:p>
          <a:p>
            <a:pPr eaLnBrk="1" hangingPunct="1"/>
            <a:r>
              <a:rPr lang="en-US">
                <a:cs typeface="Arial" charset="0"/>
              </a:rPr>
              <a:t>The </a:t>
            </a:r>
            <a:r>
              <a:rPr lang="en-US" i="1">
                <a:cs typeface="Arial" charset="0"/>
              </a:rPr>
              <a:t>energy </a:t>
            </a:r>
            <a:r>
              <a:rPr lang="en-US">
                <a:cs typeface="Arial" charset="0"/>
              </a:rPr>
              <a:t>element is a measure of intensity, drive, or vigor. The high level of effort needs to be </a:t>
            </a:r>
            <a:r>
              <a:rPr lang="en-US" i="1">
                <a:cs typeface="Arial" charset="0"/>
              </a:rPr>
              <a:t>directed </a:t>
            </a:r>
            <a:r>
              <a:rPr lang="en-US">
                <a:cs typeface="Arial" charset="0"/>
              </a:rPr>
              <a:t>in ways that help the organization achieve its goals. Employees must </a:t>
            </a:r>
            <a:r>
              <a:rPr lang="en-US" i="1">
                <a:cs typeface="Arial" charset="0"/>
              </a:rPr>
              <a:t>persist </a:t>
            </a:r>
            <a:r>
              <a:rPr lang="en-US">
                <a:cs typeface="Arial" charset="0"/>
              </a:rPr>
              <a:t>in putting forth effort to achieve those goals.</a:t>
            </a:r>
          </a:p>
        </p:txBody>
      </p:sp>
      <p:sp>
        <p:nvSpPr>
          <p:cNvPr id="4" name="Slide Number Placeholder 3"/>
          <p:cNvSpPr>
            <a:spLocks noGrp="1"/>
          </p:cNvSpPr>
          <p:nvPr>
            <p:ph type="sldNum" sz="quarter" idx="5"/>
          </p:nvPr>
        </p:nvSpPr>
        <p:spPr/>
        <p:txBody>
          <a:bodyPr/>
          <a:lstStyle/>
          <a:p>
            <a:pPr>
              <a:defRPr/>
            </a:pPr>
            <a:fld id="{46BE8D8F-F5C9-4A15-8CD8-E64184D33897}" type="slidenum">
              <a:rPr lang="en-US" smtClean="0"/>
              <a:pPr>
                <a:defRPr/>
              </a:pPr>
              <a:t>701</a:t>
            </a:fld>
            <a:endParaRPr lang="en-US" dirty="0"/>
          </a:p>
        </p:txBody>
      </p:sp>
    </p:spTree>
    <p:extLst>
      <p:ext uri="{BB962C8B-B14F-4D97-AF65-F5344CB8AC3E}">
        <p14:creationId xmlns:p14="http://schemas.microsoft.com/office/powerpoint/2010/main" val="3823681956"/>
      </p:ext>
    </p:extLst>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a:lstStyle/>
          <a:p>
            <a:pPr eaLnBrk="1" hangingPunct="1"/>
            <a:r>
              <a:rPr lang="en-US">
                <a:cs typeface="Arial" charset="0"/>
              </a:rPr>
              <a:t>In Maslow’s hierarchy, individuals move up the hierarchy of five needs (physiological, safety, social, esteem, and self-actualization) as needs are substantially satisfied. A need that’s substantially satisfied no longer motivates. </a:t>
            </a:r>
          </a:p>
          <a:p>
            <a:pPr eaLnBrk="1" hangingPunct="1"/>
            <a:endParaRPr lang="en-US">
              <a:cs typeface="Arial" charset="0"/>
            </a:endParaRPr>
          </a:p>
          <a:p>
            <a:pPr eaLnBrk="1" hangingPunct="1"/>
            <a:r>
              <a:rPr lang="en-US">
                <a:cs typeface="Arial" charset="0"/>
              </a:rPr>
              <a:t>A Theory X manager believes people don’t like to work or won’t seek out responsibility so they have to be threatened and coerced to work. A Theory Y manager assumes people like to work and seek out responsibility, so they will exercise self-motivation and self-direction.</a:t>
            </a:r>
          </a:p>
        </p:txBody>
      </p:sp>
      <p:sp>
        <p:nvSpPr>
          <p:cNvPr id="4" name="Slide Number Placeholder 3"/>
          <p:cNvSpPr>
            <a:spLocks noGrp="1"/>
          </p:cNvSpPr>
          <p:nvPr>
            <p:ph type="sldNum" sz="quarter" idx="5"/>
          </p:nvPr>
        </p:nvSpPr>
        <p:spPr/>
        <p:txBody>
          <a:bodyPr/>
          <a:lstStyle/>
          <a:p>
            <a:pPr>
              <a:defRPr/>
            </a:pPr>
            <a:fld id="{D5920DAE-9982-4BEA-A8B2-1C415712D441}" type="slidenum">
              <a:rPr lang="en-US" smtClean="0"/>
              <a:pPr>
                <a:defRPr/>
              </a:pPr>
              <a:t>702</a:t>
            </a:fld>
            <a:endParaRPr lang="en-US" dirty="0"/>
          </a:p>
        </p:txBody>
      </p:sp>
    </p:spTree>
    <p:extLst>
      <p:ext uri="{BB962C8B-B14F-4D97-AF65-F5344CB8AC3E}">
        <p14:creationId xmlns:p14="http://schemas.microsoft.com/office/powerpoint/2010/main" val="1212658211"/>
      </p:ext>
    </p:extLst>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a:lstStyle/>
          <a:p>
            <a:pPr eaLnBrk="1" hangingPunct="1"/>
            <a:r>
              <a:rPr lang="en-US">
                <a:cs typeface="Arial" charset="0"/>
              </a:rPr>
              <a:t>Herzberg’s theory proposed that intrinsic factors associated with job satisfaction were what motivated people. Extrinsic factors associated with job dissatisfaction simply kept people from being dissatisfied. Three-needs theory proposed three acquired needs that are major motives</a:t>
            </a:r>
          </a:p>
          <a:p>
            <a:pPr eaLnBrk="1" hangingPunct="1"/>
            <a:r>
              <a:rPr lang="en-US">
                <a:cs typeface="Arial" charset="0"/>
              </a:rPr>
              <a:t>in work: need for achievement, need for affiliation, and need for power.</a:t>
            </a:r>
          </a:p>
        </p:txBody>
      </p:sp>
      <p:sp>
        <p:nvSpPr>
          <p:cNvPr id="4" name="Slide Number Placeholder 3"/>
          <p:cNvSpPr>
            <a:spLocks noGrp="1"/>
          </p:cNvSpPr>
          <p:nvPr>
            <p:ph type="sldNum" sz="quarter" idx="5"/>
          </p:nvPr>
        </p:nvSpPr>
        <p:spPr/>
        <p:txBody>
          <a:bodyPr/>
          <a:lstStyle/>
          <a:p>
            <a:pPr>
              <a:defRPr/>
            </a:pPr>
            <a:fld id="{DB32F4A2-5786-4D4D-873A-B7574C58D625}" type="slidenum">
              <a:rPr lang="en-US" smtClean="0"/>
              <a:pPr>
                <a:defRPr/>
              </a:pPr>
              <a:t>703</a:t>
            </a:fld>
            <a:endParaRPr lang="en-US" dirty="0"/>
          </a:p>
        </p:txBody>
      </p:sp>
    </p:spTree>
    <p:extLst>
      <p:ext uri="{BB962C8B-B14F-4D97-AF65-F5344CB8AC3E}">
        <p14:creationId xmlns:p14="http://schemas.microsoft.com/office/powerpoint/2010/main" val="2770760593"/>
      </p:ext>
    </p:extLst>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p:spPr>
      </p:sp>
      <p:sp>
        <p:nvSpPr>
          <p:cNvPr id="116738" name="Notes Placeholder 2"/>
          <p:cNvSpPr>
            <a:spLocks noGrp="1"/>
          </p:cNvSpPr>
          <p:nvPr>
            <p:ph type="body" idx="1"/>
          </p:nvPr>
        </p:nvSpPr>
        <p:spPr bwMode="auto">
          <a:noFill/>
        </p:spPr>
        <p:txBody>
          <a:bodyPr/>
          <a:lstStyle/>
          <a:p>
            <a:pPr eaLnBrk="1" hangingPunct="1"/>
            <a:r>
              <a:rPr lang="en-US">
                <a:cs typeface="Arial" charset="0"/>
              </a:rPr>
              <a:t>Goal-setting theory says that specific goals increase performance, and difficult goals, when accepted, result in higher performance than easy goals. Important points in goal-setting theory include intention to work toward a goal as a major source of job motivation; specific hard goals that produce higher levels of output than generalized goals; participation in setting goals as preferable to assigning goals, but not always; feedback that guides and motivates behavior, especially self-generated feedback; and contingencies that affect goal setting—goal commitment, self-efficacy, and national culture.</a:t>
            </a:r>
          </a:p>
          <a:p>
            <a:pPr eaLnBrk="1" hangingPunct="1"/>
            <a:endParaRPr lang="en-US">
              <a:cs typeface="Arial" charset="0"/>
            </a:endParaRPr>
          </a:p>
          <a:p>
            <a:pPr eaLnBrk="1" hangingPunct="1"/>
            <a:r>
              <a:rPr lang="en-US">
                <a:cs typeface="Arial" charset="0"/>
              </a:rPr>
              <a:t>Reinforcement theory says that behavior is a function of its consequences. To motivate, use positive reinforcers to reinforce desirable behaviors. Ignore undesirable behavior rather than punishing it.  </a:t>
            </a:r>
          </a:p>
          <a:p>
            <a:pPr eaLnBrk="1" hangingPunct="1"/>
            <a:endParaRPr lang="en-US">
              <a:cs typeface="Arial" charset="0"/>
            </a:endParaRPr>
          </a:p>
          <a:p>
            <a:pPr eaLnBrk="1" hangingPunct="1"/>
            <a:r>
              <a:rPr lang="en-US">
                <a:cs typeface="Arial" charset="0"/>
              </a:rPr>
              <a:t>Job enlargement involves horizontally expanding job scope by adding more tasks or increasing how many times the tasks are done.</a:t>
            </a:r>
          </a:p>
        </p:txBody>
      </p:sp>
      <p:sp>
        <p:nvSpPr>
          <p:cNvPr id="4" name="Slide Number Placeholder 3"/>
          <p:cNvSpPr>
            <a:spLocks noGrp="1"/>
          </p:cNvSpPr>
          <p:nvPr>
            <p:ph type="sldNum" sz="quarter" idx="5"/>
          </p:nvPr>
        </p:nvSpPr>
        <p:spPr/>
        <p:txBody>
          <a:bodyPr/>
          <a:lstStyle/>
          <a:p>
            <a:pPr>
              <a:defRPr/>
            </a:pPr>
            <a:fld id="{92EEEB51-CF8D-4481-AA79-E680E85DD4D0}" type="slidenum">
              <a:rPr lang="en-US" smtClean="0"/>
              <a:pPr>
                <a:defRPr/>
              </a:pPr>
              <a:t>704</a:t>
            </a:fld>
            <a:endParaRPr lang="en-US" dirty="0"/>
          </a:p>
        </p:txBody>
      </p:sp>
    </p:spTree>
    <p:extLst>
      <p:ext uri="{BB962C8B-B14F-4D97-AF65-F5344CB8AC3E}">
        <p14:creationId xmlns:p14="http://schemas.microsoft.com/office/powerpoint/2010/main" val="3026351984"/>
      </p:ext>
    </p:extLst>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bwMode="auto">
          <a:noFill/>
          <a:ln>
            <a:solidFill>
              <a:srgbClr val="000000"/>
            </a:solidFill>
            <a:miter lim="800000"/>
            <a:headEnd/>
            <a:tailEnd/>
          </a:ln>
        </p:spPr>
      </p:sp>
      <p:sp>
        <p:nvSpPr>
          <p:cNvPr id="118786" name="Notes Placeholder 2"/>
          <p:cNvSpPr>
            <a:spLocks noGrp="1"/>
          </p:cNvSpPr>
          <p:nvPr>
            <p:ph type="body" idx="1"/>
          </p:nvPr>
        </p:nvSpPr>
        <p:spPr bwMode="auto">
          <a:noFill/>
        </p:spPr>
        <p:txBody>
          <a:bodyPr/>
          <a:lstStyle/>
          <a:p>
            <a:pPr eaLnBrk="1" hangingPunct="1"/>
            <a:r>
              <a:rPr lang="en-US">
                <a:cs typeface="Arial" charset="0"/>
              </a:rPr>
              <a:t> Job enrichment vertically expands job depth by giving employees more control over their work. </a:t>
            </a:r>
          </a:p>
          <a:p>
            <a:pPr eaLnBrk="1" hangingPunct="1"/>
            <a:endParaRPr lang="en-US">
              <a:cs typeface="Arial" charset="0"/>
            </a:endParaRPr>
          </a:p>
          <a:p>
            <a:pPr eaLnBrk="1" hangingPunct="1"/>
            <a:r>
              <a:rPr lang="en-US">
                <a:cs typeface="Arial" charset="0"/>
              </a:rPr>
              <a:t>The job characteristics model says five core job dimensions (skill variety, task identity, task significance, autonomy, and feedback) are used to design motivating jobs. Another job design approach proposed looking at relational aspects and proactive aspects of jobs.</a:t>
            </a:r>
          </a:p>
        </p:txBody>
      </p:sp>
      <p:sp>
        <p:nvSpPr>
          <p:cNvPr id="4" name="Slide Number Placeholder 3"/>
          <p:cNvSpPr>
            <a:spLocks noGrp="1"/>
          </p:cNvSpPr>
          <p:nvPr>
            <p:ph type="sldNum" sz="quarter" idx="5"/>
          </p:nvPr>
        </p:nvSpPr>
        <p:spPr/>
        <p:txBody>
          <a:bodyPr/>
          <a:lstStyle/>
          <a:p>
            <a:pPr>
              <a:defRPr/>
            </a:pPr>
            <a:fld id="{0D357462-2474-44B9-946B-FDE642B77137}" type="slidenum">
              <a:rPr lang="en-US" smtClean="0"/>
              <a:pPr>
                <a:defRPr/>
              </a:pPr>
              <a:t>705</a:t>
            </a:fld>
            <a:endParaRPr lang="en-US" dirty="0"/>
          </a:p>
        </p:txBody>
      </p:sp>
    </p:spTree>
    <p:extLst>
      <p:ext uri="{BB962C8B-B14F-4D97-AF65-F5344CB8AC3E}">
        <p14:creationId xmlns:p14="http://schemas.microsoft.com/office/powerpoint/2010/main" val="2841726189"/>
      </p:ext>
    </p:extLst>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a:lstStyle/>
          <a:p>
            <a:pPr eaLnBrk="1" hangingPunct="1"/>
            <a:r>
              <a:rPr lang="en-US">
                <a:cs typeface="Arial" charset="0"/>
              </a:rPr>
              <a:t>Equity theory focuses on how employees compare their inputs–outcomes ratios to relevant others’ ratios. A perception of inequity will cause an employee to do something about it. Procedural justice has a greater influence on employee satisfaction than distributive justice.</a:t>
            </a:r>
          </a:p>
          <a:p>
            <a:pPr eaLnBrk="1" hangingPunct="1"/>
            <a:r>
              <a:rPr lang="en-US">
                <a:cs typeface="Arial" charset="0"/>
              </a:rPr>
              <a:t>Expectancy theory says an individual tends to act in a certain way based on the expectation that the act will be followed by a desired outcome. Expectancy is the effort–performance linkage (how much effort do I need to exert to achieve a certain level of performance?); instrumentality is the performance–reward linkage (achieving at a certain level of performance will get me a specific reward); and valence is the attractiveness of the reward (is it the reward that I want?). </a:t>
            </a:r>
          </a:p>
        </p:txBody>
      </p:sp>
      <p:sp>
        <p:nvSpPr>
          <p:cNvPr id="4" name="Slide Number Placeholder 3"/>
          <p:cNvSpPr>
            <a:spLocks noGrp="1"/>
          </p:cNvSpPr>
          <p:nvPr>
            <p:ph type="sldNum" sz="quarter" idx="5"/>
          </p:nvPr>
        </p:nvSpPr>
        <p:spPr/>
        <p:txBody>
          <a:bodyPr/>
          <a:lstStyle/>
          <a:p>
            <a:pPr>
              <a:defRPr/>
            </a:pPr>
            <a:fld id="{D06DA952-C6A4-4AFF-AE94-E7E4CDD657BD}" type="slidenum">
              <a:rPr lang="en-US" smtClean="0"/>
              <a:pPr>
                <a:defRPr/>
              </a:pPr>
              <a:t>706</a:t>
            </a:fld>
            <a:endParaRPr lang="en-US" dirty="0"/>
          </a:p>
        </p:txBody>
      </p:sp>
    </p:spTree>
    <p:extLst>
      <p:ext uri="{BB962C8B-B14F-4D97-AF65-F5344CB8AC3E}">
        <p14:creationId xmlns:p14="http://schemas.microsoft.com/office/powerpoint/2010/main" val="16865848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Association of Southeast Asian Nations (ASEAN ) </a:t>
            </a:r>
            <a:r>
              <a:rPr lang="en-US">
                <a:cs typeface="Arial" charset="0"/>
              </a:rPr>
              <a:t>is a trading alliance of 10 Southeast Asian nations. (See Exhibit 3-2.) The ASEAN region has a population more than 591 million with a combined GDP of US$1.5 trillion. In addition to these 10 nations, leaders from a group dubbed ASEAN+3, which include China, Japan, and South Korea, have</a:t>
            </a:r>
          </a:p>
          <a:p>
            <a:pPr eaLnBrk="1" hangingPunct="1"/>
            <a:r>
              <a:rPr lang="en-US">
                <a:cs typeface="Arial" charset="0"/>
              </a:rPr>
              <a:t>met to discuss trade issues. Also, leaders from India, Australia, and New Zealand have participated in trade talks with ASEAN+3 as well. The main issue with creating a trade bloc of all 16 nations has been the lack of any push toward regional integration. Despite the Asian culture’s emphasis on consensus building, “ASEAN’s biggest problem is that individual members haven’t been willing to sacrifice for the common good.”</a:t>
            </a:r>
          </a:p>
        </p:txBody>
      </p:sp>
      <p:sp>
        <p:nvSpPr>
          <p:cNvPr id="4" name="Slide Number Placeholder 3"/>
          <p:cNvSpPr>
            <a:spLocks noGrp="1"/>
          </p:cNvSpPr>
          <p:nvPr>
            <p:ph type="sldNum" sz="quarter" idx="5"/>
          </p:nvPr>
        </p:nvSpPr>
        <p:spPr/>
        <p:txBody>
          <a:bodyPr/>
          <a:lstStyle/>
          <a:p>
            <a:pPr>
              <a:defRPr/>
            </a:pPr>
            <a:fld id="{65902FEB-0CB8-4A19-BEEA-8A77172743A3}" type="slidenum">
              <a:rPr lang="en-US" smtClean="0"/>
              <a:pPr>
                <a:defRPr/>
              </a:pPr>
              <a:t>74</a:t>
            </a:fld>
            <a:endParaRPr lang="en-US" dirty="0"/>
          </a:p>
        </p:txBody>
      </p:sp>
    </p:spTree>
    <p:extLst>
      <p:ext uri="{BB962C8B-B14F-4D97-AF65-F5344CB8AC3E}">
        <p14:creationId xmlns:p14="http://schemas.microsoft.com/office/powerpoint/2010/main" val="844520226"/>
      </p:ext>
    </p:extLst>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a:normAutofit fontScale="92500" lnSpcReduction="10000"/>
          </a:bodyPr>
          <a:lstStyle/>
          <a:p>
            <a:pPr eaLnBrk="1" hangingPunct="1"/>
            <a:r>
              <a:rPr lang="en-US">
                <a:cs typeface="Arial" charset="0"/>
              </a:rPr>
              <a:t>Managers must cope with four current motivation issues: motivating in tough economic circumstances, managing cross-cultural challenges, motivating unique groups of workers, and designing appropriate rewards programs. </a:t>
            </a:r>
          </a:p>
          <a:p>
            <a:pPr eaLnBrk="1" hangingPunct="1"/>
            <a:endParaRPr lang="en-US">
              <a:cs typeface="Arial" charset="0"/>
            </a:endParaRPr>
          </a:p>
          <a:p>
            <a:pPr eaLnBrk="1" hangingPunct="1"/>
            <a:r>
              <a:rPr lang="en-US">
                <a:cs typeface="Arial" charset="0"/>
              </a:rPr>
              <a:t>During tough economic conditions, managers must look for creative ways to keep employees’ efforts energized, directed, and sustained toward achieving goals.</a:t>
            </a:r>
          </a:p>
          <a:p>
            <a:pPr eaLnBrk="1" hangingPunct="1"/>
            <a:endParaRPr lang="en-US">
              <a:cs typeface="Arial" charset="0"/>
            </a:endParaRPr>
          </a:p>
          <a:p>
            <a:pPr eaLnBrk="1" hangingPunct="1"/>
            <a:r>
              <a:rPr lang="en-US">
                <a:cs typeface="Arial" charset="0"/>
              </a:rPr>
              <a:t>Most motivational theories were developed in the United States and have a North American bias. Some theories (Maslow’s need hierarchy, achievement need, and equity theory) don’t work well for other cultures. However, the desire for interesting work seems important to all workers and Herzberg’s motivator (intrinsic) factors may be universal.</a:t>
            </a:r>
          </a:p>
          <a:p>
            <a:pPr eaLnBrk="1" hangingPunct="1"/>
            <a:endParaRPr lang="en-US">
              <a:cs typeface="Arial" charset="0"/>
            </a:endParaRPr>
          </a:p>
          <a:p>
            <a:pPr eaLnBrk="1" hangingPunct="1"/>
            <a:r>
              <a:rPr lang="en-US">
                <a:cs typeface="Arial" charset="0"/>
              </a:rPr>
              <a:t>Managers face challenges in motivating unique groups of workers. A diverse workforce is looking for flexibility. Professionals want job challenge and support and are motivated by the work itself. Contingent workers want the opportunity to become permanent or to receive skills training. Recognition programs and sincere appreciation for work done can be used to motivate low-skilled, minimum-wage workers.</a:t>
            </a:r>
          </a:p>
          <a:p>
            <a:pPr eaLnBrk="1" hangingPunct="1"/>
            <a:endParaRPr lang="en-US">
              <a:cs typeface="Arial" charset="0"/>
            </a:endParaRPr>
          </a:p>
          <a:p>
            <a:pPr eaLnBrk="1" hangingPunct="1"/>
            <a:r>
              <a:rPr lang="en-US">
                <a:cs typeface="Arial" charset="0"/>
              </a:rPr>
              <a:t>Open-book management is when financial statements (the books) are shared with employees who have been taught what they mean. Employee recognition programs consist of personal attention, approval, and appreciation for a job well done. Pay-for-performance</a:t>
            </a:r>
          </a:p>
          <a:p>
            <a:pPr eaLnBrk="1" hangingPunct="1"/>
            <a:r>
              <a:rPr lang="en-US">
                <a:cs typeface="Arial" charset="0"/>
              </a:rPr>
              <a:t>programs are variable compensation plans that pay employees on the basis of some performance measure.</a:t>
            </a:r>
          </a:p>
        </p:txBody>
      </p:sp>
      <p:sp>
        <p:nvSpPr>
          <p:cNvPr id="4" name="Slide Number Placeholder 3"/>
          <p:cNvSpPr>
            <a:spLocks noGrp="1"/>
          </p:cNvSpPr>
          <p:nvPr>
            <p:ph type="sldNum" sz="quarter" idx="5"/>
          </p:nvPr>
        </p:nvSpPr>
        <p:spPr/>
        <p:txBody>
          <a:bodyPr/>
          <a:lstStyle/>
          <a:p>
            <a:pPr>
              <a:defRPr/>
            </a:pPr>
            <a:fld id="{DF239695-55AA-4A76-BF91-46B607D96019}" type="slidenum">
              <a:rPr lang="en-US" smtClean="0"/>
              <a:pPr>
                <a:defRPr/>
              </a:pPr>
              <a:t>707</a:t>
            </a:fld>
            <a:endParaRPr lang="en-US" dirty="0"/>
          </a:p>
        </p:txBody>
      </p:sp>
    </p:spTree>
    <p:extLst>
      <p:ext uri="{BB962C8B-B14F-4D97-AF65-F5344CB8AC3E}">
        <p14:creationId xmlns:p14="http://schemas.microsoft.com/office/powerpoint/2010/main" val="3306363888"/>
      </p:ext>
    </p:extLst>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Let’s begin by clarifying who leaders are and what leadership is. Our definition of a </a:t>
            </a:r>
            <a:r>
              <a:rPr lang="en-US" b="1">
                <a:cs typeface="Arial" charset="0"/>
              </a:rPr>
              <a:t>leader </a:t>
            </a:r>
            <a:r>
              <a:rPr lang="en-US">
                <a:cs typeface="Arial" charset="0"/>
              </a:rPr>
              <a:t>is someone who can influence others and who has managerial authority. </a:t>
            </a:r>
            <a:r>
              <a:rPr lang="en-US" b="1">
                <a:cs typeface="Arial" charset="0"/>
              </a:rPr>
              <a:t>Leadership </a:t>
            </a:r>
            <a:r>
              <a:rPr lang="en-US">
                <a:cs typeface="Arial" charset="0"/>
              </a:rPr>
              <a:t>is a process of leading a group and influencing that group to achieve its goals. It’s what leaders do.</a:t>
            </a:r>
          </a:p>
          <a:p>
            <a:pPr eaLnBrk="1" hangingPunct="1"/>
            <a:r>
              <a:rPr lang="en-US">
                <a:cs typeface="Arial" charset="0"/>
              </a:rPr>
              <a:t>Are all managers leaders? Because leading is one of the four management functions, yes, ideally, all managers </a:t>
            </a:r>
            <a:r>
              <a:rPr lang="en-US" i="1">
                <a:cs typeface="Arial" charset="0"/>
              </a:rPr>
              <a:t>should </a:t>
            </a:r>
            <a:r>
              <a:rPr lang="en-US">
                <a:cs typeface="Arial" charset="0"/>
              </a:rPr>
              <a:t>be leaders. Thus, we’re going to study leaders and leadership from a managerial perspective.</a:t>
            </a:r>
          </a:p>
        </p:txBody>
      </p:sp>
      <p:sp>
        <p:nvSpPr>
          <p:cNvPr id="4" name="Slide Number Placeholder 3"/>
          <p:cNvSpPr>
            <a:spLocks noGrp="1"/>
          </p:cNvSpPr>
          <p:nvPr>
            <p:ph type="sldNum" sz="quarter" idx="5"/>
          </p:nvPr>
        </p:nvSpPr>
        <p:spPr/>
        <p:txBody>
          <a:bodyPr/>
          <a:lstStyle/>
          <a:p>
            <a:pPr>
              <a:defRPr/>
            </a:pPr>
            <a:fld id="{701F0517-2ED4-4F7D-AC48-F0FCFD7603BB}" type="slidenum">
              <a:rPr lang="en-US" smtClean="0"/>
              <a:pPr>
                <a:defRPr/>
              </a:pPr>
              <a:t>710</a:t>
            </a:fld>
            <a:endParaRPr lang="en-US" dirty="0"/>
          </a:p>
        </p:txBody>
      </p:sp>
    </p:spTree>
    <p:extLst>
      <p:ext uri="{BB962C8B-B14F-4D97-AF65-F5344CB8AC3E}">
        <p14:creationId xmlns:p14="http://schemas.microsoft.com/office/powerpoint/2010/main" val="1982577454"/>
      </p:ext>
    </p:extLst>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Leadership research in the 1920s and 1930s focused on isolating leader traits— that is, characteristics—that would differentiate leaders from nonleaders. Some of the traits studied included physical stature, appearance, social class, emotional stability, fluency of speech, and sociability. Despite the best efforts of researchers, it proved impossible to identify a set of traits that would </a:t>
            </a:r>
            <a:r>
              <a:rPr lang="en-US" i="1">
                <a:cs typeface="Arial" charset="0"/>
              </a:rPr>
              <a:t>always </a:t>
            </a:r>
            <a:r>
              <a:rPr lang="en-US">
                <a:cs typeface="Arial" charset="0"/>
              </a:rPr>
              <a:t>differentiate a leader (the person)</a:t>
            </a:r>
          </a:p>
          <a:p>
            <a:pPr eaLnBrk="1" hangingPunct="1"/>
            <a:r>
              <a:rPr lang="en-US">
                <a:cs typeface="Arial" charset="0"/>
              </a:rPr>
              <a:t>from a nonleader.</a:t>
            </a:r>
          </a:p>
        </p:txBody>
      </p:sp>
      <p:sp>
        <p:nvSpPr>
          <p:cNvPr id="4" name="Slide Number Placeholder 3"/>
          <p:cNvSpPr>
            <a:spLocks noGrp="1"/>
          </p:cNvSpPr>
          <p:nvPr>
            <p:ph type="sldNum" sz="quarter" idx="5"/>
          </p:nvPr>
        </p:nvSpPr>
        <p:spPr/>
        <p:txBody>
          <a:bodyPr/>
          <a:lstStyle/>
          <a:p>
            <a:pPr>
              <a:defRPr/>
            </a:pPr>
            <a:fld id="{D8BF5022-C561-42F7-A81A-451B05F345F8}" type="slidenum">
              <a:rPr lang="en-US" smtClean="0"/>
              <a:pPr>
                <a:defRPr/>
              </a:pPr>
              <a:t>711</a:t>
            </a:fld>
            <a:endParaRPr lang="en-US" dirty="0"/>
          </a:p>
        </p:txBody>
      </p:sp>
    </p:spTree>
    <p:extLst>
      <p:ext uri="{BB962C8B-B14F-4D97-AF65-F5344CB8AC3E}">
        <p14:creationId xmlns:p14="http://schemas.microsoft.com/office/powerpoint/2010/main" val="463841396"/>
      </p:ext>
    </p:extLst>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a:cs typeface="Arial" charset="0"/>
              </a:rPr>
              <a:t>The eight traits shown to be associated with effective leadership are described briefly in Exhibit 18-1.</a:t>
            </a:r>
          </a:p>
        </p:txBody>
      </p:sp>
      <p:sp>
        <p:nvSpPr>
          <p:cNvPr id="4" name="Slide Number Placeholder 3"/>
          <p:cNvSpPr>
            <a:spLocks noGrp="1"/>
          </p:cNvSpPr>
          <p:nvPr>
            <p:ph type="sldNum" sz="quarter" idx="5"/>
          </p:nvPr>
        </p:nvSpPr>
        <p:spPr/>
        <p:txBody>
          <a:bodyPr/>
          <a:lstStyle/>
          <a:p>
            <a:pPr>
              <a:defRPr/>
            </a:pPr>
            <a:fld id="{330DA3AA-D89A-47E8-BEBB-669D4D43A140}" type="slidenum">
              <a:rPr lang="en-US" smtClean="0"/>
              <a:pPr>
                <a:defRPr/>
              </a:pPr>
              <a:t>712</a:t>
            </a:fld>
            <a:endParaRPr lang="en-US" dirty="0"/>
          </a:p>
        </p:txBody>
      </p:sp>
    </p:spTree>
    <p:extLst>
      <p:ext uri="{BB962C8B-B14F-4D97-AF65-F5344CB8AC3E}">
        <p14:creationId xmlns:p14="http://schemas.microsoft.com/office/powerpoint/2010/main" val="1076171270"/>
      </p:ext>
    </p:extLst>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TextEdit="1"/>
          </p:cNvSpPr>
          <p:nvPr>
            <p:ph type="sldImg"/>
          </p:nvPr>
        </p:nvSpPr>
        <p:spPr bwMode="auto">
          <a:noFill/>
          <a:ln>
            <a:solidFill>
              <a:srgbClr val="000000"/>
            </a:solidFill>
            <a:miter lim="800000"/>
            <a:headEnd/>
            <a:tailEnd/>
          </a:ln>
        </p:spPr>
      </p:sp>
      <p:sp>
        <p:nvSpPr>
          <p:cNvPr id="38914" name="Rectangle 3"/>
          <p:cNvSpPr>
            <a:spLocks noGrp="1"/>
          </p:cNvSpPr>
          <p:nvPr>
            <p:ph type="body" idx="1"/>
          </p:nvPr>
        </p:nvSpPr>
        <p:spPr bwMode="auto">
          <a:noFill/>
        </p:spPr>
        <p:txBody>
          <a:bodyPr/>
          <a:lstStyle/>
          <a:p>
            <a:pPr eaLnBrk="1" hangingPunct="1"/>
            <a:r>
              <a:rPr lang="en-US">
                <a:cs typeface="Arial" charset="0"/>
              </a:rPr>
              <a:t>The eight traits shown to be associated with effective leadership are described briefly in Exhibit 18-1.</a:t>
            </a:r>
          </a:p>
          <a:p>
            <a:endParaRPr lang="en-US">
              <a:cs typeface="Arial" charset="0"/>
            </a:endParaRPr>
          </a:p>
        </p:txBody>
      </p:sp>
    </p:spTree>
    <p:extLst>
      <p:ext uri="{BB962C8B-B14F-4D97-AF65-F5344CB8AC3E}">
        <p14:creationId xmlns:p14="http://schemas.microsoft.com/office/powerpoint/2010/main" val="99165835"/>
      </p:ext>
    </p:extLst>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a:lstStyle/>
          <a:p>
            <a:pPr eaLnBrk="1" hangingPunct="1"/>
            <a:r>
              <a:rPr lang="en-US">
                <a:cs typeface="Arial" charset="0"/>
              </a:rPr>
              <a:t>Researchers hoped that the </a:t>
            </a:r>
            <a:r>
              <a:rPr lang="en-US" b="1">
                <a:cs typeface="Arial" charset="0"/>
              </a:rPr>
              <a:t>behavioral theories </a:t>
            </a:r>
            <a:r>
              <a:rPr lang="en-US">
                <a:cs typeface="Arial" charset="0"/>
              </a:rPr>
              <a:t>approach would provide more definitive answers about the nature of leadership than did the trait theories.</a:t>
            </a:r>
          </a:p>
          <a:p>
            <a:pPr eaLnBrk="1" hangingPunct="1"/>
            <a:endParaRPr lang="en-US">
              <a:cs typeface="Arial" charset="0"/>
            </a:endParaRPr>
          </a:p>
          <a:p>
            <a:pPr eaLnBrk="1" hangingPunct="1"/>
            <a:r>
              <a:rPr lang="en-US">
                <a:cs typeface="Arial" charset="0"/>
              </a:rPr>
              <a:t>The University of Iowa studies explored three leadership styles to find which was the most effective.  </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053415DB-5D73-4F27-8CBD-98D695B00F60}" type="slidenum">
              <a:rPr lang="en-US" smtClean="0"/>
              <a:pPr>
                <a:defRPr/>
              </a:pPr>
              <a:t>714</a:t>
            </a:fld>
            <a:endParaRPr lang="en-US" dirty="0"/>
          </a:p>
        </p:txBody>
      </p:sp>
    </p:spTree>
    <p:extLst>
      <p:ext uri="{BB962C8B-B14F-4D97-AF65-F5344CB8AC3E}">
        <p14:creationId xmlns:p14="http://schemas.microsoft.com/office/powerpoint/2010/main" val="1158635540"/>
      </p:ext>
    </p:extLst>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autocratic style </a:t>
            </a:r>
            <a:r>
              <a:rPr lang="en-US">
                <a:cs typeface="Arial" charset="0"/>
              </a:rPr>
              <a:t>described a leader who dictated work methods, made unilateral decisions, and limited employee participation. The </a:t>
            </a:r>
            <a:r>
              <a:rPr lang="en-US" b="1">
                <a:cs typeface="Arial" charset="0"/>
              </a:rPr>
              <a:t>democratic style </a:t>
            </a:r>
            <a:r>
              <a:rPr lang="en-US">
                <a:cs typeface="Arial" charset="0"/>
              </a:rPr>
              <a:t>described a leader who involved employees in decision making, delegated authority, and used feedback as an opportunity for coaching employees. Finally, the </a:t>
            </a:r>
            <a:r>
              <a:rPr lang="en-US" b="1">
                <a:cs typeface="Arial" charset="0"/>
              </a:rPr>
              <a:t>laissez-faire style </a:t>
            </a:r>
            <a:r>
              <a:rPr lang="en-US">
                <a:cs typeface="Arial" charset="0"/>
              </a:rPr>
              <a:t>leader let the group make decisions and complete the work in whatever way it saw fit. The researchers’ results seemed to indicate that the democratic style contributed to both good quantity and quality of work.</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56E737AE-B5F8-40EC-9FC1-F7434AEB93F0}" type="slidenum">
              <a:rPr lang="en-US" smtClean="0"/>
              <a:pPr>
                <a:defRPr/>
              </a:pPr>
              <a:t>715</a:t>
            </a:fld>
            <a:endParaRPr lang="en-US" dirty="0"/>
          </a:p>
        </p:txBody>
      </p:sp>
    </p:spTree>
    <p:extLst>
      <p:ext uri="{BB962C8B-B14F-4D97-AF65-F5344CB8AC3E}">
        <p14:creationId xmlns:p14="http://schemas.microsoft.com/office/powerpoint/2010/main" val="2252009496"/>
      </p:ext>
    </p:extLst>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The Ohio State studies identified two important dimensions of leader behavior. The first was called </a:t>
            </a:r>
            <a:r>
              <a:rPr lang="en-US" b="1">
                <a:cs typeface="Arial" charset="0"/>
              </a:rPr>
              <a:t>initiating structure</a:t>
            </a:r>
            <a:r>
              <a:rPr lang="en-US">
                <a:cs typeface="Arial" charset="0"/>
              </a:rPr>
              <a:t>, which referred to the extent to which a leader defined his or her role and the roles of group members in attaining goals. It included behaviors</a:t>
            </a:r>
          </a:p>
          <a:p>
            <a:pPr eaLnBrk="1" hangingPunct="1"/>
            <a:r>
              <a:rPr lang="en-US">
                <a:cs typeface="Arial" charset="0"/>
              </a:rPr>
              <a:t>that involved attempts to organize work, work relationships, and goals. The second was called </a:t>
            </a:r>
            <a:r>
              <a:rPr lang="en-US" b="1">
                <a:cs typeface="Arial" charset="0"/>
              </a:rPr>
              <a:t>consideration</a:t>
            </a:r>
            <a:r>
              <a:rPr lang="en-US">
                <a:cs typeface="Arial" charset="0"/>
              </a:rPr>
              <a:t>, which was defined as the extent to which a leader had work relationships characterized by mutual trust and respect for group members’ ideas and feelings. A leader who was high in consideration helped group members with personal problems, was friendly and approachable, and treated all</a:t>
            </a:r>
          </a:p>
          <a:p>
            <a:pPr eaLnBrk="1" hangingPunct="1"/>
            <a:r>
              <a:rPr lang="en-US">
                <a:cs typeface="Arial" charset="0"/>
              </a:rPr>
              <a:t>group members as equals. He or she showed concern for (was considerate of) his or her followers’ comfort, well-being, status, and satisfaction. </a:t>
            </a:r>
          </a:p>
        </p:txBody>
      </p:sp>
      <p:sp>
        <p:nvSpPr>
          <p:cNvPr id="4" name="Slide Number Placeholder 3"/>
          <p:cNvSpPr>
            <a:spLocks noGrp="1"/>
          </p:cNvSpPr>
          <p:nvPr>
            <p:ph type="sldNum" sz="quarter" idx="5"/>
          </p:nvPr>
        </p:nvSpPr>
        <p:spPr/>
        <p:txBody>
          <a:bodyPr/>
          <a:lstStyle/>
          <a:p>
            <a:pPr>
              <a:defRPr/>
            </a:pPr>
            <a:fld id="{D11778DD-A8AB-41F8-9782-2D73D743E60D}" type="slidenum">
              <a:rPr lang="en-US" smtClean="0"/>
              <a:pPr>
                <a:defRPr/>
              </a:pPr>
              <a:t>716</a:t>
            </a:fld>
            <a:endParaRPr lang="en-US" dirty="0"/>
          </a:p>
        </p:txBody>
      </p:sp>
    </p:spTree>
    <p:extLst>
      <p:ext uri="{BB962C8B-B14F-4D97-AF65-F5344CB8AC3E}">
        <p14:creationId xmlns:p14="http://schemas.microsoft.com/office/powerpoint/2010/main" val="214149540"/>
      </p:ext>
    </p:extLst>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Research found that a leader who was high in both initiating structure and consideration (a </a:t>
            </a:r>
            <a:r>
              <a:rPr lang="en-US" b="1">
                <a:cs typeface="Arial" charset="0"/>
              </a:rPr>
              <a:t>high–high leader</a:t>
            </a:r>
            <a:r>
              <a:rPr lang="en-US">
                <a:cs typeface="Arial" charset="0"/>
              </a:rPr>
              <a:t>) sometimes achieved high group task performance and high group member satisfaction, but not always.</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9A9956B1-8BA2-4656-89D4-BFF60BC2D79D}" type="slidenum">
              <a:rPr lang="en-US" smtClean="0"/>
              <a:pPr>
                <a:defRPr/>
              </a:pPr>
              <a:t>717</a:t>
            </a:fld>
            <a:endParaRPr lang="en-US" dirty="0"/>
          </a:p>
        </p:txBody>
      </p:sp>
    </p:spTree>
    <p:extLst>
      <p:ext uri="{BB962C8B-B14F-4D97-AF65-F5344CB8AC3E}">
        <p14:creationId xmlns:p14="http://schemas.microsoft.com/office/powerpoint/2010/main" val="1841699691"/>
      </p:ext>
    </p:extLst>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Leadership studies conducted at the University of Michigan at about the same time as those done at Ohio State also hoped to identify behavioral characteristics of leaders that were related to performance effectiveness. The Michigan group also came up with two dimensions of leadership behavior, which they labeled employee oriented and production oriented.  </a:t>
            </a:r>
          </a:p>
          <a:p>
            <a:pPr eaLnBrk="1" hangingPunct="1"/>
            <a:endParaRPr lang="en-US">
              <a:cs typeface="Arial" charset="0"/>
            </a:endParaRPr>
          </a:p>
          <a:p>
            <a:pPr eaLnBrk="1" hangingPunct="1"/>
            <a:r>
              <a:rPr lang="en-US">
                <a:cs typeface="Arial" charset="0"/>
              </a:rPr>
              <a:t>Leaders who were </a:t>
            </a:r>
            <a:r>
              <a:rPr lang="en-US" i="1">
                <a:cs typeface="Arial" charset="0"/>
              </a:rPr>
              <a:t>employee oriented </a:t>
            </a:r>
            <a:r>
              <a:rPr lang="en-US">
                <a:cs typeface="Arial" charset="0"/>
              </a:rPr>
              <a:t>were described as emphasizing interpersonal relationships. The </a:t>
            </a:r>
            <a:r>
              <a:rPr lang="en-US" i="1">
                <a:cs typeface="Arial" charset="0"/>
              </a:rPr>
              <a:t>production-oriented </a:t>
            </a:r>
            <a:r>
              <a:rPr lang="en-US">
                <a:cs typeface="Arial" charset="0"/>
              </a:rPr>
              <a:t>leaders, in contrast, tended to emphasize the task aspects of the job. Unlike the other studies, the Michigan researchers concluded that leaders who were employee oriented were able to get high group productivity and high group member satisfaction.</a:t>
            </a:r>
          </a:p>
        </p:txBody>
      </p:sp>
      <p:sp>
        <p:nvSpPr>
          <p:cNvPr id="4" name="Slide Number Placeholder 3"/>
          <p:cNvSpPr>
            <a:spLocks noGrp="1"/>
          </p:cNvSpPr>
          <p:nvPr>
            <p:ph type="sldNum" sz="quarter" idx="5"/>
          </p:nvPr>
        </p:nvSpPr>
        <p:spPr/>
        <p:txBody>
          <a:bodyPr/>
          <a:lstStyle/>
          <a:p>
            <a:pPr>
              <a:defRPr/>
            </a:pPr>
            <a:fld id="{74AEAF1B-1C62-4DA2-B0A1-D495C054F3C1}" type="slidenum">
              <a:rPr lang="en-US" smtClean="0"/>
              <a:pPr>
                <a:defRPr/>
              </a:pPr>
              <a:t>718</a:t>
            </a:fld>
            <a:endParaRPr lang="en-US" dirty="0"/>
          </a:p>
        </p:txBody>
      </p:sp>
    </p:spTree>
    <p:extLst>
      <p:ext uri="{BB962C8B-B14F-4D97-AF65-F5344CB8AC3E}">
        <p14:creationId xmlns:p14="http://schemas.microsoft.com/office/powerpoint/2010/main" val="761426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a:cs typeface="Arial" charset="0"/>
              </a:rPr>
              <a:t>Despite the barriers and challenges, progress toward regional integration continues. This fast-growing region means ASEAN and other Asian trade alliances. will be increasingly important globally with an impact that eventually could rival that of both NAFTA and the EU.</a:t>
            </a:r>
          </a:p>
        </p:txBody>
      </p:sp>
      <p:sp>
        <p:nvSpPr>
          <p:cNvPr id="4" name="Slide Number Placeholder 3"/>
          <p:cNvSpPr>
            <a:spLocks noGrp="1"/>
          </p:cNvSpPr>
          <p:nvPr>
            <p:ph type="sldNum" sz="quarter" idx="5"/>
          </p:nvPr>
        </p:nvSpPr>
        <p:spPr/>
        <p:txBody>
          <a:bodyPr/>
          <a:lstStyle/>
          <a:p>
            <a:pPr>
              <a:defRPr/>
            </a:pPr>
            <a:fld id="{F8C77555-69A9-4F26-96E3-A2ADA1F25ACA}" type="slidenum">
              <a:rPr lang="en-US" smtClean="0"/>
              <a:pPr>
                <a:defRPr/>
              </a:pPr>
              <a:t>75</a:t>
            </a:fld>
            <a:endParaRPr lang="en-US" dirty="0"/>
          </a:p>
        </p:txBody>
      </p:sp>
    </p:spTree>
    <p:extLst>
      <p:ext uri="{BB962C8B-B14F-4D97-AF65-F5344CB8AC3E}">
        <p14:creationId xmlns:p14="http://schemas.microsoft.com/office/powerpoint/2010/main" val="2006714346"/>
      </p:ext>
    </p:extLst>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The behavioral dimensions from these early leadership studies provided the basis for the development of a two-dimensional grid for appraising</a:t>
            </a:r>
          </a:p>
          <a:p>
            <a:pPr eaLnBrk="1" hangingPunct="1"/>
            <a:r>
              <a:rPr lang="en-US">
                <a:cs typeface="Arial" charset="0"/>
              </a:rPr>
              <a:t>leadership styles. This </a:t>
            </a:r>
            <a:r>
              <a:rPr lang="en-US" b="1">
                <a:cs typeface="Arial" charset="0"/>
              </a:rPr>
              <a:t>managerial grid </a:t>
            </a:r>
            <a:r>
              <a:rPr lang="en-US">
                <a:cs typeface="Arial" charset="0"/>
              </a:rPr>
              <a:t>used the behavioral dimensions “concern for people” (the vertical part of the grid) and “concern for production” (the horizontal part of the grid) and evaluated a leader’s use of these behaviors, ranking them on a scale from 1 (low) to 9 (high).</a:t>
            </a:r>
          </a:p>
          <a:p>
            <a:pPr eaLnBrk="1" hangingPunct="1"/>
            <a:endParaRPr lang="en-US">
              <a:cs typeface="Arial" charset="0"/>
            </a:endParaRPr>
          </a:p>
          <a:p>
            <a:pPr eaLnBrk="1" hangingPunct="1"/>
            <a:r>
              <a:rPr lang="en-US">
                <a:cs typeface="Arial" charset="0"/>
              </a:rPr>
              <a:t>Although the grid had 81 potential categories into which a leader’s behavioral style might fall, only five styles were named: impoverished management (1,1 or low concern for production, low concern for people), task management (9,1 or high concern for production, low concern for people), middle-of-the-road management (5,5 or medium concern for production, medium concern for people), country club management (1,9 or low concern for production, high concern for people), and team management (9,9 or high concern for production, high concern</a:t>
            </a:r>
          </a:p>
          <a:p>
            <a:pPr eaLnBrk="1" hangingPunct="1"/>
            <a:r>
              <a:rPr lang="en-US">
                <a:cs typeface="Arial" charset="0"/>
              </a:rPr>
              <a:t>for people). Of these five styles, the researchers concluded that managers performed best when using a 9,9 style.</a:t>
            </a:r>
          </a:p>
        </p:txBody>
      </p:sp>
      <p:sp>
        <p:nvSpPr>
          <p:cNvPr id="4" name="Slide Number Placeholder 3"/>
          <p:cNvSpPr>
            <a:spLocks noGrp="1"/>
          </p:cNvSpPr>
          <p:nvPr>
            <p:ph type="sldNum" sz="quarter" idx="5"/>
          </p:nvPr>
        </p:nvSpPr>
        <p:spPr/>
        <p:txBody>
          <a:bodyPr/>
          <a:lstStyle/>
          <a:p>
            <a:pPr>
              <a:defRPr/>
            </a:pPr>
            <a:fld id="{4C712751-1F5C-4639-8939-F126B63E72CF}" type="slidenum">
              <a:rPr lang="en-US" smtClean="0"/>
              <a:pPr>
                <a:defRPr/>
              </a:pPr>
              <a:t>719</a:t>
            </a:fld>
            <a:endParaRPr lang="en-US" dirty="0"/>
          </a:p>
        </p:txBody>
      </p:sp>
    </p:spTree>
    <p:extLst>
      <p:ext uri="{BB962C8B-B14F-4D97-AF65-F5344CB8AC3E}">
        <p14:creationId xmlns:p14="http://schemas.microsoft.com/office/powerpoint/2010/main" val="2465813862"/>
      </p:ext>
    </p:extLst>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The four main leader behavior studies are summarized in Exhibit 18-2.</a:t>
            </a:r>
          </a:p>
        </p:txBody>
      </p:sp>
      <p:sp>
        <p:nvSpPr>
          <p:cNvPr id="4" name="Slide Number Placeholder 3"/>
          <p:cNvSpPr>
            <a:spLocks noGrp="1"/>
          </p:cNvSpPr>
          <p:nvPr>
            <p:ph type="sldNum" sz="quarter" idx="5"/>
          </p:nvPr>
        </p:nvSpPr>
        <p:spPr/>
        <p:txBody>
          <a:bodyPr/>
          <a:lstStyle/>
          <a:p>
            <a:pPr>
              <a:defRPr/>
            </a:pPr>
            <a:fld id="{42A362B9-59DD-435F-AF97-7FFA1E38B683}" type="slidenum">
              <a:rPr lang="en-US" smtClean="0"/>
              <a:pPr>
                <a:defRPr/>
              </a:pPr>
              <a:t>720</a:t>
            </a:fld>
            <a:endParaRPr lang="en-US" dirty="0"/>
          </a:p>
        </p:txBody>
      </p:sp>
    </p:spTree>
    <p:extLst>
      <p:ext uri="{BB962C8B-B14F-4D97-AF65-F5344CB8AC3E}">
        <p14:creationId xmlns:p14="http://schemas.microsoft.com/office/powerpoint/2010/main" val="577606157"/>
      </p:ext>
    </p:extLst>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FCB600D5-AAFC-4BE4-9408-5A89DE6FBBE1}" type="slidenum">
              <a:rPr lang="en-US" smtClean="0"/>
              <a:pPr>
                <a:defRPr/>
              </a:pPr>
              <a:t>721</a:t>
            </a:fld>
            <a:endParaRPr lang="en-US" dirty="0"/>
          </a:p>
        </p:txBody>
      </p:sp>
    </p:spTree>
    <p:extLst>
      <p:ext uri="{BB962C8B-B14F-4D97-AF65-F5344CB8AC3E}">
        <p14:creationId xmlns:p14="http://schemas.microsoft.com/office/powerpoint/2010/main" val="2805189114"/>
      </p:ext>
    </p:extLst>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A2936D3D-6FC2-49B3-913D-E1ED22CDEBFF}" type="slidenum">
              <a:rPr lang="en-US" smtClean="0"/>
              <a:pPr>
                <a:defRPr/>
              </a:pPr>
              <a:t>722</a:t>
            </a:fld>
            <a:endParaRPr lang="en-US" dirty="0"/>
          </a:p>
        </p:txBody>
      </p:sp>
    </p:spTree>
    <p:extLst>
      <p:ext uri="{BB962C8B-B14F-4D97-AF65-F5344CB8AC3E}">
        <p14:creationId xmlns:p14="http://schemas.microsoft.com/office/powerpoint/2010/main" val="1192807664"/>
      </p:ext>
    </p:extLst>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The first comprehensive contingency model for leadership was developed by Fred Fiedler.  The </a:t>
            </a:r>
            <a:r>
              <a:rPr lang="en-US" b="1">
                <a:cs typeface="Arial" charset="0"/>
              </a:rPr>
              <a:t>Fiedler contingency model </a:t>
            </a:r>
            <a:r>
              <a:rPr lang="en-US">
                <a:cs typeface="Arial" charset="0"/>
              </a:rPr>
              <a:t>proposed that effective group performance depended on properly matching the leader’s style and the amount of control and influence in the situation. The model was based on the premise that a certain leadership style would be most effective in different types of situations. The keys</a:t>
            </a:r>
          </a:p>
          <a:p>
            <a:pPr eaLnBrk="1" hangingPunct="1"/>
            <a:r>
              <a:rPr lang="en-US">
                <a:cs typeface="Arial" charset="0"/>
              </a:rPr>
              <a:t>were to (1) define those leadership styles and the different types of situations, and then (2) identify the appropriate combinations of style and situation.</a:t>
            </a:r>
          </a:p>
        </p:txBody>
      </p:sp>
      <p:sp>
        <p:nvSpPr>
          <p:cNvPr id="4" name="Slide Number Placeholder 3"/>
          <p:cNvSpPr>
            <a:spLocks noGrp="1"/>
          </p:cNvSpPr>
          <p:nvPr>
            <p:ph type="sldNum" sz="quarter" idx="5"/>
          </p:nvPr>
        </p:nvSpPr>
        <p:spPr/>
        <p:txBody>
          <a:bodyPr/>
          <a:lstStyle/>
          <a:p>
            <a:pPr>
              <a:defRPr/>
            </a:pPr>
            <a:fld id="{B943C97D-5E55-46CA-A78C-B195A03AFCF3}" type="slidenum">
              <a:rPr lang="en-US" smtClean="0"/>
              <a:pPr>
                <a:defRPr/>
              </a:pPr>
              <a:t>723</a:t>
            </a:fld>
            <a:endParaRPr lang="en-US" dirty="0"/>
          </a:p>
        </p:txBody>
      </p:sp>
    </p:spTree>
    <p:extLst>
      <p:ext uri="{BB962C8B-B14F-4D97-AF65-F5344CB8AC3E}">
        <p14:creationId xmlns:p14="http://schemas.microsoft.com/office/powerpoint/2010/main" val="1795317768"/>
      </p:ext>
    </p:extLst>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Fiedler proposed that a key factor in leadership success was an individual’s basic leadership style, either task oriented or relationship oriented. To measure a leader’s style, Fiedler developed the </a:t>
            </a:r>
            <a:r>
              <a:rPr lang="en-US" b="1">
                <a:cs typeface="Arial" charset="0"/>
              </a:rPr>
              <a:t>least-preferred coworker (LPC) questionnaire</a:t>
            </a:r>
            <a:r>
              <a:rPr lang="en-US">
                <a:cs typeface="Arial" charset="0"/>
              </a:rPr>
              <a:t>. This questionnaire contained 18 pairs of contrasting adjectives—for example, pleasant– unpleasant, cold–warm, boring–interesting, or friendly–unfriendly. Respondents were</a:t>
            </a:r>
          </a:p>
          <a:p>
            <a:pPr eaLnBrk="1" hangingPunct="1"/>
            <a:r>
              <a:rPr lang="en-US">
                <a:cs typeface="Arial" charset="0"/>
              </a:rPr>
              <a:t>asked to think of all the coworkers they had ever had and to describe that one person they </a:t>
            </a:r>
            <a:r>
              <a:rPr lang="en-US" i="1">
                <a:cs typeface="Arial" charset="0"/>
              </a:rPr>
              <a:t>least enjoyed </a:t>
            </a:r>
            <a:r>
              <a:rPr lang="en-US">
                <a:cs typeface="Arial" charset="0"/>
              </a:rPr>
              <a:t>working with by rating him or her on a scale of 1 to 8 for each of the 18 sets of adjectives (the 8 always described the positive adjective out of the pair and the 1 always described the negative adjective out of the pair).</a:t>
            </a:r>
          </a:p>
        </p:txBody>
      </p:sp>
      <p:sp>
        <p:nvSpPr>
          <p:cNvPr id="4" name="Slide Number Placeholder 3"/>
          <p:cNvSpPr>
            <a:spLocks noGrp="1"/>
          </p:cNvSpPr>
          <p:nvPr>
            <p:ph type="sldNum" sz="quarter" idx="5"/>
          </p:nvPr>
        </p:nvSpPr>
        <p:spPr/>
        <p:txBody>
          <a:bodyPr/>
          <a:lstStyle/>
          <a:p>
            <a:pPr>
              <a:defRPr/>
            </a:pPr>
            <a:fld id="{9B4A402E-0F16-44FA-AC5B-733CA7A668BD}" type="slidenum">
              <a:rPr lang="en-US" smtClean="0"/>
              <a:pPr>
                <a:defRPr/>
              </a:pPr>
              <a:t>724</a:t>
            </a:fld>
            <a:endParaRPr lang="en-US" dirty="0"/>
          </a:p>
        </p:txBody>
      </p:sp>
    </p:spTree>
    <p:extLst>
      <p:ext uri="{BB962C8B-B14F-4D97-AF65-F5344CB8AC3E}">
        <p14:creationId xmlns:p14="http://schemas.microsoft.com/office/powerpoint/2010/main" val="3114148402"/>
      </p:ext>
    </p:extLst>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After an individual’s leadership style had been assessed through the LPC, it was time to evaluate the situation in order to be able to match the leader with the situation. Fiedler’s research uncovered three contingency dimensions that defined the key situational factors in leader effectiveness.</a:t>
            </a:r>
          </a:p>
          <a:p>
            <a:pPr eaLnBrk="1" hangingPunct="1"/>
            <a:endParaRPr lang="en-US">
              <a:cs typeface="Arial" charset="0"/>
            </a:endParaRPr>
          </a:p>
          <a:p>
            <a:pPr eaLnBrk="1" hangingPunct="1"/>
            <a:r>
              <a:rPr lang="en-US">
                <a:cs typeface="Arial" charset="0"/>
              </a:rPr>
              <a:t>• </a:t>
            </a:r>
            <a:r>
              <a:rPr lang="en-US" b="1">
                <a:cs typeface="Arial" charset="0"/>
              </a:rPr>
              <a:t>Leader–member relations</a:t>
            </a:r>
            <a:r>
              <a:rPr lang="en-US">
                <a:cs typeface="Arial" charset="0"/>
              </a:rPr>
              <a:t>: the degree of confidence, trust, and respect employees had for their leader; rated as either good or poor.</a:t>
            </a:r>
          </a:p>
          <a:p>
            <a:pPr eaLnBrk="1" hangingPunct="1"/>
            <a:r>
              <a:rPr lang="en-US">
                <a:cs typeface="Arial" charset="0"/>
              </a:rPr>
              <a:t>• </a:t>
            </a:r>
            <a:r>
              <a:rPr lang="en-US" b="1">
                <a:cs typeface="Arial" charset="0"/>
              </a:rPr>
              <a:t>Task structure</a:t>
            </a:r>
            <a:r>
              <a:rPr lang="en-US">
                <a:cs typeface="Arial" charset="0"/>
              </a:rPr>
              <a:t>: the degree to which job assignments were formalized and structured; rated as either high or low.</a:t>
            </a:r>
          </a:p>
          <a:p>
            <a:pPr eaLnBrk="1" hangingPunct="1"/>
            <a:r>
              <a:rPr lang="en-US">
                <a:cs typeface="Arial" charset="0"/>
              </a:rPr>
              <a:t>• </a:t>
            </a:r>
            <a:r>
              <a:rPr lang="en-US" b="1">
                <a:cs typeface="Arial" charset="0"/>
              </a:rPr>
              <a:t>Position power</a:t>
            </a:r>
            <a:r>
              <a:rPr lang="en-US">
                <a:cs typeface="Arial" charset="0"/>
              </a:rPr>
              <a:t>: the degree of influence a leader had over activities such as hiring, firing, discipline, promotions, and salary increases; rated as either strong or weak.</a:t>
            </a:r>
          </a:p>
        </p:txBody>
      </p:sp>
      <p:sp>
        <p:nvSpPr>
          <p:cNvPr id="4" name="Slide Number Placeholder 3"/>
          <p:cNvSpPr>
            <a:spLocks noGrp="1"/>
          </p:cNvSpPr>
          <p:nvPr>
            <p:ph type="sldNum" sz="quarter" idx="5"/>
          </p:nvPr>
        </p:nvSpPr>
        <p:spPr/>
        <p:txBody>
          <a:bodyPr/>
          <a:lstStyle/>
          <a:p>
            <a:pPr>
              <a:defRPr/>
            </a:pPr>
            <a:fld id="{21A9B248-9EAD-42F8-B6EF-1DD1C9209900}" type="slidenum">
              <a:rPr lang="en-US" smtClean="0"/>
              <a:pPr>
                <a:defRPr/>
              </a:pPr>
              <a:t>725</a:t>
            </a:fld>
            <a:endParaRPr lang="en-US" dirty="0"/>
          </a:p>
        </p:txBody>
      </p:sp>
    </p:spTree>
    <p:extLst>
      <p:ext uri="{BB962C8B-B14F-4D97-AF65-F5344CB8AC3E}">
        <p14:creationId xmlns:p14="http://schemas.microsoft.com/office/powerpoint/2010/main" val="3012435277"/>
      </p:ext>
    </p:extLst>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lstStyle/>
          <a:p>
            <a:pPr eaLnBrk="1" hangingPunct="1"/>
            <a:r>
              <a:rPr lang="en-US">
                <a:cs typeface="Arial" charset="0"/>
              </a:rPr>
              <a:t>Each leadership situation was evaluated in terms of these three contingency variables, which when combined produced eight possible situations that were either favorable or unfavorable for the leader. (See the bottom of the chart in Exhibit 18-3.) Situations I, II, and III were classified as highly favorable for the leader. Situations IV, V, and VI were moderately favorable for the leader. And situations VII and VIII were</a:t>
            </a:r>
          </a:p>
          <a:p>
            <a:pPr eaLnBrk="1" hangingPunct="1"/>
            <a:r>
              <a:rPr lang="en-US">
                <a:cs typeface="Arial" charset="0"/>
              </a:rPr>
              <a:t>described as highly unfavorable for the leader.</a:t>
            </a:r>
          </a:p>
        </p:txBody>
      </p:sp>
      <p:sp>
        <p:nvSpPr>
          <p:cNvPr id="4" name="Slide Number Placeholder 3"/>
          <p:cNvSpPr>
            <a:spLocks noGrp="1"/>
          </p:cNvSpPr>
          <p:nvPr>
            <p:ph type="sldNum" sz="quarter" idx="5"/>
          </p:nvPr>
        </p:nvSpPr>
        <p:spPr/>
        <p:txBody>
          <a:bodyPr/>
          <a:lstStyle/>
          <a:p>
            <a:pPr>
              <a:defRPr/>
            </a:pPr>
            <a:fld id="{397F3893-9DB7-4E46-B93B-56AC72D248F8}" type="slidenum">
              <a:rPr lang="en-US" smtClean="0"/>
              <a:pPr>
                <a:defRPr/>
              </a:pPr>
              <a:t>726</a:t>
            </a:fld>
            <a:endParaRPr lang="en-US" dirty="0"/>
          </a:p>
        </p:txBody>
      </p:sp>
    </p:spTree>
    <p:extLst>
      <p:ext uri="{BB962C8B-B14F-4D97-AF65-F5344CB8AC3E}">
        <p14:creationId xmlns:p14="http://schemas.microsoft.com/office/powerpoint/2010/main" val="430145051"/>
      </p:ext>
    </p:extLst>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lstStyle/>
          <a:p>
            <a:pPr eaLnBrk="1" hangingPunct="1"/>
            <a:r>
              <a:rPr lang="en-US">
                <a:cs typeface="Arial" charset="0"/>
              </a:rPr>
              <a:t>Paul Hersey and Ken Blanchard developed a leadership theory that has gained a strong following among management development specialists.  This model, called </a:t>
            </a:r>
            <a:r>
              <a:rPr lang="en-US" b="1">
                <a:cs typeface="Arial" charset="0"/>
              </a:rPr>
              <a:t>situational leadership theory (SLT)</a:t>
            </a:r>
            <a:r>
              <a:rPr lang="en-US">
                <a:cs typeface="Arial" charset="0"/>
              </a:rPr>
              <a:t>, is a contingency theory that focuses on followers’ readiness.</a:t>
            </a:r>
          </a:p>
          <a:p>
            <a:pPr eaLnBrk="1" hangingPunct="1"/>
            <a:endParaRPr lang="en-US">
              <a:cs typeface="Arial" charset="0"/>
            </a:endParaRPr>
          </a:p>
          <a:p>
            <a:pPr eaLnBrk="1" hangingPunct="1"/>
            <a:r>
              <a:rPr lang="en-US">
                <a:cs typeface="Arial" charset="0"/>
              </a:rPr>
              <a:t>Regardless of what the leader does, the group’s effectiveness depends on the actions of the followers. This important dimension</a:t>
            </a:r>
          </a:p>
          <a:p>
            <a:pPr eaLnBrk="1" hangingPunct="1"/>
            <a:r>
              <a:rPr lang="en-US">
                <a:cs typeface="Arial" charset="0"/>
              </a:rPr>
              <a:t>has been overlooked or underemphasized in most leadership theories. And </a:t>
            </a:r>
            <a:r>
              <a:rPr lang="en-US" b="1">
                <a:cs typeface="Arial" charset="0"/>
              </a:rPr>
              <a:t>readiness</a:t>
            </a:r>
            <a:r>
              <a:rPr lang="en-US">
                <a:cs typeface="Arial" charset="0"/>
              </a:rPr>
              <a:t>, as defined by Hersey and Blanchard, refers to the extent to which people have the ability and willingness to accomplish a specific task.</a:t>
            </a:r>
          </a:p>
        </p:txBody>
      </p:sp>
      <p:sp>
        <p:nvSpPr>
          <p:cNvPr id="4" name="Slide Number Placeholder 3"/>
          <p:cNvSpPr>
            <a:spLocks noGrp="1"/>
          </p:cNvSpPr>
          <p:nvPr>
            <p:ph type="sldNum" sz="quarter" idx="5"/>
          </p:nvPr>
        </p:nvSpPr>
        <p:spPr/>
        <p:txBody>
          <a:bodyPr/>
          <a:lstStyle/>
          <a:p>
            <a:pPr>
              <a:defRPr/>
            </a:pPr>
            <a:fld id="{262BEBCE-5D85-4F5E-80D3-3EB3A157458D}" type="slidenum">
              <a:rPr lang="en-US" smtClean="0"/>
              <a:pPr>
                <a:defRPr/>
              </a:pPr>
              <a:t>727</a:t>
            </a:fld>
            <a:endParaRPr lang="en-US" dirty="0"/>
          </a:p>
        </p:txBody>
      </p:sp>
    </p:spTree>
    <p:extLst>
      <p:ext uri="{BB962C8B-B14F-4D97-AF65-F5344CB8AC3E}">
        <p14:creationId xmlns:p14="http://schemas.microsoft.com/office/powerpoint/2010/main" val="2729326884"/>
      </p:ext>
    </p:extLst>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SLT uses the same two leadership dimensions that Fiedler identified: task and relationship behaviors. However, Hersey and Blanchard go a step further by considering each as either high or low and then combining them into four specific leadership styles described as follows:</a:t>
            </a:r>
          </a:p>
          <a:p>
            <a:pPr eaLnBrk="1" hangingPunct="1"/>
            <a:endParaRPr lang="en-US">
              <a:cs typeface="Arial" charset="0"/>
            </a:endParaRPr>
          </a:p>
          <a:p>
            <a:pPr eaLnBrk="1" hangingPunct="1"/>
            <a:r>
              <a:rPr lang="en-US">
                <a:cs typeface="Arial" charset="0"/>
              </a:rPr>
              <a:t>• </a:t>
            </a:r>
            <a:r>
              <a:rPr lang="en-US" i="1">
                <a:cs typeface="Arial" charset="0"/>
              </a:rPr>
              <a:t>Telling </a:t>
            </a:r>
            <a:r>
              <a:rPr lang="en-US">
                <a:cs typeface="Arial" charset="0"/>
              </a:rPr>
              <a:t>(high task–low relationship): The leader defines roles and tells people what, how, when, and where to do various tasks.</a:t>
            </a:r>
          </a:p>
          <a:p>
            <a:pPr eaLnBrk="1" hangingPunct="1"/>
            <a:r>
              <a:rPr lang="en-US">
                <a:cs typeface="Arial" charset="0"/>
              </a:rPr>
              <a:t>• </a:t>
            </a:r>
            <a:r>
              <a:rPr lang="en-US" i="1">
                <a:cs typeface="Arial" charset="0"/>
              </a:rPr>
              <a:t>Selling </a:t>
            </a:r>
            <a:r>
              <a:rPr lang="en-US">
                <a:cs typeface="Arial" charset="0"/>
              </a:rPr>
              <a:t>(high task–high relationship): The leader provides both directive and supportive behavior.</a:t>
            </a:r>
          </a:p>
        </p:txBody>
      </p:sp>
      <p:sp>
        <p:nvSpPr>
          <p:cNvPr id="4" name="Slide Number Placeholder 3"/>
          <p:cNvSpPr>
            <a:spLocks noGrp="1"/>
          </p:cNvSpPr>
          <p:nvPr>
            <p:ph type="sldNum" sz="quarter" idx="5"/>
          </p:nvPr>
        </p:nvSpPr>
        <p:spPr/>
        <p:txBody>
          <a:bodyPr/>
          <a:lstStyle/>
          <a:p>
            <a:pPr>
              <a:defRPr/>
            </a:pPr>
            <a:fld id="{A3A408F6-3A95-47D4-A438-03C4B9881DF2}" type="slidenum">
              <a:rPr lang="en-US" smtClean="0"/>
              <a:pPr>
                <a:defRPr/>
              </a:pPr>
              <a:t>728</a:t>
            </a:fld>
            <a:endParaRPr lang="en-US" dirty="0"/>
          </a:p>
        </p:txBody>
      </p:sp>
    </p:spTree>
    <p:extLst>
      <p:ext uri="{BB962C8B-B14F-4D97-AF65-F5344CB8AC3E}">
        <p14:creationId xmlns:p14="http://schemas.microsoft.com/office/powerpoint/2010/main" val="1833804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World Trade Organization (WTO) </a:t>
            </a:r>
            <a:r>
              <a:rPr lang="en-US">
                <a:cs typeface="Arial" charset="0"/>
              </a:rPr>
              <a:t>is a global organization of 155 countries that deals with the rules of trade among nations. Formed in 1995, the WTO evolved from the General Agreement on Tariffs and Trade (GATT), a trade agreement in effect since the end of World War II. Today, the WTO is the only </a:t>
            </a:r>
            <a:r>
              <a:rPr lang="en-US" i="1">
                <a:cs typeface="Arial" charset="0"/>
              </a:rPr>
              <a:t>global </a:t>
            </a:r>
            <a:r>
              <a:rPr lang="en-US">
                <a:cs typeface="Arial" charset="0"/>
              </a:rPr>
              <a:t>organization that deals with trade rules among nations. Its membership consists of 155 member countries and 29 observer governments.</a:t>
            </a:r>
          </a:p>
          <a:p>
            <a:pPr eaLnBrk="1" hangingPunct="1"/>
            <a:endParaRPr lang="en-US">
              <a:cs typeface="Arial" charset="0"/>
            </a:endParaRPr>
          </a:p>
          <a:p>
            <a:pPr eaLnBrk="1" hangingPunct="1"/>
            <a:r>
              <a:rPr lang="en-US">
                <a:cs typeface="Arial" charset="0"/>
              </a:rPr>
              <a:t>The </a:t>
            </a:r>
            <a:r>
              <a:rPr lang="en-US" b="1">
                <a:cs typeface="Arial" charset="0"/>
              </a:rPr>
              <a:t>International Monetary Fund (IMF) </a:t>
            </a:r>
            <a:r>
              <a:rPr lang="en-US">
                <a:cs typeface="Arial" charset="0"/>
              </a:rPr>
              <a:t>is an organization of 188 countries that promotes international monetary cooperation and provides member countries with policy advice, temporary loans, and technical assistance to establish and maintain financial stability and to strengthen economies.  During the global financial turmoil of the last few years, the IMF has been on the forefront of advising countries and governments in getting through the difficulties</a:t>
            </a:r>
          </a:p>
        </p:txBody>
      </p:sp>
      <p:sp>
        <p:nvSpPr>
          <p:cNvPr id="4" name="Slide Number Placeholder 3"/>
          <p:cNvSpPr>
            <a:spLocks noGrp="1"/>
          </p:cNvSpPr>
          <p:nvPr>
            <p:ph type="sldNum" sz="quarter" idx="5"/>
          </p:nvPr>
        </p:nvSpPr>
        <p:spPr/>
        <p:txBody>
          <a:bodyPr/>
          <a:lstStyle/>
          <a:p>
            <a:pPr>
              <a:defRPr/>
            </a:pPr>
            <a:fld id="{8E854512-4A4A-4938-8A81-3A4B5EBCA63E}" type="slidenum">
              <a:rPr lang="en-US" smtClean="0"/>
              <a:pPr>
                <a:defRPr/>
              </a:pPr>
              <a:t>76</a:t>
            </a:fld>
            <a:endParaRPr lang="en-US" dirty="0"/>
          </a:p>
        </p:txBody>
      </p:sp>
    </p:spTree>
    <p:extLst>
      <p:ext uri="{BB962C8B-B14F-4D97-AF65-F5344CB8AC3E}">
        <p14:creationId xmlns:p14="http://schemas.microsoft.com/office/powerpoint/2010/main" val="1009181247"/>
      </p:ext>
    </p:extLst>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r>
              <a:rPr lang="en-US" i="1">
                <a:cs typeface="Arial" charset="0"/>
              </a:rPr>
              <a:t>Participating </a:t>
            </a:r>
            <a:r>
              <a:rPr lang="en-US">
                <a:cs typeface="Arial" charset="0"/>
              </a:rPr>
              <a:t>(low task–high relationship): The leader and followers share in decision making; the main role of the leader is facilitating and communicating.</a:t>
            </a:r>
          </a:p>
          <a:p>
            <a:pPr eaLnBrk="1" hangingPunct="1"/>
            <a:endParaRPr lang="en-US">
              <a:cs typeface="Arial" charset="0"/>
            </a:endParaRPr>
          </a:p>
          <a:p>
            <a:pPr eaLnBrk="1" hangingPunct="1"/>
            <a:r>
              <a:rPr lang="en-US" i="1">
                <a:cs typeface="Arial" charset="0"/>
              </a:rPr>
              <a:t>Delegating </a:t>
            </a:r>
            <a:r>
              <a:rPr lang="en-US">
                <a:cs typeface="Arial" charset="0"/>
              </a:rPr>
              <a:t>(low task–low relationship): The leader provides little direction or support.</a:t>
            </a:r>
          </a:p>
        </p:txBody>
      </p:sp>
      <p:sp>
        <p:nvSpPr>
          <p:cNvPr id="4" name="Slide Number Placeholder 3"/>
          <p:cNvSpPr>
            <a:spLocks noGrp="1"/>
          </p:cNvSpPr>
          <p:nvPr>
            <p:ph type="sldNum" sz="quarter" idx="5"/>
          </p:nvPr>
        </p:nvSpPr>
        <p:spPr/>
        <p:txBody>
          <a:bodyPr/>
          <a:lstStyle/>
          <a:p>
            <a:pPr>
              <a:defRPr/>
            </a:pPr>
            <a:fld id="{0DADFA89-7920-4FDD-B8DD-CEDEFE560A04}" type="slidenum">
              <a:rPr lang="en-US" smtClean="0"/>
              <a:pPr>
                <a:defRPr/>
              </a:pPr>
              <a:t>729</a:t>
            </a:fld>
            <a:endParaRPr lang="en-US" dirty="0"/>
          </a:p>
        </p:txBody>
      </p:sp>
    </p:spTree>
    <p:extLst>
      <p:ext uri="{BB962C8B-B14F-4D97-AF65-F5344CB8AC3E}">
        <p14:creationId xmlns:p14="http://schemas.microsoft.com/office/powerpoint/2010/main" val="1140527605"/>
      </p:ext>
    </p:extLst>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The final component in the model is the four stages of follower readiness:</a:t>
            </a:r>
          </a:p>
          <a:p>
            <a:pPr eaLnBrk="1" hangingPunct="1"/>
            <a:endParaRPr lang="en-US">
              <a:cs typeface="Arial" charset="0"/>
            </a:endParaRPr>
          </a:p>
          <a:p>
            <a:pPr eaLnBrk="1" hangingPunct="1"/>
            <a:r>
              <a:rPr lang="en-US" i="1">
                <a:cs typeface="Arial" charset="0"/>
              </a:rPr>
              <a:t>R1: </a:t>
            </a:r>
            <a:r>
              <a:rPr lang="en-US">
                <a:cs typeface="Arial" charset="0"/>
              </a:rPr>
              <a:t>People are both </a:t>
            </a:r>
            <a:r>
              <a:rPr lang="en-US" i="1">
                <a:cs typeface="Arial" charset="0"/>
              </a:rPr>
              <a:t>unable and unwilling </a:t>
            </a:r>
            <a:r>
              <a:rPr lang="en-US">
                <a:cs typeface="Arial" charset="0"/>
              </a:rPr>
              <a:t>to take responsibility for doing something. Followers aren’t competent or confident.</a:t>
            </a:r>
          </a:p>
          <a:p>
            <a:pPr eaLnBrk="1" hangingPunct="1"/>
            <a:endParaRPr lang="en-US" i="1">
              <a:cs typeface="Arial" charset="0"/>
            </a:endParaRPr>
          </a:p>
          <a:p>
            <a:pPr eaLnBrk="1" hangingPunct="1"/>
            <a:r>
              <a:rPr lang="en-US" i="1">
                <a:cs typeface="Arial" charset="0"/>
              </a:rPr>
              <a:t>R2</a:t>
            </a:r>
            <a:r>
              <a:rPr lang="en-US">
                <a:cs typeface="Arial" charset="0"/>
              </a:rPr>
              <a:t>: People are </a:t>
            </a:r>
            <a:r>
              <a:rPr lang="en-US" i="1">
                <a:cs typeface="Arial" charset="0"/>
              </a:rPr>
              <a:t>unable but willing </a:t>
            </a:r>
            <a:r>
              <a:rPr lang="en-US">
                <a:cs typeface="Arial" charset="0"/>
              </a:rPr>
              <a:t>to do the necessary job tasks. Followers are motivated but lack the appropriate skills.</a:t>
            </a:r>
          </a:p>
        </p:txBody>
      </p:sp>
      <p:sp>
        <p:nvSpPr>
          <p:cNvPr id="4" name="Slide Number Placeholder 3"/>
          <p:cNvSpPr>
            <a:spLocks noGrp="1"/>
          </p:cNvSpPr>
          <p:nvPr>
            <p:ph type="sldNum" sz="quarter" idx="5"/>
          </p:nvPr>
        </p:nvSpPr>
        <p:spPr/>
        <p:txBody>
          <a:bodyPr/>
          <a:lstStyle/>
          <a:p>
            <a:pPr>
              <a:defRPr/>
            </a:pPr>
            <a:fld id="{D204C83F-F43E-46EB-9DF9-6AD6B3B965EE}" type="slidenum">
              <a:rPr lang="en-US" smtClean="0"/>
              <a:pPr>
                <a:defRPr/>
              </a:pPr>
              <a:t>730</a:t>
            </a:fld>
            <a:endParaRPr lang="en-US" dirty="0"/>
          </a:p>
        </p:txBody>
      </p:sp>
    </p:spTree>
    <p:extLst>
      <p:ext uri="{BB962C8B-B14F-4D97-AF65-F5344CB8AC3E}">
        <p14:creationId xmlns:p14="http://schemas.microsoft.com/office/powerpoint/2010/main" val="2766980834"/>
      </p:ext>
    </p:extLst>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lstStyle/>
          <a:p>
            <a:pPr eaLnBrk="1" hangingPunct="1"/>
            <a:r>
              <a:rPr lang="en-US" i="1">
                <a:cs typeface="Arial" charset="0"/>
              </a:rPr>
              <a:t>R3: </a:t>
            </a:r>
            <a:r>
              <a:rPr lang="en-US">
                <a:cs typeface="Arial" charset="0"/>
              </a:rPr>
              <a:t>People are </a:t>
            </a:r>
            <a:r>
              <a:rPr lang="en-US" i="1">
                <a:cs typeface="Arial" charset="0"/>
              </a:rPr>
              <a:t>able but unwilling </a:t>
            </a:r>
            <a:r>
              <a:rPr lang="en-US">
                <a:cs typeface="Arial" charset="0"/>
              </a:rPr>
              <a:t>to do what the leader wants. Followers are competent, but don’t want to do something.</a:t>
            </a:r>
          </a:p>
          <a:p>
            <a:pPr eaLnBrk="1" hangingPunct="1"/>
            <a:endParaRPr lang="en-US" i="1">
              <a:cs typeface="Arial" charset="0"/>
            </a:endParaRPr>
          </a:p>
          <a:p>
            <a:pPr eaLnBrk="1" hangingPunct="1"/>
            <a:r>
              <a:rPr lang="en-US" i="1">
                <a:cs typeface="Arial" charset="0"/>
              </a:rPr>
              <a:t>R4</a:t>
            </a:r>
            <a:r>
              <a:rPr lang="en-US">
                <a:cs typeface="Arial" charset="0"/>
              </a:rPr>
              <a:t>: People are both </a:t>
            </a:r>
            <a:r>
              <a:rPr lang="en-US" i="1">
                <a:cs typeface="Arial" charset="0"/>
              </a:rPr>
              <a:t>able and willing </a:t>
            </a:r>
            <a:r>
              <a:rPr lang="en-US">
                <a:cs typeface="Arial" charset="0"/>
              </a:rPr>
              <a:t>to do what is asked of them.</a:t>
            </a:r>
          </a:p>
        </p:txBody>
      </p:sp>
      <p:sp>
        <p:nvSpPr>
          <p:cNvPr id="4" name="Slide Number Placeholder 3"/>
          <p:cNvSpPr>
            <a:spLocks noGrp="1"/>
          </p:cNvSpPr>
          <p:nvPr>
            <p:ph type="sldNum" sz="quarter" idx="5"/>
          </p:nvPr>
        </p:nvSpPr>
        <p:spPr/>
        <p:txBody>
          <a:bodyPr/>
          <a:lstStyle/>
          <a:p>
            <a:pPr>
              <a:defRPr/>
            </a:pPr>
            <a:fld id="{09317C41-51CF-4C46-8C1A-914D1736D9A4}" type="slidenum">
              <a:rPr lang="en-US" smtClean="0"/>
              <a:pPr>
                <a:defRPr/>
              </a:pPr>
              <a:t>731</a:t>
            </a:fld>
            <a:endParaRPr lang="en-US" dirty="0"/>
          </a:p>
        </p:txBody>
      </p:sp>
    </p:spTree>
    <p:extLst>
      <p:ext uri="{BB962C8B-B14F-4D97-AF65-F5344CB8AC3E}">
        <p14:creationId xmlns:p14="http://schemas.microsoft.com/office/powerpoint/2010/main" val="3974810803"/>
      </p:ext>
    </p:extLst>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Another approach to understanding leadership is </a:t>
            </a:r>
            <a:r>
              <a:rPr lang="en-US" b="1">
                <a:cs typeface="Arial" charset="0"/>
              </a:rPr>
              <a:t>path-goal theory</a:t>
            </a:r>
            <a:r>
              <a:rPr lang="en-US">
                <a:cs typeface="Arial" charset="0"/>
              </a:rPr>
              <a:t>, which states that the leader’s job is to assist followers in attaining their goals and to provide direction or support needed to ensure that their goals are compatible with the goals of the group or organization. Developed by Robert House, path-goal theory takes key elements from the expectancy theory of motivation.  The term </a:t>
            </a:r>
            <a:r>
              <a:rPr lang="en-US" i="1">
                <a:cs typeface="Arial" charset="0"/>
              </a:rPr>
              <a:t>path-goal </a:t>
            </a:r>
            <a:r>
              <a:rPr lang="en-US">
                <a:cs typeface="Arial" charset="0"/>
              </a:rPr>
              <a:t>is derived</a:t>
            </a:r>
          </a:p>
          <a:p>
            <a:pPr eaLnBrk="1" hangingPunct="1"/>
            <a:r>
              <a:rPr lang="en-US">
                <a:cs typeface="Arial" charset="0"/>
              </a:rPr>
              <a:t>from the belief that effective leaders remove the roadblocks and pitfalls so that followers have a clearer path to help them get from where they are to the achievement of their work goals.</a:t>
            </a:r>
          </a:p>
        </p:txBody>
      </p:sp>
      <p:sp>
        <p:nvSpPr>
          <p:cNvPr id="4" name="Slide Number Placeholder 3"/>
          <p:cNvSpPr>
            <a:spLocks noGrp="1"/>
          </p:cNvSpPr>
          <p:nvPr>
            <p:ph type="sldNum" sz="quarter" idx="5"/>
          </p:nvPr>
        </p:nvSpPr>
        <p:spPr/>
        <p:txBody>
          <a:bodyPr/>
          <a:lstStyle/>
          <a:p>
            <a:pPr>
              <a:defRPr/>
            </a:pPr>
            <a:fld id="{B2679CF0-7252-4773-A6EB-6FD81825951F}" type="slidenum">
              <a:rPr lang="en-US" smtClean="0"/>
              <a:pPr>
                <a:defRPr/>
              </a:pPr>
              <a:t>732</a:t>
            </a:fld>
            <a:endParaRPr lang="en-US" dirty="0"/>
          </a:p>
        </p:txBody>
      </p:sp>
    </p:spTree>
    <p:extLst>
      <p:ext uri="{BB962C8B-B14F-4D97-AF65-F5344CB8AC3E}">
        <p14:creationId xmlns:p14="http://schemas.microsoft.com/office/powerpoint/2010/main" val="2162366623"/>
      </p:ext>
    </p:extLst>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House identified four leadership behaviors:</a:t>
            </a:r>
          </a:p>
          <a:p>
            <a:pPr eaLnBrk="1" hangingPunct="1"/>
            <a:endParaRPr lang="en-US">
              <a:cs typeface="Arial" charset="0"/>
            </a:endParaRPr>
          </a:p>
          <a:p>
            <a:pPr eaLnBrk="1" hangingPunct="1"/>
            <a:r>
              <a:rPr lang="en-US" i="1">
                <a:cs typeface="Arial" charset="0"/>
              </a:rPr>
              <a:t>Directive leader: </a:t>
            </a:r>
            <a:r>
              <a:rPr lang="en-US">
                <a:cs typeface="Arial" charset="0"/>
              </a:rPr>
              <a:t>Lets subordinates know what’s expected of them, schedules work to be done, and gives specific guidance on how to accomplish tasks.</a:t>
            </a:r>
          </a:p>
          <a:p>
            <a:pPr eaLnBrk="1" hangingPunct="1"/>
            <a:endParaRPr lang="en-US">
              <a:cs typeface="Arial" charset="0"/>
            </a:endParaRPr>
          </a:p>
          <a:p>
            <a:pPr eaLnBrk="1" hangingPunct="1"/>
            <a:r>
              <a:rPr lang="en-US" i="1">
                <a:cs typeface="Arial" charset="0"/>
              </a:rPr>
              <a:t>Supportive leader: </a:t>
            </a:r>
            <a:r>
              <a:rPr lang="en-US">
                <a:cs typeface="Arial" charset="0"/>
              </a:rPr>
              <a:t>Shows concern for the needs of followers and is friendly. </a:t>
            </a:r>
          </a:p>
          <a:p>
            <a:pPr eaLnBrk="1" hangingPunct="1"/>
            <a:endParaRPr lang="en-US" i="1">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CFC227BF-2B6C-4D07-A16D-D6CBBF916C7A}" type="slidenum">
              <a:rPr lang="en-US" smtClean="0"/>
              <a:pPr>
                <a:defRPr/>
              </a:pPr>
              <a:t>733</a:t>
            </a:fld>
            <a:endParaRPr lang="en-US" dirty="0"/>
          </a:p>
        </p:txBody>
      </p:sp>
    </p:spTree>
    <p:extLst>
      <p:ext uri="{BB962C8B-B14F-4D97-AF65-F5344CB8AC3E}">
        <p14:creationId xmlns:p14="http://schemas.microsoft.com/office/powerpoint/2010/main" val="348019014"/>
      </p:ext>
    </p:extLst>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r>
              <a:rPr lang="en-US" i="1">
                <a:cs typeface="Arial" charset="0"/>
              </a:rPr>
              <a:t>Participative leader: </a:t>
            </a:r>
            <a:r>
              <a:rPr lang="en-US">
                <a:cs typeface="Arial" charset="0"/>
              </a:rPr>
              <a:t>Consults with group members and uses their suggestions before making a decision.</a:t>
            </a:r>
          </a:p>
          <a:p>
            <a:pPr eaLnBrk="1" hangingPunct="1"/>
            <a:endParaRPr lang="en-US" i="1">
              <a:cs typeface="Arial" charset="0"/>
            </a:endParaRPr>
          </a:p>
          <a:p>
            <a:pPr eaLnBrk="1" hangingPunct="1"/>
            <a:r>
              <a:rPr lang="en-US" i="1">
                <a:cs typeface="Arial" charset="0"/>
              </a:rPr>
              <a:t>Achievement oriented leader: </a:t>
            </a:r>
            <a:r>
              <a:rPr lang="en-US">
                <a:cs typeface="Arial" charset="0"/>
              </a:rPr>
              <a:t>Sets challenging goals and expects followers to perform at their highest level. </a:t>
            </a:r>
          </a:p>
          <a:p>
            <a:pPr eaLnBrk="1" hangingPunct="1"/>
            <a:endParaRPr lang="en-US">
              <a:cs typeface="Arial" charset="0"/>
            </a:endParaRPr>
          </a:p>
          <a:p>
            <a:pPr eaLnBrk="1" hangingPunct="1"/>
            <a:r>
              <a:rPr lang="en-US">
                <a:cs typeface="Arial" charset="0"/>
              </a:rPr>
              <a:t>In contrast to Fiedler’s view that a leader couldn’t change his or her behavior, House assumed that leaders are flexible and can display any or all of these leadership styles depending on the situation.</a:t>
            </a:r>
          </a:p>
        </p:txBody>
      </p:sp>
      <p:sp>
        <p:nvSpPr>
          <p:cNvPr id="4" name="Slide Number Placeholder 3"/>
          <p:cNvSpPr>
            <a:spLocks noGrp="1"/>
          </p:cNvSpPr>
          <p:nvPr>
            <p:ph type="sldNum" sz="quarter" idx="5"/>
          </p:nvPr>
        </p:nvSpPr>
        <p:spPr/>
        <p:txBody>
          <a:bodyPr/>
          <a:lstStyle/>
          <a:p>
            <a:pPr>
              <a:defRPr/>
            </a:pPr>
            <a:fld id="{05589C27-F8D8-43E3-9EFE-28843D5780BC}" type="slidenum">
              <a:rPr lang="en-US" smtClean="0"/>
              <a:pPr>
                <a:defRPr/>
              </a:pPr>
              <a:t>734</a:t>
            </a:fld>
            <a:endParaRPr lang="en-US" dirty="0"/>
          </a:p>
        </p:txBody>
      </p:sp>
    </p:spTree>
    <p:extLst>
      <p:ext uri="{BB962C8B-B14F-4D97-AF65-F5344CB8AC3E}">
        <p14:creationId xmlns:p14="http://schemas.microsoft.com/office/powerpoint/2010/main" val="1734848941"/>
      </p:ext>
    </p:extLst>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As Exhibit 18-4 illustrates, path-goal theory proposes two situational or contingency variables that moderate the leadership behavior–outcome relationship: those in the </a:t>
            </a:r>
            <a:r>
              <a:rPr lang="en-US" i="1">
                <a:cs typeface="Arial" charset="0"/>
              </a:rPr>
              <a:t>environment </a:t>
            </a:r>
            <a:r>
              <a:rPr lang="en-US">
                <a:cs typeface="Arial" charset="0"/>
              </a:rPr>
              <a:t>that are outside the control of the follower (factors including task structure, formal authority system, and the work group) and those that are part of the personal characteristics of the </a:t>
            </a:r>
            <a:r>
              <a:rPr lang="en-US" i="1">
                <a:cs typeface="Arial" charset="0"/>
              </a:rPr>
              <a:t>follower </a:t>
            </a:r>
            <a:r>
              <a:rPr lang="en-US">
                <a:cs typeface="Arial" charset="0"/>
              </a:rPr>
              <a:t>(including locus of control, experience, and perceived ability).</a:t>
            </a:r>
          </a:p>
        </p:txBody>
      </p:sp>
      <p:sp>
        <p:nvSpPr>
          <p:cNvPr id="4" name="Slide Number Placeholder 3"/>
          <p:cNvSpPr>
            <a:spLocks noGrp="1"/>
          </p:cNvSpPr>
          <p:nvPr>
            <p:ph type="sldNum" sz="quarter" idx="5"/>
          </p:nvPr>
        </p:nvSpPr>
        <p:spPr/>
        <p:txBody>
          <a:bodyPr/>
          <a:lstStyle/>
          <a:p>
            <a:pPr>
              <a:defRPr/>
            </a:pPr>
            <a:fld id="{3E7737FD-C764-4198-BD2B-4226464D45A4}" type="slidenum">
              <a:rPr lang="en-US" smtClean="0"/>
              <a:pPr>
                <a:defRPr/>
              </a:pPr>
              <a:t>735</a:t>
            </a:fld>
            <a:endParaRPr lang="en-US" dirty="0"/>
          </a:p>
        </p:txBody>
      </p:sp>
    </p:spTree>
    <p:extLst>
      <p:ext uri="{BB962C8B-B14F-4D97-AF65-F5344CB8AC3E}">
        <p14:creationId xmlns:p14="http://schemas.microsoft.com/office/powerpoint/2010/main" val="1282433095"/>
      </p:ext>
    </p:extLst>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b="1">
                <a:cs typeface="Arial" charset="0"/>
              </a:rPr>
              <a:t>Leader–member exchange theory (LMX) </a:t>
            </a:r>
            <a:r>
              <a:rPr lang="en-US">
                <a:cs typeface="Arial" charset="0"/>
              </a:rPr>
              <a:t>says leaders create in-groups and out-groups and those in the in-group will have higher performance ratings, less turnover, and greater job satisfaction. LMX theory suggests that early on in the relationship between a leader and a</a:t>
            </a:r>
          </a:p>
          <a:p>
            <a:pPr eaLnBrk="1" hangingPunct="1"/>
            <a:r>
              <a:rPr lang="en-US">
                <a:cs typeface="Arial" charset="0"/>
              </a:rPr>
              <a:t>given follower, a leader will implicitly categorize a follower as an “in” or as an “out.” That relationship tends to remain fairly stable over time. Leaders also encourage LMX by rewarding those employees with whom they want a closer linkage and punishing those with whom they do not.</a:t>
            </a:r>
          </a:p>
        </p:txBody>
      </p:sp>
      <p:sp>
        <p:nvSpPr>
          <p:cNvPr id="4" name="Slide Number Placeholder 3"/>
          <p:cNvSpPr>
            <a:spLocks noGrp="1"/>
          </p:cNvSpPr>
          <p:nvPr>
            <p:ph type="sldNum" sz="quarter" idx="5"/>
          </p:nvPr>
        </p:nvSpPr>
        <p:spPr/>
        <p:txBody>
          <a:bodyPr/>
          <a:lstStyle/>
          <a:p>
            <a:pPr>
              <a:defRPr/>
            </a:pPr>
            <a:fld id="{B4232AC2-6E46-4707-B9FF-2296CFDAEED1}" type="slidenum">
              <a:rPr lang="en-US" smtClean="0"/>
              <a:pPr>
                <a:defRPr/>
              </a:pPr>
              <a:t>736</a:t>
            </a:fld>
            <a:endParaRPr lang="en-US" dirty="0"/>
          </a:p>
        </p:txBody>
      </p:sp>
    </p:spTree>
    <p:extLst>
      <p:ext uri="{BB962C8B-B14F-4D97-AF65-F5344CB8AC3E}">
        <p14:creationId xmlns:p14="http://schemas.microsoft.com/office/powerpoint/2010/main" val="3458349937"/>
      </p:ext>
    </p:extLst>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Many early leadership theories viewed leaders as </a:t>
            </a:r>
            <a:r>
              <a:rPr lang="en-US" b="1">
                <a:cs typeface="Arial" charset="0"/>
              </a:rPr>
              <a:t>transactional leaders</a:t>
            </a:r>
            <a:r>
              <a:rPr lang="en-US">
                <a:cs typeface="Arial" charset="0"/>
              </a:rPr>
              <a:t>; that is, leaders who lead primarily by using social exchanges</a:t>
            </a:r>
          </a:p>
          <a:p>
            <a:pPr eaLnBrk="1" hangingPunct="1"/>
            <a:r>
              <a:rPr lang="en-US">
                <a:cs typeface="Arial" charset="0"/>
              </a:rPr>
              <a:t>(or transactions). Transactional leaders guide or motivate followers to work toward established goals by exchanging rewards for their</a:t>
            </a:r>
          </a:p>
          <a:p>
            <a:pPr eaLnBrk="1" hangingPunct="1"/>
            <a:r>
              <a:rPr lang="en-US">
                <a:cs typeface="Arial" charset="0"/>
              </a:rPr>
              <a:t>productivity.  But another type of leader—a </a:t>
            </a:r>
            <a:r>
              <a:rPr lang="en-US" b="1">
                <a:cs typeface="Arial" charset="0"/>
              </a:rPr>
              <a:t>transformational leader</a:t>
            </a:r>
            <a:r>
              <a:rPr lang="en-US">
                <a:cs typeface="Arial" charset="0"/>
              </a:rPr>
              <a:t>—stimulates and inspires (transforms) followers to achieve extraordinary outcomes.</a:t>
            </a:r>
          </a:p>
        </p:txBody>
      </p:sp>
      <p:sp>
        <p:nvSpPr>
          <p:cNvPr id="4" name="Slide Number Placeholder 3"/>
          <p:cNvSpPr>
            <a:spLocks noGrp="1"/>
          </p:cNvSpPr>
          <p:nvPr>
            <p:ph type="sldNum" sz="quarter" idx="5"/>
          </p:nvPr>
        </p:nvSpPr>
        <p:spPr/>
        <p:txBody>
          <a:bodyPr/>
          <a:lstStyle/>
          <a:p>
            <a:pPr>
              <a:defRPr/>
            </a:pPr>
            <a:fld id="{C63A2D17-9251-4D78-AE0F-F209A519A51E}" type="slidenum">
              <a:rPr lang="en-US" smtClean="0"/>
              <a:pPr>
                <a:defRPr/>
              </a:pPr>
              <a:t>737</a:t>
            </a:fld>
            <a:endParaRPr lang="en-US" dirty="0"/>
          </a:p>
        </p:txBody>
      </p:sp>
    </p:spTree>
    <p:extLst>
      <p:ext uri="{BB962C8B-B14F-4D97-AF65-F5344CB8AC3E}">
        <p14:creationId xmlns:p14="http://schemas.microsoft.com/office/powerpoint/2010/main" val="2676738351"/>
      </p:ext>
    </p:extLst>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A</a:t>
            </a:r>
            <a:r>
              <a:rPr lang="en-US" b="1">
                <a:cs typeface="Arial" charset="0"/>
              </a:rPr>
              <a:t> charismatic leader </a:t>
            </a:r>
            <a:r>
              <a:rPr lang="en-US">
                <a:cs typeface="Arial" charset="0"/>
              </a:rPr>
              <a:t>is, an enthusiastic, self-confident leader whose personality and actions influence people to behave in certain ways.</a:t>
            </a:r>
          </a:p>
          <a:p>
            <a:pPr eaLnBrk="1" hangingPunct="1"/>
            <a:r>
              <a:rPr lang="en-US">
                <a:cs typeface="Arial" charset="0"/>
              </a:rPr>
              <a:t>Several authors have attempted to identify personal characteristics of the charismatic leader.  The most comprehensive analysis identified five such characteristics: they have a vision, the ability to articulate that vision, a willingness to take risks to achieve that vision, a sensitivity to both environmental constraints and follower needs, and behaviors that are out of the ordinary.</a:t>
            </a:r>
          </a:p>
          <a:p>
            <a:pPr eaLnBrk="1" hangingPunct="1"/>
            <a:endParaRPr lang="en-US">
              <a:cs typeface="Arial" charset="0"/>
            </a:endParaRPr>
          </a:p>
          <a:p>
            <a:pPr eaLnBrk="1" hangingPunct="1"/>
            <a:r>
              <a:rPr lang="en-US">
                <a:cs typeface="Arial" charset="0"/>
              </a:rPr>
              <a:t>Although the term </a:t>
            </a:r>
            <a:r>
              <a:rPr lang="en-US" i="1">
                <a:cs typeface="Arial" charset="0"/>
              </a:rPr>
              <a:t>vision </a:t>
            </a:r>
            <a:r>
              <a:rPr lang="en-US">
                <a:cs typeface="Arial" charset="0"/>
              </a:rPr>
              <a:t>is often linked with charismatic leadership, </a:t>
            </a:r>
            <a:r>
              <a:rPr lang="en-US" b="1">
                <a:cs typeface="Arial" charset="0"/>
              </a:rPr>
              <a:t>visionary leadership </a:t>
            </a:r>
            <a:r>
              <a:rPr lang="en-US">
                <a:cs typeface="Arial" charset="0"/>
              </a:rPr>
              <a:t>is different; it’s the ability to create and articulate a realistic, credible, and attractive vision of the future that improves on the present situation.  This vision, if properly selected and implemented, is so energizing that it “in effect jump-starts the future by calling forth the skills, talents, and resources to make it happen.”</a:t>
            </a:r>
          </a:p>
        </p:txBody>
      </p:sp>
      <p:sp>
        <p:nvSpPr>
          <p:cNvPr id="4" name="Slide Number Placeholder 3"/>
          <p:cNvSpPr>
            <a:spLocks noGrp="1"/>
          </p:cNvSpPr>
          <p:nvPr>
            <p:ph type="sldNum" sz="quarter" idx="5"/>
          </p:nvPr>
        </p:nvSpPr>
        <p:spPr/>
        <p:txBody>
          <a:bodyPr/>
          <a:lstStyle/>
          <a:p>
            <a:pPr>
              <a:defRPr/>
            </a:pPr>
            <a:fld id="{7C12D522-7E8F-4751-BBA6-37B5395B368E}" type="slidenum">
              <a:rPr lang="en-US" smtClean="0"/>
              <a:pPr>
                <a:defRPr/>
              </a:pPr>
              <a:t>738</a:t>
            </a:fld>
            <a:endParaRPr lang="en-US" dirty="0"/>
          </a:p>
        </p:txBody>
      </p:sp>
    </p:spTree>
    <p:extLst>
      <p:ext uri="{BB962C8B-B14F-4D97-AF65-F5344CB8AC3E}">
        <p14:creationId xmlns:p14="http://schemas.microsoft.com/office/powerpoint/2010/main" val="6992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a:lstStyle/>
          <a:p>
            <a:pPr eaLnBrk="1" hangingPunct="1"/>
            <a:r>
              <a:rPr lang="en-US" b="1">
                <a:cs typeface="Arial" charset="0"/>
              </a:rPr>
              <a:t>Management </a:t>
            </a:r>
            <a:r>
              <a:rPr lang="en-US">
                <a:cs typeface="Arial" charset="0"/>
              </a:rPr>
              <a:t>involves coordinating and overseeing the work activities of others so their activities are completed efficiently and effectively. While coordinating and overseeing the work of others is what distinguishes a managerial position from a non-managerial one this doesn’t mean that managers can do what they want anytime, anywhere, or in any way. Instead, management involves ensuring that work activities are completed efficiently and effectively by the people responsible for doing them, or, at least that’s what managers should be doing.</a:t>
            </a:r>
          </a:p>
        </p:txBody>
      </p:sp>
      <p:sp>
        <p:nvSpPr>
          <p:cNvPr id="4" name="Slide Number Placeholder 3"/>
          <p:cNvSpPr>
            <a:spLocks noGrp="1"/>
          </p:cNvSpPr>
          <p:nvPr>
            <p:ph type="sldNum" sz="quarter" idx="5"/>
          </p:nvPr>
        </p:nvSpPr>
        <p:spPr/>
        <p:txBody>
          <a:bodyPr/>
          <a:lstStyle/>
          <a:p>
            <a:pPr>
              <a:defRPr/>
            </a:pPr>
            <a:fld id="{613C97C8-FF21-409F-9E1B-136F4B3507B6}" type="slidenum">
              <a:rPr lang="en-US" smtClean="0"/>
              <a:pPr>
                <a:defRPr/>
              </a:pPr>
              <a:t>9</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World Bank Group </a:t>
            </a:r>
            <a:r>
              <a:rPr lang="en-US">
                <a:cs typeface="Arial" charset="0"/>
              </a:rPr>
              <a:t>is a group of five closely associated institutions, all owned by its member countries, that provides vital financial and technical assistance</a:t>
            </a:r>
          </a:p>
          <a:p>
            <a:pPr eaLnBrk="1" hangingPunct="1"/>
            <a:r>
              <a:rPr lang="en-US">
                <a:cs typeface="Arial" charset="0"/>
              </a:rPr>
              <a:t>to developing countries around the world. The goal of the World Bank Group is to promote long-term economic development and poverty reduction by providing members</a:t>
            </a:r>
          </a:p>
          <a:p>
            <a:pPr eaLnBrk="1" hangingPunct="1"/>
            <a:r>
              <a:rPr lang="en-US">
                <a:cs typeface="Arial" charset="0"/>
              </a:rPr>
              <a:t>with technical and financial support.</a:t>
            </a:r>
          </a:p>
          <a:p>
            <a:pPr eaLnBrk="1" hangingPunct="1"/>
            <a:endParaRPr lang="en-US">
              <a:cs typeface="Arial" charset="0"/>
            </a:endParaRPr>
          </a:p>
          <a:p>
            <a:pPr eaLnBrk="1" hangingPunct="1"/>
            <a:r>
              <a:rPr lang="en-US">
                <a:cs typeface="Arial" charset="0"/>
              </a:rPr>
              <a:t>The forerunner of the OECD, the Organization for European Economic Cooperation, was formed in 1947 to administer American and Canadian aid under the Marshall</a:t>
            </a:r>
          </a:p>
          <a:p>
            <a:pPr eaLnBrk="1" hangingPunct="1"/>
            <a:r>
              <a:rPr lang="en-US">
                <a:cs typeface="Arial" charset="0"/>
              </a:rPr>
              <a:t>Plan for the reconstruction of Europe after World War II. Today, the </a:t>
            </a:r>
            <a:r>
              <a:rPr lang="en-US" b="1">
                <a:cs typeface="Arial" charset="0"/>
              </a:rPr>
              <a:t>Organization for Economic Cooperation and Development (OECD) </a:t>
            </a:r>
            <a:r>
              <a:rPr lang="en-US">
                <a:cs typeface="Arial" charset="0"/>
              </a:rPr>
              <a:t>is a Paris-based international</a:t>
            </a:r>
          </a:p>
          <a:p>
            <a:pPr eaLnBrk="1" hangingPunct="1"/>
            <a:r>
              <a:rPr lang="en-US">
                <a:cs typeface="Arial" charset="0"/>
              </a:rPr>
              <a:t>economic organization whose mission is to help its 34 member countries achieve sustainable economic growth and employment and raise the standard of living in member countries while maintaining financial stability in order to contribute to the development of the world economy.</a:t>
            </a:r>
          </a:p>
        </p:txBody>
      </p:sp>
      <p:sp>
        <p:nvSpPr>
          <p:cNvPr id="4" name="Slide Number Placeholder 3"/>
          <p:cNvSpPr>
            <a:spLocks noGrp="1"/>
          </p:cNvSpPr>
          <p:nvPr>
            <p:ph type="sldNum" sz="quarter" idx="5"/>
          </p:nvPr>
        </p:nvSpPr>
        <p:spPr/>
        <p:txBody>
          <a:bodyPr/>
          <a:lstStyle/>
          <a:p>
            <a:pPr>
              <a:defRPr/>
            </a:pPr>
            <a:fld id="{7E743C25-E89D-4A94-8822-ADFB25EDF6A4}" type="slidenum">
              <a:rPr lang="en-US" smtClean="0"/>
              <a:pPr>
                <a:defRPr/>
              </a:pPr>
              <a:t>77</a:t>
            </a:fld>
            <a:endParaRPr lang="en-US" dirty="0"/>
          </a:p>
        </p:txBody>
      </p:sp>
    </p:spTree>
    <p:extLst>
      <p:ext uri="{BB962C8B-B14F-4D97-AF65-F5344CB8AC3E}">
        <p14:creationId xmlns:p14="http://schemas.microsoft.com/office/powerpoint/2010/main" val="1104871791"/>
      </p:ext>
    </p:extLst>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a:cs typeface="Arial" charset="0"/>
              </a:rPr>
              <a:t>Because leadership is increasingly taking place within a team context and more organizations are using work teams, the role of the leader in guiding team members has become increasingly important. The role of team leader </a:t>
            </a:r>
            <a:r>
              <a:rPr lang="en-US" i="1">
                <a:cs typeface="Arial" charset="0"/>
              </a:rPr>
              <a:t>is </a:t>
            </a:r>
            <a:r>
              <a:rPr lang="en-US">
                <a:cs typeface="Arial" charset="0"/>
              </a:rPr>
              <a:t>different from the traditional leadership role.</a:t>
            </a:r>
          </a:p>
          <a:p>
            <a:pPr eaLnBrk="1" hangingPunct="1"/>
            <a:endParaRPr lang="en-US">
              <a:cs typeface="Arial" charset="0"/>
            </a:endParaRPr>
          </a:p>
          <a:p>
            <a:pPr eaLnBrk="1" hangingPunct="1"/>
            <a:r>
              <a:rPr lang="en-US">
                <a:cs typeface="Arial" charset="0"/>
              </a:rPr>
              <a:t>Many leaders are not equipped to handle the change to employee teams. As one consultant noted, “Even the most capable managers have trouble making the transition because all the command-and-control type things they were encouraged to do before are no longer appropriate.</a:t>
            </a:r>
          </a:p>
          <a:p>
            <a:pPr eaLnBrk="1" hangingPunct="1"/>
            <a:endParaRPr lang="en-US">
              <a:cs typeface="Arial" charset="0"/>
            </a:endParaRPr>
          </a:p>
          <a:p>
            <a:pPr eaLnBrk="1" hangingPunct="1"/>
            <a:r>
              <a:rPr lang="en-US">
                <a:cs typeface="Arial" charset="0"/>
              </a:rPr>
              <a:t>One study looking at organizations that reorganized themselves around employee teams found certain common responsibilities of all leaders. These leader responsibilities included coaching, facilitating, handling disciplinary problems, reviewing team and individual performance, training, and communication.45 However, a more meaningful way to describe the team leader’s job is to focus on two priorities: (1) managing</a:t>
            </a:r>
          </a:p>
          <a:p>
            <a:pPr eaLnBrk="1" hangingPunct="1"/>
            <a:r>
              <a:rPr lang="en-US">
                <a:cs typeface="Arial" charset="0"/>
              </a:rPr>
              <a:t>the team’s external boundary and (2) facilitating the team process. These priorities entail four specific leadership roles, which are identified in Exhibit 18-5.</a:t>
            </a:r>
          </a:p>
        </p:txBody>
      </p:sp>
      <p:sp>
        <p:nvSpPr>
          <p:cNvPr id="4" name="Slide Number Placeholder 3"/>
          <p:cNvSpPr>
            <a:spLocks noGrp="1"/>
          </p:cNvSpPr>
          <p:nvPr>
            <p:ph type="sldNum" sz="quarter" idx="5"/>
          </p:nvPr>
        </p:nvSpPr>
        <p:spPr/>
        <p:txBody>
          <a:bodyPr/>
          <a:lstStyle/>
          <a:p>
            <a:pPr>
              <a:defRPr/>
            </a:pPr>
            <a:fld id="{37F5DD62-6CDB-465A-9083-A24A5CE28427}" type="slidenum">
              <a:rPr lang="en-US" smtClean="0"/>
              <a:pPr>
                <a:defRPr/>
              </a:pPr>
              <a:t>739</a:t>
            </a:fld>
            <a:endParaRPr lang="en-US" dirty="0"/>
          </a:p>
        </p:txBody>
      </p:sp>
    </p:spTree>
    <p:extLst>
      <p:ext uri="{BB962C8B-B14F-4D97-AF65-F5344CB8AC3E}">
        <p14:creationId xmlns:p14="http://schemas.microsoft.com/office/powerpoint/2010/main" val="3027653355"/>
      </p:ext>
    </p:extLst>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2DD8C112-18C9-4480-9948-E35711200BC9}" type="slidenum">
              <a:rPr lang="en-US" smtClean="0"/>
              <a:pPr>
                <a:defRPr/>
              </a:pPr>
              <a:t>740</a:t>
            </a:fld>
            <a:endParaRPr lang="en-US" dirty="0"/>
          </a:p>
        </p:txBody>
      </p:sp>
    </p:spTree>
    <p:extLst>
      <p:ext uri="{BB962C8B-B14F-4D97-AF65-F5344CB8AC3E}">
        <p14:creationId xmlns:p14="http://schemas.microsoft.com/office/powerpoint/2010/main" val="4114301522"/>
      </p:ext>
    </p:extLst>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Where do leaders get their power—that is, their right and capacity to influence work actions or decisions? Five sources of leader power have been identified: legitimate, coercive, reward, expert, and referent. </a:t>
            </a:r>
          </a:p>
          <a:p>
            <a:pPr eaLnBrk="1" hangingPunct="1"/>
            <a:endParaRPr lang="en-US">
              <a:cs typeface="Arial" charset="0"/>
            </a:endParaRPr>
          </a:p>
          <a:p>
            <a:pPr eaLnBrk="1" hangingPunct="1"/>
            <a:r>
              <a:rPr lang="en-US" b="1">
                <a:cs typeface="Arial" charset="0"/>
              </a:rPr>
              <a:t>Legitimate power </a:t>
            </a:r>
            <a:r>
              <a:rPr lang="en-US">
                <a:cs typeface="Arial" charset="0"/>
              </a:rPr>
              <a:t>and authority are the same. Legitimate power represents the power a leader has as a result of his or her position in the organization. Although people in positions of authority are also likely to have reward and coercive power, legitimate power is broader than the power to coerce and reward.</a:t>
            </a:r>
          </a:p>
          <a:p>
            <a:pPr eaLnBrk="1" hangingPunct="1"/>
            <a:endParaRPr lang="en-US">
              <a:cs typeface="Arial" charset="0"/>
            </a:endParaRPr>
          </a:p>
          <a:p>
            <a:pPr eaLnBrk="1" hangingPunct="1"/>
            <a:r>
              <a:rPr lang="en-US" b="1">
                <a:cs typeface="Arial" charset="0"/>
              </a:rPr>
              <a:t>Coercive power </a:t>
            </a:r>
            <a:r>
              <a:rPr lang="en-US">
                <a:cs typeface="Arial" charset="0"/>
              </a:rPr>
              <a:t>is the power a leader has to punish or control. Followers react to this power out of fear of the negative results that might occur if they don’t comply. Managers typically have some coercive power, such as being able to suspend or demote employees or to assign them work they find unpleasant or undesirable.</a:t>
            </a:r>
          </a:p>
          <a:p>
            <a:pPr eaLnBrk="1" hangingPunct="1"/>
            <a:endParaRPr lang="en-US">
              <a:cs typeface="Arial" charset="0"/>
            </a:endParaRPr>
          </a:p>
          <a:p>
            <a:pPr eaLnBrk="1" hangingPunct="1"/>
            <a:r>
              <a:rPr lang="en-US" b="1">
                <a:cs typeface="Arial" charset="0"/>
              </a:rPr>
              <a:t>Reward power </a:t>
            </a:r>
            <a:r>
              <a:rPr lang="en-US">
                <a:cs typeface="Arial" charset="0"/>
              </a:rPr>
              <a:t>is the power to give positive rewards. A reward can be anything a person values such as money, favorable performance appraisals, promotions, interesting work assignments, friendly colleagues, and preferred work shifts or sales territories.</a:t>
            </a:r>
          </a:p>
        </p:txBody>
      </p:sp>
      <p:sp>
        <p:nvSpPr>
          <p:cNvPr id="4" name="Slide Number Placeholder 3"/>
          <p:cNvSpPr>
            <a:spLocks noGrp="1"/>
          </p:cNvSpPr>
          <p:nvPr>
            <p:ph type="sldNum" sz="quarter" idx="5"/>
          </p:nvPr>
        </p:nvSpPr>
        <p:spPr/>
        <p:txBody>
          <a:bodyPr/>
          <a:lstStyle/>
          <a:p>
            <a:pPr>
              <a:defRPr/>
            </a:pPr>
            <a:fld id="{FBC2AB9F-6679-4812-8176-DAC7E1C6F3F2}" type="slidenum">
              <a:rPr lang="en-US" smtClean="0"/>
              <a:pPr>
                <a:defRPr/>
              </a:pPr>
              <a:t>741</a:t>
            </a:fld>
            <a:endParaRPr lang="en-US" dirty="0"/>
          </a:p>
        </p:txBody>
      </p:sp>
    </p:spTree>
    <p:extLst>
      <p:ext uri="{BB962C8B-B14F-4D97-AF65-F5344CB8AC3E}">
        <p14:creationId xmlns:p14="http://schemas.microsoft.com/office/powerpoint/2010/main" val="1504735370"/>
      </p:ext>
    </p:extLst>
  </p:cSld>
  <p:clrMapOvr>
    <a:masterClrMapping/>
  </p:clrMapOvr>
</p:notes>
</file>

<file path=ppt/notesSlides/notesSlide7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b="1">
                <a:cs typeface="Arial" charset="0"/>
              </a:rPr>
              <a:t>Expert power </a:t>
            </a:r>
            <a:r>
              <a:rPr lang="en-US">
                <a:cs typeface="Arial" charset="0"/>
              </a:rPr>
              <a:t>is power based on expertise, special skills, or knowledge. If an employee has skills, knowledge, or expertise that’s critical to a work group, that person’s expert power is enhanced. </a:t>
            </a:r>
          </a:p>
          <a:p>
            <a:pPr eaLnBrk="1" hangingPunct="1"/>
            <a:endParaRPr lang="en-US">
              <a:cs typeface="Arial" charset="0"/>
            </a:endParaRPr>
          </a:p>
          <a:p>
            <a:pPr eaLnBrk="1" hangingPunct="1"/>
            <a:r>
              <a:rPr lang="en-US">
                <a:cs typeface="Arial" charset="0"/>
              </a:rPr>
              <a:t>Finally, </a:t>
            </a:r>
            <a:r>
              <a:rPr lang="en-US" b="1">
                <a:cs typeface="Arial" charset="0"/>
              </a:rPr>
              <a:t>referent power </a:t>
            </a:r>
            <a:r>
              <a:rPr lang="en-US">
                <a:cs typeface="Arial" charset="0"/>
              </a:rPr>
              <a:t>is the power that arises because of a person’s desirable resources or personal traits. If I admire you and want to be associated with you, you can exercise power over me because I want to please you. Referent power develops out of admiration of another and a desire to be like that person.</a:t>
            </a:r>
          </a:p>
        </p:txBody>
      </p:sp>
      <p:sp>
        <p:nvSpPr>
          <p:cNvPr id="4" name="Slide Number Placeholder 3"/>
          <p:cNvSpPr>
            <a:spLocks noGrp="1"/>
          </p:cNvSpPr>
          <p:nvPr>
            <p:ph type="sldNum" sz="quarter" idx="5"/>
          </p:nvPr>
        </p:nvSpPr>
        <p:spPr/>
        <p:txBody>
          <a:bodyPr/>
          <a:lstStyle/>
          <a:p>
            <a:pPr>
              <a:defRPr/>
            </a:pPr>
            <a:fld id="{09B7044E-45B5-42B8-8CA1-B9817DE9FB15}" type="slidenum">
              <a:rPr lang="en-US" smtClean="0"/>
              <a:pPr>
                <a:defRPr/>
              </a:pPr>
              <a:t>742</a:t>
            </a:fld>
            <a:endParaRPr lang="en-US" dirty="0"/>
          </a:p>
        </p:txBody>
      </p:sp>
    </p:spTree>
    <p:extLst>
      <p:ext uri="{BB962C8B-B14F-4D97-AF65-F5344CB8AC3E}">
        <p14:creationId xmlns:p14="http://schemas.microsoft.com/office/powerpoint/2010/main" val="2047647857"/>
      </p:ext>
    </p:extLst>
  </p:cSld>
  <p:clrMapOvr>
    <a:masterClrMapping/>
  </p:clrMapOvr>
</p:notes>
</file>

<file path=ppt/notesSlides/notesSlide7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“Honesty is absolutely essential to leadership. If people are going to follow someone willingly, whether it be into battle or into the boardroom, they first want to assure themselves that the person is worthy of their trust.”  In addition to being honest, credible leaders are competent and inspiring. They are personally able to effectively communicate their confidence and enthusiasm. Thus, followers judge a leader’s </a:t>
            </a:r>
            <a:r>
              <a:rPr lang="en-US" b="1">
                <a:cs typeface="Arial" charset="0"/>
              </a:rPr>
              <a:t>credibility </a:t>
            </a:r>
            <a:r>
              <a:rPr lang="en-US">
                <a:cs typeface="Arial" charset="0"/>
              </a:rPr>
              <a:t>in terms of his or her honesty, competence, and ability to inspire.</a:t>
            </a:r>
          </a:p>
          <a:p>
            <a:pPr eaLnBrk="1" hangingPunct="1"/>
            <a:endParaRPr lang="en-US">
              <a:cs typeface="Arial" charset="0"/>
            </a:endParaRPr>
          </a:p>
          <a:p>
            <a:pPr eaLnBrk="1" hangingPunct="1"/>
            <a:r>
              <a:rPr lang="en-US">
                <a:cs typeface="Arial" charset="0"/>
              </a:rPr>
              <a:t>Trust is closely entwined with the concept of credibility, and, in fact, the terms are often used interchangeably. </a:t>
            </a:r>
            <a:r>
              <a:rPr lang="en-US" b="1">
                <a:cs typeface="Arial" charset="0"/>
              </a:rPr>
              <a:t>Trust </a:t>
            </a:r>
            <a:r>
              <a:rPr lang="en-US">
                <a:cs typeface="Arial" charset="0"/>
              </a:rPr>
              <a:t>is defined as the belief in the integrity, character, and ability of a leader. Followers who trust a leader are willing to be vulnerable to the leader’s actions because they are confident that their rights and interests will not be abused.</a:t>
            </a:r>
          </a:p>
        </p:txBody>
      </p:sp>
      <p:sp>
        <p:nvSpPr>
          <p:cNvPr id="4" name="Slide Number Placeholder 3"/>
          <p:cNvSpPr>
            <a:spLocks noGrp="1"/>
          </p:cNvSpPr>
          <p:nvPr>
            <p:ph type="sldNum" sz="quarter" idx="5"/>
          </p:nvPr>
        </p:nvSpPr>
        <p:spPr/>
        <p:txBody>
          <a:bodyPr/>
          <a:lstStyle/>
          <a:p>
            <a:pPr>
              <a:defRPr/>
            </a:pPr>
            <a:fld id="{922223D7-96AF-4666-BDD6-9A6CE2B5835E}" type="slidenum">
              <a:rPr lang="en-US" smtClean="0"/>
              <a:pPr>
                <a:defRPr/>
              </a:pPr>
              <a:t>743</a:t>
            </a:fld>
            <a:endParaRPr lang="en-US" dirty="0"/>
          </a:p>
        </p:txBody>
      </p:sp>
    </p:spTree>
    <p:extLst>
      <p:ext uri="{BB962C8B-B14F-4D97-AF65-F5344CB8AC3E}">
        <p14:creationId xmlns:p14="http://schemas.microsoft.com/office/powerpoint/2010/main" val="3060059634"/>
      </p:ext>
    </p:extLst>
  </p:cSld>
  <p:clrMapOvr>
    <a:masterClrMapping/>
  </p:clrMapOvr>
</p:notes>
</file>

<file path=ppt/notesSlides/notesSlide7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a:lstStyle/>
          <a:p>
            <a:pPr eaLnBrk="1" hangingPunct="1"/>
            <a:r>
              <a:rPr lang="en-US">
                <a:cs typeface="Arial" charset="0"/>
              </a:rPr>
              <a:t>Research has identified five dimensions that make up the concept of trust:</a:t>
            </a:r>
          </a:p>
          <a:p>
            <a:pPr eaLnBrk="1" hangingPunct="1"/>
            <a:endParaRPr lang="en-US">
              <a:cs typeface="Arial" charset="0"/>
            </a:endParaRPr>
          </a:p>
          <a:p>
            <a:pPr eaLnBrk="1" hangingPunct="1"/>
            <a:r>
              <a:rPr lang="en-US">
                <a:cs typeface="Arial" charset="0"/>
              </a:rPr>
              <a:t>• </a:t>
            </a:r>
            <a:r>
              <a:rPr lang="en-US" i="1">
                <a:cs typeface="Arial" charset="0"/>
              </a:rPr>
              <a:t>Integrity: </a:t>
            </a:r>
            <a:r>
              <a:rPr lang="en-US">
                <a:cs typeface="Arial" charset="0"/>
              </a:rPr>
              <a:t>honesty and truthfulness</a:t>
            </a:r>
          </a:p>
          <a:p>
            <a:pPr eaLnBrk="1" hangingPunct="1"/>
            <a:r>
              <a:rPr lang="en-US">
                <a:cs typeface="Arial" charset="0"/>
              </a:rPr>
              <a:t>• </a:t>
            </a:r>
            <a:r>
              <a:rPr lang="en-US" i="1">
                <a:cs typeface="Arial" charset="0"/>
              </a:rPr>
              <a:t>Competence: </a:t>
            </a:r>
            <a:r>
              <a:rPr lang="en-US">
                <a:cs typeface="Arial" charset="0"/>
              </a:rPr>
              <a:t>technical and interpersonal knowledge and skills</a:t>
            </a:r>
          </a:p>
          <a:p>
            <a:pPr eaLnBrk="1" hangingPunct="1"/>
            <a:r>
              <a:rPr lang="en-US">
                <a:cs typeface="Arial" charset="0"/>
              </a:rPr>
              <a:t>• </a:t>
            </a:r>
            <a:r>
              <a:rPr lang="en-US" i="1">
                <a:cs typeface="Arial" charset="0"/>
              </a:rPr>
              <a:t>Consistency: </a:t>
            </a:r>
            <a:r>
              <a:rPr lang="en-US">
                <a:cs typeface="Arial" charset="0"/>
              </a:rPr>
              <a:t>reliability, predictability, and good judgment in handling situations</a:t>
            </a:r>
          </a:p>
          <a:p>
            <a:pPr eaLnBrk="1" hangingPunct="1"/>
            <a:r>
              <a:rPr lang="en-US">
                <a:cs typeface="Arial" charset="0"/>
              </a:rPr>
              <a:t>• </a:t>
            </a:r>
            <a:r>
              <a:rPr lang="en-US" i="1">
                <a:cs typeface="Arial" charset="0"/>
              </a:rPr>
              <a:t>Loyalty: </a:t>
            </a:r>
            <a:r>
              <a:rPr lang="en-US">
                <a:cs typeface="Arial" charset="0"/>
              </a:rPr>
              <a:t>willingness to protect a person, physically and emotionally</a:t>
            </a:r>
          </a:p>
          <a:p>
            <a:pPr eaLnBrk="1" hangingPunct="1"/>
            <a:r>
              <a:rPr lang="en-US">
                <a:cs typeface="Arial" charset="0"/>
              </a:rPr>
              <a:t>• </a:t>
            </a:r>
            <a:r>
              <a:rPr lang="en-US" i="1">
                <a:cs typeface="Arial" charset="0"/>
              </a:rPr>
              <a:t>Openness: </a:t>
            </a:r>
            <a:r>
              <a:rPr lang="en-US">
                <a:cs typeface="Arial" charset="0"/>
              </a:rPr>
              <a:t>willingness to share ideas and information freely</a:t>
            </a:r>
          </a:p>
          <a:p>
            <a:pPr eaLnBrk="1" hangingPunct="1"/>
            <a:endParaRPr lang="en-US">
              <a:cs typeface="Arial" charset="0"/>
            </a:endParaRPr>
          </a:p>
          <a:p>
            <a:pPr eaLnBrk="1" hangingPunct="1"/>
            <a:r>
              <a:rPr lang="en-US">
                <a:cs typeface="Arial" charset="0"/>
              </a:rPr>
              <a:t>Of these five dimensions, integrity seems to be the most critical when someone assesses another’s trustworthiness.</a:t>
            </a:r>
          </a:p>
        </p:txBody>
      </p:sp>
      <p:sp>
        <p:nvSpPr>
          <p:cNvPr id="4" name="Slide Number Placeholder 3"/>
          <p:cNvSpPr>
            <a:spLocks noGrp="1"/>
          </p:cNvSpPr>
          <p:nvPr>
            <p:ph type="sldNum" sz="quarter" idx="5"/>
          </p:nvPr>
        </p:nvSpPr>
        <p:spPr/>
        <p:txBody>
          <a:bodyPr/>
          <a:lstStyle/>
          <a:p>
            <a:pPr>
              <a:defRPr/>
            </a:pPr>
            <a:fld id="{F7B66DB6-F9DC-48DE-9713-6C0122DC51B0}" type="slidenum">
              <a:rPr lang="en-US" smtClean="0"/>
              <a:pPr>
                <a:defRPr/>
              </a:pPr>
              <a:t>744</a:t>
            </a:fld>
            <a:endParaRPr lang="en-US" dirty="0"/>
          </a:p>
        </p:txBody>
      </p:sp>
    </p:spTree>
    <p:extLst>
      <p:ext uri="{BB962C8B-B14F-4D97-AF65-F5344CB8AC3E}">
        <p14:creationId xmlns:p14="http://schemas.microsoft.com/office/powerpoint/2010/main" val="2314404304"/>
      </p:ext>
    </p:extLst>
  </p:cSld>
  <p:clrMapOvr>
    <a:masterClrMapping/>
  </p:clrMapOvr>
</p:notes>
</file>

<file path=ppt/notesSlides/notesSlide7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a:lstStyle/>
          <a:p>
            <a:pPr eaLnBrk="1" hangingPunct="1"/>
            <a:r>
              <a:rPr lang="en-US">
                <a:cs typeface="Arial" charset="0"/>
              </a:rPr>
              <a:t>Given the importance of trust to effective leadership, how can leaders build trust? Exhibit 18-6 lists some suggestions. (Also, see the Building Your Skill </a:t>
            </a:r>
            <a:r>
              <a:rPr lang="fr-FR">
                <a:cs typeface="Arial" charset="0"/>
              </a:rPr>
              <a:t>exercise in Chapter 5.)</a:t>
            </a:r>
            <a:endParaRPr lang="en-US">
              <a:cs typeface="Arial" charset="0"/>
            </a:endParaRPr>
          </a:p>
        </p:txBody>
      </p:sp>
      <p:sp>
        <p:nvSpPr>
          <p:cNvPr id="4" name="Slide Number Placeholder 3"/>
          <p:cNvSpPr>
            <a:spLocks noGrp="1"/>
          </p:cNvSpPr>
          <p:nvPr>
            <p:ph type="sldNum" sz="quarter" idx="5"/>
          </p:nvPr>
        </p:nvSpPr>
        <p:spPr/>
        <p:txBody>
          <a:bodyPr/>
          <a:lstStyle/>
          <a:p>
            <a:pPr>
              <a:defRPr/>
            </a:pPr>
            <a:fld id="{2B1EFF12-6C65-4550-AAE5-B934F07F4CFD}" type="slidenum">
              <a:rPr lang="en-US" smtClean="0"/>
              <a:pPr>
                <a:defRPr/>
              </a:pPr>
              <a:t>745</a:t>
            </a:fld>
            <a:endParaRPr lang="en-US" dirty="0"/>
          </a:p>
        </p:txBody>
      </p:sp>
    </p:spTree>
    <p:extLst>
      <p:ext uri="{BB962C8B-B14F-4D97-AF65-F5344CB8AC3E}">
        <p14:creationId xmlns:p14="http://schemas.microsoft.com/office/powerpoint/2010/main" val="3938712168"/>
      </p:ext>
    </p:extLst>
  </p:cSld>
  <p:clrMapOvr>
    <a:masterClrMapping/>
  </p:clrMapOvr>
</p:notes>
</file>

<file path=ppt/notesSlides/notesSlide7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a:lstStyle/>
          <a:p>
            <a:pPr eaLnBrk="1" hangingPunct="1"/>
            <a:r>
              <a:rPr lang="en-US">
                <a:cs typeface="Arial" charset="0"/>
              </a:rPr>
              <a:t>As we’ve described in different places throughout the text, managers are increasingly leading by empowering their employees. As we’ve said before, empowerment involves increasing the decision-making discretion of workers. Millions of individual employees and employee teams are making the key operating decisions that directly affect their work. They’re developing budgets, scheduling workloads, controlling inventories,</a:t>
            </a:r>
          </a:p>
          <a:p>
            <a:pPr eaLnBrk="1" hangingPunct="1"/>
            <a:r>
              <a:rPr lang="en-US">
                <a:cs typeface="Arial" charset="0"/>
              </a:rPr>
              <a:t>solving quality problems, and engaging in similar activities that until very recently were viewed exclusively as part of the manager’s job.</a:t>
            </a:r>
          </a:p>
        </p:txBody>
      </p:sp>
      <p:sp>
        <p:nvSpPr>
          <p:cNvPr id="4" name="Slide Number Placeholder 3"/>
          <p:cNvSpPr>
            <a:spLocks noGrp="1"/>
          </p:cNvSpPr>
          <p:nvPr>
            <p:ph type="sldNum" sz="quarter" idx="5"/>
          </p:nvPr>
        </p:nvSpPr>
        <p:spPr/>
        <p:txBody>
          <a:bodyPr/>
          <a:lstStyle/>
          <a:p>
            <a:pPr>
              <a:defRPr/>
            </a:pPr>
            <a:fld id="{096542E4-5233-41B1-9E81-68896BEA12CE}" type="slidenum">
              <a:rPr lang="en-US" smtClean="0"/>
              <a:pPr>
                <a:defRPr/>
              </a:pPr>
              <a:t>746</a:t>
            </a:fld>
            <a:endParaRPr lang="en-US" dirty="0"/>
          </a:p>
        </p:txBody>
      </p:sp>
    </p:spTree>
    <p:extLst>
      <p:ext uri="{BB962C8B-B14F-4D97-AF65-F5344CB8AC3E}">
        <p14:creationId xmlns:p14="http://schemas.microsoft.com/office/powerpoint/2010/main" val="4058287872"/>
      </p:ext>
    </p:extLst>
  </p:cSld>
  <p:clrMapOvr>
    <a:masterClrMapping/>
  </p:clrMapOvr>
</p:notes>
</file>

<file path=ppt/notesSlides/notesSlide7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108546" name="Notes Placeholder 2"/>
          <p:cNvSpPr>
            <a:spLocks noGrp="1"/>
          </p:cNvSpPr>
          <p:nvPr>
            <p:ph type="body" idx="1"/>
          </p:nvPr>
        </p:nvSpPr>
        <p:spPr bwMode="auto">
          <a:noFill/>
        </p:spPr>
        <p:txBody>
          <a:bodyPr/>
          <a:lstStyle/>
          <a:p>
            <a:pPr eaLnBrk="1" hangingPunct="1"/>
            <a:r>
              <a:rPr lang="en-US">
                <a:cs typeface="Arial" charset="0"/>
              </a:rPr>
              <a:t>One general conclusion that surfaces from leadership research is that effective leaders do not use a single style. They adjust their style to the  situation. Although not mentioned explicitly, national culture is certainly an important situational variable in determining which leadership style will be most effective. What works in China isn’t likely to be effective in France or Canada. For instance, one study of Asian leadership</a:t>
            </a:r>
          </a:p>
          <a:p>
            <a:pPr eaLnBrk="1" hangingPunct="1"/>
            <a:r>
              <a:rPr lang="en-US">
                <a:cs typeface="Arial" charset="0"/>
              </a:rPr>
              <a:t>styles revealed that Asian managers preferred leaders who were competent decision makers, effective communicators, and supportive of employees.</a:t>
            </a:r>
          </a:p>
          <a:p>
            <a:pPr eaLnBrk="1" hangingPunct="1"/>
            <a:endParaRPr lang="en-US">
              <a:cs typeface="Arial" charset="0"/>
            </a:endParaRPr>
          </a:p>
          <a:p>
            <a:pPr eaLnBrk="1" hangingPunct="1"/>
            <a:r>
              <a:rPr lang="en-US">
                <a:cs typeface="Arial" charset="0"/>
              </a:rPr>
              <a:t>National culture affects leadership style because it influences how followers will respond. Leaders can’t (and shouldn’t) just choose their styles randomly. They’re constrained by the cultural conditions their followers have come to expect.</a:t>
            </a:r>
          </a:p>
        </p:txBody>
      </p:sp>
      <p:sp>
        <p:nvSpPr>
          <p:cNvPr id="4" name="Slide Number Placeholder 3"/>
          <p:cNvSpPr>
            <a:spLocks noGrp="1"/>
          </p:cNvSpPr>
          <p:nvPr>
            <p:ph type="sldNum" sz="quarter" idx="5"/>
          </p:nvPr>
        </p:nvSpPr>
        <p:spPr/>
        <p:txBody>
          <a:bodyPr/>
          <a:lstStyle/>
          <a:p>
            <a:pPr>
              <a:defRPr/>
            </a:pPr>
            <a:fld id="{D28DA1EE-8E7F-4399-AA05-BE5B76D1C61A}" type="slidenum">
              <a:rPr lang="en-US" smtClean="0"/>
              <a:pPr>
                <a:defRPr/>
              </a:pPr>
              <a:t>747</a:t>
            </a:fld>
            <a:endParaRPr lang="en-US" dirty="0"/>
          </a:p>
        </p:txBody>
      </p:sp>
    </p:spTree>
    <p:extLst>
      <p:ext uri="{BB962C8B-B14F-4D97-AF65-F5344CB8AC3E}">
        <p14:creationId xmlns:p14="http://schemas.microsoft.com/office/powerpoint/2010/main" val="2338845241"/>
      </p:ext>
    </p:extLst>
  </p:cSld>
  <p:clrMapOvr>
    <a:masterClrMapping/>
  </p:clrMapOvr>
</p:notes>
</file>

<file path=ppt/notesSlides/notesSlide7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a:lstStyle/>
          <a:p>
            <a:pPr eaLnBrk="1" hangingPunct="1"/>
            <a:r>
              <a:rPr lang="en-US">
                <a:cs typeface="Arial" charset="0"/>
              </a:rPr>
              <a:t>Exhibit 18-7 provides some findings from selected examples of cross-cultural leadership studies. Because most leadership theories were developed in the United States, they have an American bias.</a:t>
            </a:r>
          </a:p>
        </p:txBody>
      </p:sp>
      <p:sp>
        <p:nvSpPr>
          <p:cNvPr id="4" name="Slide Number Placeholder 3"/>
          <p:cNvSpPr>
            <a:spLocks noGrp="1"/>
          </p:cNvSpPr>
          <p:nvPr>
            <p:ph type="sldNum" sz="quarter" idx="5"/>
          </p:nvPr>
        </p:nvSpPr>
        <p:spPr/>
        <p:txBody>
          <a:bodyPr/>
          <a:lstStyle/>
          <a:p>
            <a:pPr>
              <a:defRPr/>
            </a:pPr>
            <a:fld id="{32992955-4983-4234-B9DB-AA660CE3F9F4}" type="slidenum">
              <a:rPr lang="en-US" smtClean="0"/>
              <a:pPr>
                <a:defRPr/>
              </a:pPr>
              <a:t>748</a:t>
            </a:fld>
            <a:endParaRPr lang="en-US" dirty="0"/>
          </a:p>
        </p:txBody>
      </p:sp>
    </p:spTree>
    <p:extLst>
      <p:ext uri="{BB962C8B-B14F-4D97-AF65-F5344CB8AC3E}">
        <p14:creationId xmlns:p14="http://schemas.microsoft.com/office/powerpoint/2010/main" val="10108917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a:lstStyle/>
          <a:p>
            <a:pPr eaLnBrk="1" hangingPunct="1"/>
            <a:r>
              <a:rPr lang="en-US">
                <a:cs typeface="Arial" charset="0"/>
              </a:rPr>
              <a:t>Today, few companies don’t do business internationally. However, there’s not a generally accepted approach to describe the different types of international companies; different authors call them different things. We use the terms </a:t>
            </a:r>
            <a:r>
              <a:rPr lang="en-US" i="1">
                <a:cs typeface="Arial" charset="0"/>
              </a:rPr>
              <a:t>multinational, multidomestic, global, </a:t>
            </a:r>
            <a:r>
              <a:rPr lang="en-US">
                <a:cs typeface="Arial" charset="0"/>
              </a:rPr>
              <a:t>and </a:t>
            </a:r>
            <a:r>
              <a:rPr lang="en-US" i="1">
                <a:cs typeface="Arial" charset="0"/>
              </a:rPr>
              <a:t>transnational.</a:t>
            </a:r>
          </a:p>
          <a:p>
            <a:pPr eaLnBrk="1" hangingPunct="1"/>
            <a:r>
              <a:rPr lang="en-US">
                <a:cs typeface="Arial" charset="0"/>
              </a:rPr>
              <a:t> </a:t>
            </a:r>
          </a:p>
          <a:p>
            <a:pPr eaLnBrk="1" hangingPunct="1"/>
            <a:r>
              <a:rPr lang="en-US">
                <a:cs typeface="Arial" charset="0"/>
              </a:rPr>
              <a:t>A </a:t>
            </a:r>
            <a:r>
              <a:rPr lang="en-US" b="1">
                <a:cs typeface="Arial" charset="0"/>
              </a:rPr>
              <a:t>multinational corporation (MNC) </a:t>
            </a:r>
            <a:r>
              <a:rPr lang="en-US">
                <a:cs typeface="Arial" charset="0"/>
              </a:rPr>
              <a:t>is any type of international company that maintains operations in multiple countries. One type of MNC is a </a:t>
            </a:r>
            <a:r>
              <a:rPr lang="en-US" b="1">
                <a:cs typeface="Arial" charset="0"/>
              </a:rPr>
              <a:t>multidomestic corporation, </a:t>
            </a:r>
            <a:r>
              <a:rPr lang="en-US">
                <a:cs typeface="Arial" charset="0"/>
              </a:rPr>
              <a:t>which decentralizes management and other decisions to the local country. This type of globalization reflects the polycentric attitude. A multi-domestic corporation doesn’t attempt to replicate its domestic successes by managing foreign operations from its home country. Instead, local employees typically are hired to manage the business and marketing strategies</a:t>
            </a:r>
          </a:p>
          <a:p>
            <a:pPr eaLnBrk="1" hangingPunct="1"/>
            <a:r>
              <a:rPr lang="en-US">
                <a:cs typeface="Arial" charset="0"/>
              </a:rPr>
              <a:t>are tailored to that country’s unique characteristics </a:t>
            </a:r>
          </a:p>
        </p:txBody>
      </p:sp>
      <p:sp>
        <p:nvSpPr>
          <p:cNvPr id="4" name="Slide Number Placeholder 3"/>
          <p:cNvSpPr>
            <a:spLocks noGrp="1"/>
          </p:cNvSpPr>
          <p:nvPr>
            <p:ph type="sldNum" sz="quarter" idx="5"/>
          </p:nvPr>
        </p:nvSpPr>
        <p:spPr/>
        <p:txBody>
          <a:bodyPr/>
          <a:lstStyle/>
          <a:p>
            <a:pPr>
              <a:defRPr/>
            </a:pPr>
            <a:fld id="{0BED5F22-EFD9-455E-BFED-4DDA49A2CA0A}" type="slidenum">
              <a:rPr lang="en-US" smtClean="0"/>
              <a:pPr>
                <a:defRPr/>
              </a:pPr>
              <a:t>78</a:t>
            </a:fld>
            <a:endParaRPr lang="en-US" dirty="0"/>
          </a:p>
        </p:txBody>
      </p:sp>
    </p:spTree>
    <p:extLst>
      <p:ext uri="{BB962C8B-B14F-4D97-AF65-F5344CB8AC3E}">
        <p14:creationId xmlns:p14="http://schemas.microsoft.com/office/powerpoint/2010/main" val="1735049266"/>
      </p:ext>
    </p:extLst>
  </p:cSld>
  <p:clrMapOvr>
    <a:masterClrMapping/>
  </p:clrMapOvr>
</p:notes>
</file>

<file path=ppt/notesSlides/notesSlide7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a:lstStyle/>
          <a:p>
            <a:pPr eaLnBrk="1" hangingPunct="1"/>
            <a:r>
              <a:rPr lang="en-US">
                <a:cs typeface="Arial" charset="0"/>
              </a:rPr>
              <a:t>Evidence indicates that leadership training is more likely to be successful with individuals who are high self-monitors than with low self-monitors.</a:t>
            </a:r>
          </a:p>
          <a:p>
            <a:pPr eaLnBrk="1" hangingPunct="1"/>
            <a:endParaRPr lang="en-US">
              <a:cs typeface="Arial" charset="0"/>
            </a:endParaRPr>
          </a:p>
          <a:p>
            <a:pPr eaLnBrk="1" hangingPunct="1"/>
            <a:r>
              <a:rPr lang="en-US">
                <a:cs typeface="Arial" charset="0"/>
              </a:rPr>
              <a:t>Such individuals have the flexibility to change their behavior as different situations may require. In addition, organizations may find that individuals with higher levels of a trait called motivation to lead are more receptive to leadership development opportunities.</a:t>
            </a:r>
          </a:p>
        </p:txBody>
      </p:sp>
      <p:sp>
        <p:nvSpPr>
          <p:cNvPr id="4" name="Slide Number Placeholder 3"/>
          <p:cNvSpPr>
            <a:spLocks noGrp="1"/>
          </p:cNvSpPr>
          <p:nvPr>
            <p:ph type="sldNum" sz="quarter" idx="5"/>
          </p:nvPr>
        </p:nvSpPr>
        <p:spPr/>
        <p:txBody>
          <a:bodyPr/>
          <a:lstStyle/>
          <a:p>
            <a:pPr>
              <a:defRPr/>
            </a:pPr>
            <a:fld id="{B8A74D7E-53B1-414F-8E05-029F594E4A52}" type="slidenum">
              <a:rPr lang="en-US" smtClean="0"/>
              <a:pPr>
                <a:defRPr/>
              </a:pPr>
              <a:t>749</a:t>
            </a:fld>
            <a:endParaRPr lang="en-US" dirty="0"/>
          </a:p>
        </p:txBody>
      </p:sp>
    </p:spTree>
    <p:extLst>
      <p:ext uri="{BB962C8B-B14F-4D97-AF65-F5344CB8AC3E}">
        <p14:creationId xmlns:p14="http://schemas.microsoft.com/office/powerpoint/2010/main" val="741919362"/>
      </p:ext>
    </p:extLst>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a:lstStyle/>
          <a:p>
            <a:pPr eaLnBrk="1" hangingPunct="1"/>
            <a:r>
              <a:rPr lang="en-US">
                <a:cs typeface="Arial" charset="0"/>
              </a:rPr>
              <a:t>A leader is someone who can influence others and who has managerial authority. Leadership is a process of leading a group and influencing that group to achieve its goals. Managers should be leaders because leading is one of the four management functions.</a:t>
            </a:r>
          </a:p>
        </p:txBody>
      </p:sp>
      <p:sp>
        <p:nvSpPr>
          <p:cNvPr id="4" name="Slide Number Placeholder 3"/>
          <p:cNvSpPr>
            <a:spLocks noGrp="1"/>
          </p:cNvSpPr>
          <p:nvPr>
            <p:ph type="sldNum" sz="quarter" idx="5"/>
          </p:nvPr>
        </p:nvSpPr>
        <p:spPr/>
        <p:txBody>
          <a:bodyPr/>
          <a:lstStyle/>
          <a:p>
            <a:pPr>
              <a:defRPr/>
            </a:pPr>
            <a:fld id="{B9E9215A-97C5-4201-9A19-BA80C86B104C}" type="slidenum">
              <a:rPr lang="en-US" smtClean="0"/>
              <a:pPr>
                <a:defRPr/>
              </a:pPr>
              <a:t>750</a:t>
            </a:fld>
            <a:endParaRPr lang="en-US" dirty="0"/>
          </a:p>
        </p:txBody>
      </p:sp>
    </p:spTree>
    <p:extLst>
      <p:ext uri="{BB962C8B-B14F-4D97-AF65-F5344CB8AC3E}">
        <p14:creationId xmlns:p14="http://schemas.microsoft.com/office/powerpoint/2010/main" val="1744568496"/>
      </p:ext>
    </p:extLst>
  </p:cSld>
  <p:clrMapOvr>
    <a:masterClrMapping/>
  </p:clrMapOvr>
</p:notes>
</file>

<file path=ppt/notesSlides/notesSlide7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p:spPr>
      </p:sp>
      <p:sp>
        <p:nvSpPr>
          <p:cNvPr id="116738" name="Notes Placeholder 2"/>
          <p:cNvSpPr>
            <a:spLocks noGrp="1"/>
          </p:cNvSpPr>
          <p:nvPr>
            <p:ph type="body" idx="1"/>
          </p:nvPr>
        </p:nvSpPr>
        <p:spPr bwMode="auto">
          <a:noFill/>
        </p:spPr>
        <p:txBody>
          <a:bodyPr/>
          <a:lstStyle/>
          <a:p>
            <a:pPr eaLnBrk="1" hangingPunct="1"/>
            <a:r>
              <a:rPr lang="en-US">
                <a:cs typeface="Arial" charset="0"/>
              </a:rPr>
              <a:t>Early attempts to define leader traits were unsuccessful although later attempts found seven traits associated with leadership. The University of Iowa studies explored three leadership styles. The only conclusion was that group members were more satisfied under a democratic</a:t>
            </a:r>
          </a:p>
          <a:p>
            <a:pPr eaLnBrk="1" hangingPunct="1"/>
            <a:r>
              <a:rPr lang="en-US">
                <a:cs typeface="Arial" charset="0"/>
              </a:rPr>
              <a:t>leader than under an autocratic one. </a:t>
            </a:r>
          </a:p>
          <a:p>
            <a:pPr eaLnBrk="1" hangingPunct="1"/>
            <a:endParaRPr lang="en-US">
              <a:cs typeface="Arial" charset="0"/>
            </a:endParaRPr>
          </a:p>
          <a:p>
            <a:pPr eaLnBrk="1" hangingPunct="1"/>
            <a:r>
              <a:rPr lang="en-US">
                <a:cs typeface="Arial" charset="0"/>
              </a:rPr>
              <a:t>The Ohio State studies identified two dimensions of leader behavior—initiating structure and consideration. A leader high in both those dimensions at times achieved high group task performance and high group member satisfaction, but not always. </a:t>
            </a:r>
          </a:p>
          <a:p>
            <a:pPr eaLnBrk="1" hangingPunct="1"/>
            <a:endParaRPr lang="en-US">
              <a:cs typeface="Arial" charset="0"/>
            </a:endParaRPr>
          </a:p>
          <a:p>
            <a:pPr eaLnBrk="1" hangingPunct="1"/>
            <a:r>
              <a:rPr lang="en-US">
                <a:cs typeface="Arial" charset="0"/>
              </a:rPr>
              <a:t>The University of Michigan studies looked at employee-oriented leaders and production-oriented leaders. They concluded that leaders who were employee oriented could get high group productivity and high group member satisfaction.</a:t>
            </a:r>
          </a:p>
        </p:txBody>
      </p:sp>
      <p:sp>
        <p:nvSpPr>
          <p:cNvPr id="4" name="Slide Number Placeholder 3"/>
          <p:cNvSpPr>
            <a:spLocks noGrp="1"/>
          </p:cNvSpPr>
          <p:nvPr>
            <p:ph type="sldNum" sz="quarter" idx="5"/>
          </p:nvPr>
        </p:nvSpPr>
        <p:spPr/>
        <p:txBody>
          <a:bodyPr/>
          <a:lstStyle/>
          <a:p>
            <a:pPr>
              <a:defRPr/>
            </a:pPr>
            <a:fld id="{ED49EC08-912E-4382-B647-74A909DF8467}" type="slidenum">
              <a:rPr lang="en-US" smtClean="0"/>
              <a:pPr>
                <a:defRPr/>
              </a:pPr>
              <a:t>751</a:t>
            </a:fld>
            <a:endParaRPr lang="en-US" dirty="0"/>
          </a:p>
        </p:txBody>
      </p:sp>
    </p:spTree>
    <p:extLst>
      <p:ext uri="{BB962C8B-B14F-4D97-AF65-F5344CB8AC3E}">
        <p14:creationId xmlns:p14="http://schemas.microsoft.com/office/powerpoint/2010/main" val="2852798776"/>
      </p:ext>
    </p:extLst>
  </p:cSld>
  <p:clrMapOvr>
    <a:masterClrMapping/>
  </p:clrMapOvr>
</p:notes>
</file>

<file path=ppt/notesSlides/notesSlide7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bwMode="auto">
          <a:noFill/>
          <a:ln>
            <a:solidFill>
              <a:srgbClr val="000000"/>
            </a:solidFill>
            <a:miter lim="800000"/>
            <a:headEnd/>
            <a:tailEnd/>
          </a:ln>
        </p:spPr>
      </p:sp>
      <p:sp>
        <p:nvSpPr>
          <p:cNvPr id="118786" name="Notes Placeholder 2"/>
          <p:cNvSpPr>
            <a:spLocks noGrp="1"/>
          </p:cNvSpPr>
          <p:nvPr>
            <p:ph type="body" idx="1"/>
          </p:nvPr>
        </p:nvSpPr>
        <p:spPr bwMode="auto">
          <a:noFill/>
        </p:spPr>
        <p:txBody>
          <a:bodyPr/>
          <a:lstStyle/>
          <a:p>
            <a:pPr eaLnBrk="1" hangingPunct="1"/>
            <a:r>
              <a:rPr lang="en-US">
                <a:cs typeface="Arial" charset="0"/>
              </a:rPr>
              <a:t>The Managerial Grid looked at leaders’ concern for production and concern for people and identified five leader styles. Although it suggested that a leader who was high in concern for production and high in concern for people was the best, there was no substantive evidence for that conclusion. As the behavioral studies showed, a leader’s behavior has a dual nature: a focus on the task and a focus on the people.</a:t>
            </a:r>
          </a:p>
        </p:txBody>
      </p:sp>
      <p:sp>
        <p:nvSpPr>
          <p:cNvPr id="4" name="Slide Number Placeholder 3"/>
          <p:cNvSpPr>
            <a:spLocks noGrp="1"/>
          </p:cNvSpPr>
          <p:nvPr>
            <p:ph type="sldNum" sz="quarter" idx="5"/>
          </p:nvPr>
        </p:nvSpPr>
        <p:spPr/>
        <p:txBody>
          <a:bodyPr/>
          <a:lstStyle/>
          <a:p>
            <a:pPr>
              <a:defRPr/>
            </a:pPr>
            <a:fld id="{02BE8AEF-1849-4742-A260-252E1DADC406}" type="slidenum">
              <a:rPr lang="en-US" smtClean="0"/>
              <a:pPr>
                <a:defRPr/>
              </a:pPr>
              <a:t>752</a:t>
            </a:fld>
            <a:endParaRPr lang="en-US" dirty="0"/>
          </a:p>
        </p:txBody>
      </p:sp>
    </p:spTree>
    <p:extLst>
      <p:ext uri="{BB962C8B-B14F-4D97-AF65-F5344CB8AC3E}">
        <p14:creationId xmlns:p14="http://schemas.microsoft.com/office/powerpoint/2010/main" val="3991898530"/>
      </p:ext>
    </p:extLst>
  </p:cSld>
  <p:clrMapOvr>
    <a:masterClrMapping/>
  </p:clrMapOvr>
</p:notes>
</file>

<file path=ppt/notesSlides/notesSlide7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a:normAutofit lnSpcReduction="10000"/>
          </a:bodyPr>
          <a:lstStyle/>
          <a:p>
            <a:pPr eaLnBrk="1" hangingPunct="1"/>
            <a:r>
              <a:rPr lang="en-US">
                <a:cs typeface="Arial" charset="0"/>
              </a:rPr>
              <a:t>Fiedler’s model attempted to define the best style to use in particular situations. He measured leader style—relationship oriented or task oriented—using the least-preferred coworker questionnaire. Fiedler also assumed a leader’s style was fixed. He measured three contingency dimensions: leader–member relations, task structure, and position power. The model suggests that task oriented leaders performed best in very favorable and very unfavorable situations, and relationship-oriented leaders performed best in moderately favorable situations.</a:t>
            </a:r>
          </a:p>
          <a:p>
            <a:pPr eaLnBrk="1" hangingPunct="1"/>
            <a:endParaRPr lang="en-US">
              <a:cs typeface="Arial" charset="0"/>
            </a:endParaRPr>
          </a:p>
          <a:p>
            <a:pPr eaLnBrk="1" hangingPunct="1"/>
            <a:r>
              <a:rPr lang="en-US">
                <a:cs typeface="Arial" charset="0"/>
              </a:rPr>
              <a:t>Hersey and Blanchard’s situational leadership theory focused on followers’ readiness. They identified four leadership styles: telling (high task–low relationship), selling (high task–high relationship), participating (low task–high relationship), and delegating (low task–low relationship). They also identified four stages of readiness: unable and unwilling (use telling style), unable but willing (use selling style), able but unwilling (use participative style), and able and willing (use delegating style).</a:t>
            </a:r>
          </a:p>
          <a:p>
            <a:pPr eaLnBrk="1" hangingPunct="1"/>
            <a:endParaRPr lang="en-US">
              <a:cs typeface="Arial" charset="0"/>
            </a:endParaRPr>
          </a:p>
          <a:p>
            <a:pPr eaLnBrk="1" hangingPunct="1"/>
            <a:r>
              <a:rPr lang="en-US">
                <a:cs typeface="Arial" charset="0"/>
              </a:rPr>
              <a:t>The path-goal model developed by Robert House identified four leadership behaviors: directive, supportive, participative, and achievement-oriented. He assumed that a leader can and should be able to use any of these styles. The two situational contingency variables were found in the environment and in the follower. Essentially the path-goal model says that a leader should provide direction and support as needed; that is, structure the path so the followers can achieve goals.</a:t>
            </a:r>
          </a:p>
        </p:txBody>
      </p:sp>
      <p:sp>
        <p:nvSpPr>
          <p:cNvPr id="4" name="Slide Number Placeholder 3"/>
          <p:cNvSpPr>
            <a:spLocks noGrp="1"/>
          </p:cNvSpPr>
          <p:nvPr>
            <p:ph type="sldNum" sz="quarter" idx="5"/>
          </p:nvPr>
        </p:nvSpPr>
        <p:spPr/>
        <p:txBody>
          <a:bodyPr/>
          <a:lstStyle/>
          <a:p>
            <a:pPr>
              <a:defRPr/>
            </a:pPr>
            <a:fld id="{6C1BE3B3-AA87-4481-BD5B-A699431B22D1}" type="slidenum">
              <a:rPr lang="en-US" smtClean="0"/>
              <a:pPr>
                <a:defRPr/>
              </a:pPr>
              <a:t>753</a:t>
            </a:fld>
            <a:endParaRPr lang="en-US" dirty="0"/>
          </a:p>
        </p:txBody>
      </p:sp>
    </p:spTree>
    <p:extLst>
      <p:ext uri="{BB962C8B-B14F-4D97-AF65-F5344CB8AC3E}">
        <p14:creationId xmlns:p14="http://schemas.microsoft.com/office/powerpoint/2010/main" val="447057317"/>
      </p:ext>
    </p:extLst>
  </p:cSld>
  <p:clrMapOvr>
    <a:masterClrMapping/>
  </p:clrMapOvr>
</p:notes>
</file>

<file path=ppt/notesSlides/notesSlide7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a:lstStyle/>
          <a:p>
            <a:pPr eaLnBrk="1" hangingPunct="1"/>
            <a:r>
              <a:rPr lang="en-US">
                <a:cs typeface="Arial" charset="0"/>
              </a:rPr>
              <a:t>Leader–member exchange theory (LMX) says that leaders create in-groups and outgroups and those in the in-group will have higher performance ratings, less turnover, and greater job satisfaction. A transactional leader exchanges rewards for productivity where a transformational leader stimulates and inspires followers to achieve goals.</a:t>
            </a:r>
          </a:p>
        </p:txBody>
      </p:sp>
      <p:sp>
        <p:nvSpPr>
          <p:cNvPr id="4" name="Slide Number Placeholder 3"/>
          <p:cNvSpPr>
            <a:spLocks noGrp="1"/>
          </p:cNvSpPr>
          <p:nvPr>
            <p:ph type="sldNum" sz="quarter" idx="5"/>
          </p:nvPr>
        </p:nvSpPr>
        <p:spPr/>
        <p:txBody>
          <a:bodyPr/>
          <a:lstStyle/>
          <a:p>
            <a:pPr>
              <a:defRPr/>
            </a:pPr>
            <a:fld id="{528B2E5E-3335-4B02-B651-492D17A9A164}" type="slidenum">
              <a:rPr lang="en-US" smtClean="0"/>
              <a:pPr>
                <a:defRPr/>
              </a:pPr>
              <a:t>754</a:t>
            </a:fld>
            <a:endParaRPr lang="en-US" dirty="0"/>
          </a:p>
        </p:txBody>
      </p:sp>
    </p:spTree>
    <p:extLst>
      <p:ext uri="{BB962C8B-B14F-4D97-AF65-F5344CB8AC3E}">
        <p14:creationId xmlns:p14="http://schemas.microsoft.com/office/powerpoint/2010/main" val="2978034382"/>
      </p:ext>
    </p:extLst>
  </p:cSld>
  <p:clrMapOvr>
    <a:masterClrMapping/>
  </p:clrMapOvr>
</p:notes>
</file>

<file path=ppt/notesSlides/notesSlide7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p:cNvSpPr>
          <p:nvPr>
            <p:ph type="sldImg"/>
          </p:nvPr>
        </p:nvSpPr>
        <p:spPr bwMode="auto">
          <a:noFill/>
          <a:ln>
            <a:solidFill>
              <a:srgbClr val="000000"/>
            </a:solidFill>
            <a:miter lim="800000"/>
            <a:headEnd/>
            <a:tailEnd/>
          </a:ln>
        </p:spPr>
      </p:sp>
      <p:sp>
        <p:nvSpPr>
          <p:cNvPr id="124930" name="Notes Placeholder 2"/>
          <p:cNvSpPr>
            <a:spLocks noGrp="1"/>
          </p:cNvSpPr>
          <p:nvPr>
            <p:ph type="body" idx="1"/>
          </p:nvPr>
        </p:nvSpPr>
        <p:spPr bwMode="auto">
          <a:noFill/>
        </p:spPr>
        <p:txBody>
          <a:bodyPr/>
          <a:lstStyle/>
          <a:p>
            <a:pPr eaLnBrk="1" hangingPunct="1"/>
            <a:r>
              <a:rPr lang="en-US">
                <a:cs typeface="Arial" charset="0"/>
              </a:rPr>
              <a:t>A charismatic leader is an enthusiastic and self-confident leader whose personality and actions influence people to behave in certain ways. People can learn to be charismatic. A visionary leader is able to create and articulate a realistic, credible, and attractive vision of the future.</a:t>
            </a:r>
          </a:p>
          <a:p>
            <a:pPr eaLnBrk="1" hangingPunct="1"/>
            <a:r>
              <a:rPr lang="en-US">
                <a:cs typeface="Arial" charset="0"/>
              </a:rPr>
              <a:t>A team leader has two priorities: manage the team’s external boundary and facilitate the team process. Four leader roles are involved: liaison with external constituencies, troubleshooter, conflict manager, and coach.</a:t>
            </a:r>
          </a:p>
        </p:txBody>
      </p:sp>
      <p:sp>
        <p:nvSpPr>
          <p:cNvPr id="4" name="Slide Number Placeholder 3"/>
          <p:cNvSpPr>
            <a:spLocks noGrp="1"/>
          </p:cNvSpPr>
          <p:nvPr>
            <p:ph type="sldNum" sz="quarter" idx="5"/>
          </p:nvPr>
        </p:nvSpPr>
        <p:spPr/>
        <p:txBody>
          <a:bodyPr/>
          <a:lstStyle/>
          <a:p>
            <a:pPr>
              <a:defRPr/>
            </a:pPr>
            <a:fld id="{4B62DB56-36C2-4E25-8E25-BC706552DCA3}" type="slidenum">
              <a:rPr lang="en-US" smtClean="0"/>
              <a:pPr>
                <a:defRPr/>
              </a:pPr>
              <a:t>755</a:t>
            </a:fld>
            <a:endParaRPr lang="en-US" dirty="0"/>
          </a:p>
        </p:txBody>
      </p:sp>
    </p:spTree>
    <p:extLst>
      <p:ext uri="{BB962C8B-B14F-4D97-AF65-F5344CB8AC3E}">
        <p14:creationId xmlns:p14="http://schemas.microsoft.com/office/powerpoint/2010/main" val="960509806"/>
      </p:ext>
    </p:extLst>
  </p:cSld>
  <p:clrMapOvr>
    <a:masterClrMapping/>
  </p:clrMapOvr>
</p:notes>
</file>

<file path=ppt/notesSlides/notesSlide7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bwMode="auto">
          <a:noFill/>
          <a:ln>
            <a:solidFill>
              <a:srgbClr val="000000"/>
            </a:solidFill>
            <a:miter lim="800000"/>
            <a:headEnd/>
            <a:tailEnd/>
          </a:ln>
        </p:spPr>
      </p:sp>
      <p:sp>
        <p:nvSpPr>
          <p:cNvPr id="126978" name="Notes Placeholder 2"/>
          <p:cNvSpPr>
            <a:spLocks noGrp="1"/>
          </p:cNvSpPr>
          <p:nvPr>
            <p:ph type="body" idx="1"/>
          </p:nvPr>
        </p:nvSpPr>
        <p:spPr bwMode="auto">
          <a:noFill/>
        </p:spPr>
        <p:txBody>
          <a:bodyPr/>
          <a:lstStyle/>
          <a:p>
            <a:pPr eaLnBrk="1" hangingPunct="1"/>
            <a:r>
              <a:rPr lang="en-US">
                <a:cs typeface="Arial" charset="0"/>
              </a:rPr>
              <a:t>The five sources of a leader’s power are legitimate (authority or position), coercive (punish or control), reward (give positive rewards), expert (special expertise, skills, or knowledge), and referent (desirable resources or traits). Today’s leaders face the issues of managing power, developing trust, empowering employees, leading across cultures, and becoming an effective leader.</a:t>
            </a:r>
          </a:p>
        </p:txBody>
      </p:sp>
      <p:sp>
        <p:nvSpPr>
          <p:cNvPr id="4" name="Slide Number Placeholder 3"/>
          <p:cNvSpPr>
            <a:spLocks noGrp="1"/>
          </p:cNvSpPr>
          <p:nvPr>
            <p:ph type="sldNum" sz="quarter" idx="5"/>
          </p:nvPr>
        </p:nvSpPr>
        <p:spPr/>
        <p:txBody>
          <a:bodyPr/>
          <a:lstStyle/>
          <a:p>
            <a:pPr>
              <a:defRPr/>
            </a:pPr>
            <a:fld id="{66818232-7323-468E-A8D7-502AE547FDCC}" type="slidenum">
              <a:rPr lang="en-US" smtClean="0"/>
              <a:pPr>
                <a:defRPr/>
              </a:pPr>
              <a:t>756</a:t>
            </a:fld>
            <a:endParaRPr lang="en-US" dirty="0"/>
          </a:p>
        </p:txBody>
      </p:sp>
    </p:spTree>
    <p:extLst>
      <p:ext uri="{BB962C8B-B14F-4D97-AF65-F5344CB8AC3E}">
        <p14:creationId xmlns:p14="http://schemas.microsoft.com/office/powerpoint/2010/main" val="2620748566"/>
      </p:ext>
    </p:extLst>
  </p:cSld>
  <p:clrMapOvr>
    <a:masterClrMapping/>
  </p:clrMapOvr>
</p:notes>
</file>

<file path=ppt/notesSlides/notesSlide7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a:lstStyle/>
          <a:p>
            <a:pPr eaLnBrk="1" hangingPunct="1"/>
            <a:r>
              <a:rPr lang="en-US" b="1">
                <a:cs typeface="Arial" charset="0"/>
              </a:rPr>
              <a:t>Entrepreneurship </a:t>
            </a:r>
            <a:r>
              <a:rPr lang="en-US">
                <a:cs typeface="Arial" charset="0"/>
              </a:rPr>
              <a:t>is the process of starting new businesses, generally in response to opportunities. Entrepreneurs are pursuing opportunities by changing, revolutionizing, transforming, or introducing new products or services. Many people think that entrepreneurial ventures and small businesses are one and the same, but they’re not. Some key differences distinguish the two. Entrepreneurs</a:t>
            </a:r>
          </a:p>
          <a:p>
            <a:pPr eaLnBrk="1" hangingPunct="1"/>
            <a:r>
              <a:rPr lang="en-US">
                <a:cs typeface="Arial" charset="0"/>
              </a:rPr>
              <a:t>Create </a:t>
            </a:r>
            <a:r>
              <a:rPr lang="en-US" b="1">
                <a:cs typeface="Arial" charset="0"/>
              </a:rPr>
              <a:t>entrepreneurial ventures</a:t>
            </a:r>
            <a:r>
              <a:rPr lang="en-US">
                <a:cs typeface="Arial" charset="0"/>
              </a:rPr>
              <a:t>—organizations that pursue opportunities, are characterized by innovative practices, and have growth and profitability as their main goals.</a:t>
            </a:r>
          </a:p>
        </p:txBody>
      </p:sp>
      <p:sp>
        <p:nvSpPr>
          <p:cNvPr id="4" name="Slide Number Placeholder 3"/>
          <p:cNvSpPr>
            <a:spLocks noGrp="1"/>
          </p:cNvSpPr>
          <p:nvPr>
            <p:ph type="sldNum" sz="quarter" idx="5"/>
          </p:nvPr>
        </p:nvSpPr>
        <p:spPr/>
        <p:txBody>
          <a:bodyPr/>
          <a:lstStyle/>
          <a:p>
            <a:pPr>
              <a:defRPr/>
            </a:pPr>
            <a:fld id="{89335BD4-47AE-44CB-93C1-088A1B4FE011}" type="slidenum">
              <a:rPr lang="en-US" smtClean="0"/>
              <a:pPr>
                <a:defRPr/>
              </a:pPr>
              <a:t>758</a:t>
            </a:fld>
            <a:endParaRPr lang="en-US" dirty="0"/>
          </a:p>
        </p:txBody>
      </p:sp>
    </p:spTree>
    <p:extLst>
      <p:ext uri="{BB962C8B-B14F-4D97-AF65-F5344CB8AC3E}">
        <p14:creationId xmlns:p14="http://schemas.microsoft.com/office/powerpoint/2010/main" val="505170137"/>
      </p:ext>
    </p:extLst>
  </p:cSld>
  <p:clrMapOvr>
    <a:masterClrMapping/>
  </p:clrMapOvr>
</p:notes>
</file>

<file path=ppt/notesSlides/notesSlide7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a:lstStyle/>
          <a:p>
            <a:pPr eaLnBrk="1" hangingPunct="1"/>
            <a:r>
              <a:rPr lang="en-US">
                <a:cs typeface="Arial" charset="0"/>
              </a:rPr>
              <a:t>On the other hand, a </a:t>
            </a:r>
            <a:r>
              <a:rPr lang="en-US" b="1">
                <a:cs typeface="Arial" charset="0"/>
              </a:rPr>
              <a:t>small business </a:t>
            </a:r>
            <a:r>
              <a:rPr lang="en-US">
                <a:cs typeface="Arial" charset="0"/>
              </a:rPr>
              <a:t>is one that is independently owned, operated, and financed; has fewer than 100 employees; doesn’t necessarily engage in any new or innovative practices; and has relatively little impact on its industry.  A small business isn’t necessarily entrepreneurial because it’s small. To be entrepreneurial means that the business must be innovative, seeking out new opportunities. Even though entrepreneurial ventures may start small, they pursue growth. Some new small firms may grow, but many remain small businesses, by choice or by default.</a:t>
            </a:r>
          </a:p>
        </p:txBody>
      </p:sp>
      <p:sp>
        <p:nvSpPr>
          <p:cNvPr id="4" name="Slide Number Placeholder 3"/>
          <p:cNvSpPr>
            <a:spLocks noGrp="1"/>
          </p:cNvSpPr>
          <p:nvPr>
            <p:ph type="sldNum" sz="quarter" idx="5"/>
          </p:nvPr>
        </p:nvSpPr>
        <p:spPr/>
        <p:txBody>
          <a:bodyPr/>
          <a:lstStyle/>
          <a:p>
            <a:pPr>
              <a:defRPr/>
            </a:pPr>
            <a:fld id="{D4C4998E-6135-4712-ABCE-84846B387981}" type="slidenum">
              <a:rPr lang="en-US" smtClean="0"/>
              <a:pPr>
                <a:defRPr/>
              </a:pPr>
              <a:t>759</a:t>
            </a:fld>
            <a:endParaRPr lang="en-US" dirty="0"/>
          </a:p>
        </p:txBody>
      </p:sp>
    </p:spTree>
    <p:extLst>
      <p:ext uri="{BB962C8B-B14F-4D97-AF65-F5344CB8AC3E}">
        <p14:creationId xmlns:p14="http://schemas.microsoft.com/office/powerpoint/2010/main" val="28079475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a:lstStyle/>
          <a:p>
            <a:pPr eaLnBrk="1" hangingPunct="1"/>
            <a:r>
              <a:rPr lang="en-US">
                <a:cs typeface="Arial" charset="0"/>
              </a:rPr>
              <a:t>Another type of MNC is a </a:t>
            </a:r>
            <a:r>
              <a:rPr lang="en-US" b="1">
                <a:cs typeface="Arial" charset="0"/>
              </a:rPr>
              <a:t>global company, </a:t>
            </a:r>
            <a:r>
              <a:rPr lang="en-US">
                <a:cs typeface="Arial" charset="0"/>
              </a:rPr>
              <a:t>which centralizes its management and other decisions in the home country. This approach to globalization reflects</a:t>
            </a:r>
          </a:p>
          <a:p>
            <a:pPr eaLnBrk="1" hangingPunct="1"/>
            <a:r>
              <a:rPr lang="en-US">
                <a:cs typeface="Arial" charset="0"/>
              </a:rPr>
              <a:t>the ethnocentric attitude. Global companies treat the world market as an integrated whole and focus on the need for global efficiency and cost savings. Although these</a:t>
            </a:r>
          </a:p>
          <a:p>
            <a:pPr eaLnBrk="1" hangingPunct="1"/>
            <a:r>
              <a:rPr lang="en-US">
                <a:cs typeface="Arial" charset="0"/>
              </a:rPr>
              <a:t>companies may have considerable global holdings, management decisions with company-wide implications are made from headquarters in the home country.</a:t>
            </a:r>
          </a:p>
          <a:p>
            <a:pPr eaLnBrk="1" hangingPunct="1"/>
            <a:endParaRPr lang="en-US">
              <a:cs typeface="Arial" charset="0"/>
            </a:endParaRPr>
          </a:p>
          <a:p>
            <a:pPr eaLnBrk="1" hangingPunct="1"/>
            <a:r>
              <a:rPr lang="en-US">
                <a:cs typeface="Arial" charset="0"/>
              </a:rPr>
              <a:t>Other companies use an arrangement that eliminates artificial geographical barriers. This type of MNC is often called a </a:t>
            </a:r>
            <a:r>
              <a:rPr lang="en-US" b="1">
                <a:cs typeface="Arial" charset="0"/>
              </a:rPr>
              <a:t>transnational, or borderless, organization</a:t>
            </a:r>
          </a:p>
          <a:p>
            <a:pPr eaLnBrk="1" hangingPunct="1"/>
            <a:r>
              <a:rPr lang="en-US">
                <a:cs typeface="Arial" charset="0"/>
              </a:rPr>
              <a:t>and reflects a geocentric attitude. For example, IBM dropped its organizational structure based on country and reorganized into industry groups and Ford Motor Company is pursuing what it calls the One Ford concept as it integrates its operations around the world</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A86A8303-651F-4330-8156-BAA57EC86859}" type="slidenum">
              <a:rPr lang="en-US" smtClean="0"/>
              <a:pPr>
                <a:defRPr/>
              </a:pPr>
              <a:t>79</a:t>
            </a:fld>
            <a:endParaRPr lang="en-US" dirty="0"/>
          </a:p>
        </p:txBody>
      </p:sp>
    </p:spTree>
    <p:extLst>
      <p:ext uri="{BB962C8B-B14F-4D97-AF65-F5344CB8AC3E}">
        <p14:creationId xmlns:p14="http://schemas.microsoft.com/office/powerpoint/2010/main" val="3058982259"/>
      </p:ext>
    </p:extLst>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a:lstStyle/>
          <a:p>
            <a:pPr eaLnBrk="1" hangingPunct="1"/>
            <a:r>
              <a:rPr lang="en-US">
                <a:cs typeface="Arial" charset="0"/>
              </a:rPr>
              <a:t>Entrepreneurship is, and continues to be, important to every industry sector in the United States and in most advanced countries.  Its importance in the United States can be shown in three areas: innovation, number of new start-ups, and job creation.</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E2A1EAAE-11EE-436D-83A0-6FE2B5C0E6BA}" type="slidenum">
              <a:rPr lang="en-US" smtClean="0"/>
              <a:pPr>
                <a:defRPr/>
              </a:pPr>
              <a:t>760</a:t>
            </a:fld>
            <a:endParaRPr lang="en-US" dirty="0"/>
          </a:p>
        </p:txBody>
      </p:sp>
    </p:spTree>
    <p:extLst>
      <p:ext uri="{BB962C8B-B14F-4D97-AF65-F5344CB8AC3E}">
        <p14:creationId xmlns:p14="http://schemas.microsoft.com/office/powerpoint/2010/main" val="354776211"/>
      </p:ext>
    </p:extLst>
  </p:cSld>
  <p:clrMapOvr>
    <a:masterClrMapping/>
  </p:clrMapOvr>
</p:notes>
</file>

<file path=ppt/notesSlides/notesSlide7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a:lstStyle/>
          <a:p>
            <a:pPr eaLnBrk="1" hangingPunct="1"/>
            <a:r>
              <a:rPr lang="en-US">
                <a:cs typeface="Arial" charset="0"/>
              </a:rPr>
              <a:t>Entrepreneurs must address four key steps as they start and manage their entrepreneurial ventures. The first is </a:t>
            </a:r>
            <a:r>
              <a:rPr lang="en-US" i="1">
                <a:cs typeface="Arial" charset="0"/>
              </a:rPr>
              <a:t>exploring the entrepreneurial context. </a:t>
            </a:r>
            <a:r>
              <a:rPr lang="en-US">
                <a:cs typeface="Arial" charset="0"/>
              </a:rPr>
              <a:t>The context includes the realities of today’s economic, political/legal, social, and work environment. It’s important to look at each of these aspects of the entrepreneurial context because they determine the “rules” of the game and which decisions and actions are likely to meet with success. The next step in h the entrepreneurial process is </a:t>
            </a:r>
            <a:r>
              <a:rPr lang="en-US" i="1">
                <a:cs typeface="Arial" charset="0"/>
              </a:rPr>
              <a:t>starting the venture. </a:t>
            </a:r>
            <a:r>
              <a:rPr lang="en-US">
                <a:cs typeface="Arial" charset="0"/>
              </a:rPr>
              <a:t>Included in this phase are researching</a:t>
            </a:r>
          </a:p>
          <a:p>
            <a:pPr eaLnBrk="1" hangingPunct="1"/>
            <a:r>
              <a:rPr lang="en-US">
                <a:cs typeface="Arial" charset="0"/>
              </a:rPr>
              <a:t>the feasibility of the venture, planning the venture, organizing the venture, and launching the venture. </a:t>
            </a:r>
          </a:p>
          <a:p>
            <a:pPr eaLnBrk="1" hangingPunct="1"/>
            <a:endParaRPr lang="en-US">
              <a:cs typeface="Arial" charset="0"/>
            </a:endParaRPr>
          </a:p>
          <a:p>
            <a:pPr eaLnBrk="1" hangingPunct="1"/>
            <a:r>
              <a:rPr lang="en-US">
                <a:cs typeface="Arial" charset="0"/>
              </a:rPr>
              <a:t>Finally, once the entrepreneurial venture is up and running, the last step in the entrepreneurial process is </a:t>
            </a:r>
            <a:r>
              <a:rPr lang="en-US" i="1">
                <a:cs typeface="Arial" charset="0"/>
              </a:rPr>
              <a:t>managing the venture</a:t>
            </a:r>
            <a:r>
              <a:rPr lang="en-US">
                <a:cs typeface="Arial" charset="0"/>
              </a:rPr>
              <a:t>, which an entrepreneur does by managing processes, managing people, and managing growth.</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15D053CF-6EAB-4F8C-9E17-D75BDA82F78E}" type="slidenum">
              <a:rPr lang="en-US" smtClean="0"/>
              <a:pPr>
                <a:defRPr/>
              </a:pPr>
              <a:t>761</a:t>
            </a:fld>
            <a:endParaRPr lang="en-US" dirty="0"/>
          </a:p>
        </p:txBody>
      </p:sp>
    </p:spTree>
    <p:extLst>
      <p:ext uri="{BB962C8B-B14F-4D97-AF65-F5344CB8AC3E}">
        <p14:creationId xmlns:p14="http://schemas.microsoft.com/office/powerpoint/2010/main" val="798276114"/>
      </p:ext>
    </p:extLst>
  </p:cSld>
  <p:clrMapOvr>
    <a:masterClrMapping/>
  </p:clrMapOvr>
</p:notes>
</file>

<file path=ppt/notesSlides/notesSlide7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a:lstStyle/>
          <a:p>
            <a:pPr eaLnBrk="1" hangingPunct="1"/>
            <a:r>
              <a:rPr lang="en-US">
                <a:cs typeface="Arial" charset="0"/>
              </a:rPr>
              <a:t>Describing what entrepreneurs do isn’t an easy or simple task! No two entrepreneurs’ work activities are exactly alike. In a general sense, entrepreneurs create something new, something different. They search for change, respond to it, and exploit it.</a:t>
            </a:r>
          </a:p>
          <a:p>
            <a:pPr eaLnBrk="1" hangingPunct="1"/>
            <a:endParaRPr lang="en-US">
              <a:cs typeface="Arial" charset="0"/>
            </a:endParaRPr>
          </a:p>
          <a:p>
            <a:pPr eaLnBrk="1" hangingPunct="1"/>
            <a:r>
              <a:rPr lang="en-US">
                <a:cs typeface="Arial" charset="0"/>
              </a:rPr>
              <a:t>After looking at the potential of the proposed venture and assessing the likelihood of pursuing it successfully, the entrepreneur proceeds to plan the venture.</a:t>
            </a:r>
          </a:p>
          <a:p>
            <a:pPr eaLnBrk="1" hangingPunct="1"/>
            <a:endParaRPr lang="en-US">
              <a:cs typeface="Arial" charset="0"/>
            </a:endParaRPr>
          </a:p>
          <a:p>
            <a:pPr eaLnBrk="1" hangingPunct="1"/>
            <a:r>
              <a:rPr lang="en-US">
                <a:cs typeface="Arial" charset="0"/>
              </a:rPr>
              <a:t>Only after these start-up activities have been completed is the entrepreneur ready to actually launch the venture</a:t>
            </a:r>
          </a:p>
          <a:p>
            <a:pPr eaLnBrk="1" hangingPunct="1"/>
            <a:endParaRPr lang="en-US">
              <a:cs typeface="Arial" charset="0"/>
            </a:endParaRPr>
          </a:p>
          <a:p>
            <a:pPr eaLnBrk="1" hangingPunct="1"/>
            <a:r>
              <a:rPr lang="en-US">
                <a:cs typeface="Arial" charset="0"/>
              </a:rPr>
              <a:t>Once the entrepreneurial venture is up and running, the entrepreneur’s attention switches to managing it.</a:t>
            </a:r>
          </a:p>
        </p:txBody>
      </p:sp>
      <p:sp>
        <p:nvSpPr>
          <p:cNvPr id="4" name="Slide Number Placeholder 3"/>
          <p:cNvSpPr>
            <a:spLocks noGrp="1"/>
          </p:cNvSpPr>
          <p:nvPr>
            <p:ph type="sldNum" sz="quarter" idx="5"/>
          </p:nvPr>
        </p:nvSpPr>
        <p:spPr/>
        <p:txBody>
          <a:bodyPr/>
          <a:lstStyle/>
          <a:p>
            <a:pPr>
              <a:defRPr/>
            </a:pPr>
            <a:fld id="{3EFCBCB2-35D5-4BA3-95EE-D9BA492CDF65}" type="slidenum">
              <a:rPr lang="en-US" smtClean="0"/>
              <a:pPr>
                <a:defRPr/>
              </a:pPr>
              <a:t>762</a:t>
            </a:fld>
            <a:endParaRPr lang="en-US" dirty="0"/>
          </a:p>
        </p:txBody>
      </p:sp>
    </p:spTree>
    <p:extLst>
      <p:ext uri="{BB962C8B-B14F-4D97-AF65-F5344CB8AC3E}">
        <p14:creationId xmlns:p14="http://schemas.microsoft.com/office/powerpoint/2010/main" val="3196220104"/>
      </p:ext>
    </p:extLst>
  </p:cSld>
  <p:clrMapOvr>
    <a:masterClrMapping/>
  </p:clrMapOvr>
</p:notes>
</file>

<file path=ppt/notesSlides/notesSlide7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a:lstStyle/>
          <a:p>
            <a:pPr eaLnBrk="1" hangingPunct="1"/>
            <a:r>
              <a:rPr lang="en-US">
                <a:cs typeface="Arial" charset="0"/>
              </a:rPr>
              <a:t>As they launch and manage their ventures, entrepreneurs are faced with the often difficult issues of social responsibility and ethics. Just how important are these issues to entrepreneurs? An overwhelming majority of respondents (95%) in a study of small companies believed that developing a positive reputation and relationship in communities where they do business is important for achieving business goals.  However,</a:t>
            </a:r>
          </a:p>
          <a:p>
            <a:pPr eaLnBrk="1" hangingPunct="1"/>
            <a:r>
              <a:rPr lang="en-US">
                <a:cs typeface="Arial" charset="0"/>
              </a:rPr>
              <a:t>despite the importance these individuals placed on corporate citizenship, more than half lacked formal programs for connecting with their communities. In fact, some 70 percent of the respondents admitted that they failed to consider community goals in their business plans.</a:t>
            </a:r>
          </a:p>
        </p:txBody>
      </p:sp>
      <p:sp>
        <p:nvSpPr>
          <p:cNvPr id="4" name="Slide Number Placeholder 3"/>
          <p:cNvSpPr>
            <a:spLocks noGrp="1"/>
          </p:cNvSpPr>
          <p:nvPr>
            <p:ph type="sldNum" sz="quarter" idx="5"/>
          </p:nvPr>
        </p:nvSpPr>
        <p:spPr/>
        <p:txBody>
          <a:bodyPr/>
          <a:lstStyle/>
          <a:p>
            <a:pPr>
              <a:defRPr/>
            </a:pPr>
            <a:fld id="{CDAA39E1-095C-4E90-B578-024C98B89F0F}" type="slidenum">
              <a:rPr lang="en-US" smtClean="0"/>
              <a:pPr>
                <a:defRPr/>
              </a:pPr>
              <a:t>763</a:t>
            </a:fld>
            <a:endParaRPr lang="en-US" dirty="0"/>
          </a:p>
        </p:txBody>
      </p:sp>
    </p:spTree>
    <p:extLst>
      <p:ext uri="{BB962C8B-B14F-4D97-AF65-F5344CB8AC3E}">
        <p14:creationId xmlns:p14="http://schemas.microsoft.com/office/powerpoint/2010/main" val="2642762695"/>
      </p:ext>
    </p:extLst>
  </p:cSld>
  <p:clrMapOvr>
    <a:masterClrMapping/>
  </p:clrMapOvr>
</p:notes>
</file>

<file path=ppt/notesSlides/notesSlide7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a:lstStyle/>
          <a:p>
            <a:pPr eaLnBrk="1" hangingPunct="1"/>
            <a:r>
              <a:rPr lang="en-US">
                <a:cs typeface="Arial" charset="0"/>
              </a:rPr>
              <a:t>Remember the discussion in Chapter 9 that opportunities are positive trends in external environmental factors. These trends provide unique and distinct possibilities for innovating and creating value. Entrepreneurs need to be able to pinpoint these pockets of opportunities that a</a:t>
            </a:r>
          </a:p>
          <a:p>
            <a:pPr eaLnBrk="1" hangingPunct="1"/>
            <a:r>
              <a:rPr lang="en-US">
                <a:cs typeface="Arial" charset="0"/>
              </a:rPr>
              <a:t>changing context provides. After all, “organizations do not see opportunities, individuals do.”  And they need to do so quickly, especially in dynamic environments, before those opportunities disappear or are exploited by others.</a:t>
            </a:r>
          </a:p>
          <a:p>
            <a:pPr eaLnBrk="1" hangingPunct="1"/>
            <a:endParaRPr lang="en-US">
              <a:cs typeface="Arial" charset="0"/>
            </a:endParaRPr>
          </a:p>
          <a:p>
            <a:pPr eaLnBrk="1" hangingPunct="1"/>
            <a:r>
              <a:rPr lang="en-US">
                <a:cs typeface="Arial" charset="0"/>
              </a:rPr>
              <a:t>The late Peter Drucker, a well-known management author, identified seven potential sources of opportunity that entrepreneurs might look for in the external context.  These include the unexpected, the incongruous, the process need, industry and market structures, demographics, changes in perception, and new knowledge.</a:t>
            </a:r>
          </a:p>
        </p:txBody>
      </p:sp>
      <p:sp>
        <p:nvSpPr>
          <p:cNvPr id="4" name="Slide Number Placeholder 3"/>
          <p:cNvSpPr>
            <a:spLocks noGrp="1"/>
          </p:cNvSpPr>
          <p:nvPr>
            <p:ph type="sldNum" sz="quarter" idx="5"/>
          </p:nvPr>
        </p:nvSpPr>
        <p:spPr/>
        <p:txBody>
          <a:bodyPr/>
          <a:lstStyle/>
          <a:p>
            <a:pPr>
              <a:defRPr/>
            </a:pPr>
            <a:fld id="{52B5932E-27D8-4A04-AC64-9F9F9256CFAA}" type="slidenum">
              <a:rPr lang="en-US" smtClean="0"/>
              <a:pPr>
                <a:defRPr/>
              </a:pPr>
              <a:t>764</a:t>
            </a:fld>
            <a:endParaRPr lang="en-US" dirty="0"/>
          </a:p>
        </p:txBody>
      </p:sp>
    </p:spTree>
    <p:extLst>
      <p:ext uri="{BB962C8B-B14F-4D97-AF65-F5344CB8AC3E}">
        <p14:creationId xmlns:p14="http://schemas.microsoft.com/office/powerpoint/2010/main" val="144042846"/>
      </p:ext>
    </p:extLst>
  </p:cSld>
  <p:clrMapOvr>
    <a:masterClrMapping/>
  </p:clrMapOvr>
</p:notes>
</file>

<file path=ppt/notesSlides/notesSlide7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a:lstStyle/>
          <a:p>
            <a:pPr eaLnBrk="1" hangingPunct="1"/>
            <a:r>
              <a:rPr lang="en-US">
                <a:cs typeface="Arial" charset="0"/>
              </a:rPr>
              <a:t>It’s important for entrepreneurs to research the venture’s feasibility by generating and evaluating business ideas. Entrepreneurial ventures  thrive on ideas. Generating ideas is an innovative, creative process. Where do ideas come from?</a:t>
            </a:r>
          </a:p>
          <a:p>
            <a:pPr eaLnBrk="1" hangingPunct="1"/>
            <a:endParaRPr lang="en-US">
              <a:cs typeface="Arial" charset="0"/>
            </a:endParaRPr>
          </a:p>
          <a:p>
            <a:pPr eaLnBrk="1" hangingPunct="1"/>
            <a:r>
              <a:rPr lang="en-US">
                <a:cs typeface="Arial" charset="0"/>
              </a:rPr>
              <a:t>Ideas Studies of entrepreneurs have shown that the sources of their ideas are unique and varied. One survey found that “working in the same industry” was the major source of ideas for an entrepreneurial venture (60% of respondents). Other sources included personal interests or hobbies, looking at familiar and unfamiliar products and services, and opportunities in external environmental sectors (technological,</a:t>
            </a:r>
          </a:p>
          <a:p>
            <a:pPr eaLnBrk="1" hangingPunct="1"/>
            <a:r>
              <a:rPr lang="en-US">
                <a:cs typeface="Arial" charset="0"/>
              </a:rPr>
              <a:t>sociocultural, demographics, economic, or legal-political).</a:t>
            </a:r>
          </a:p>
          <a:p>
            <a:pPr eaLnBrk="1" hangingPunct="1"/>
            <a:endParaRPr lang="en-US">
              <a:cs typeface="Arial" charset="0"/>
            </a:endParaRPr>
          </a:p>
          <a:p>
            <a:pPr eaLnBrk="1" hangingPunct="1"/>
            <a:r>
              <a:rPr lang="en-US">
                <a:cs typeface="Arial" charset="0"/>
              </a:rPr>
              <a:t>What should entrepreneurs look for as they explore these idea sources? They should look for limitations of what’s currently available, new and different approaches, advances and breakthroughs, unfilled niches, or trends and changes.</a:t>
            </a:r>
            <a:endParaRPr lang="en-US" b="1">
              <a:cs typeface="Arial" charset="0"/>
            </a:endParaRPr>
          </a:p>
        </p:txBody>
      </p:sp>
      <p:sp>
        <p:nvSpPr>
          <p:cNvPr id="4" name="Slide Number Placeholder 3"/>
          <p:cNvSpPr>
            <a:spLocks noGrp="1"/>
          </p:cNvSpPr>
          <p:nvPr>
            <p:ph type="sldNum" sz="quarter" idx="5"/>
          </p:nvPr>
        </p:nvSpPr>
        <p:spPr/>
        <p:txBody>
          <a:bodyPr/>
          <a:lstStyle/>
          <a:p>
            <a:pPr>
              <a:defRPr/>
            </a:pPr>
            <a:fld id="{018DCFD6-7690-4DE8-9F7F-3F7A08DCF429}" type="slidenum">
              <a:rPr lang="en-US" smtClean="0"/>
              <a:pPr>
                <a:defRPr/>
              </a:pPr>
              <a:t>765</a:t>
            </a:fld>
            <a:endParaRPr lang="en-US" dirty="0"/>
          </a:p>
        </p:txBody>
      </p:sp>
    </p:spTree>
    <p:extLst>
      <p:ext uri="{BB962C8B-B14F-4D97-AF65-F5344CB8AC3E}">
        <p14:creationId xmlns:p14="http://schemas.microsoft.com/office/powerpoint/2010/main" val="609392768"/>
      </p:ext>
    </p:extLst>
  </p:cSld>
  <p:clrMapOvr>
    <a:masterClrMapping/>
  </p:clrMapOvr>
</p:notes>
</file>

<file path=ppt/notesSlides/notesSlide7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a:lstStyle/>
          <a:p>
            <a:pPr eaLnBrk="1" hangingPunct="1"/>
            <a:r>
              <a:rPr lang="en-US">
                <a:cs typeface="Arial" charset="0"/>
              </a:rPr>
              <a:t>Exhibit A-1 describes some questions that entrepreneurs might ask as they evaluate potential ideas.</a:t>
            </a:r>
          </a:p>
        </p:txBody>
      </p:sp>
      <p:sp>
        <p:nvSpPr>
          <p:cNvPr id="4" name="Slide Number Placeholder 3"/>
          <p:cNvSpPr>
            <a:spLocks noGrp="1"/>
          </p:cNvSpPr>
          <p:nvPr>
            <p:ph type="sldNum" sz="quarter" idx="5"/>
          </p:nvPr>
        </p:nvSpPr>
        <p:spPr/>
        <p:txBody>
          <a:bodyPr/>
          <a:lstStyle/>
          <a:p>
            <a:pPr>
              <a:defRPr/>
            </a:pPr>
            <a:fld id="{EB465FD2-7ED8-44F3-AAFC-33CBFE45C560}" type="slidenum">
              <a:rPr lang="en-US" smtClean="0"/>
              <a:pPr>
                <a:defRPr/>
              </a:pPr>
              <a:t>766</a:t>
            </a:fld>
            <a:endParaRPr lang="en-US" dirty="0"/>
          </a:p>
        </p:txBody>
      </p:sp>
    </p:spTree>
    <p:extLst>
      <p:ext uri="{BB962C8B-B14F-4D97-AF65-F5344CB8AC3E}">
        <p14:creationId xmlns:p14="http://schemas.microsoft.com/office/powerpoint/2010/main" val="585074955"/>
      </p:ext>
    </p:extLst>
  </p:cSld>
  <p:clrMapOvr>
    <a:masterClrMapping/>
  </p:clrMapOvr>
</p:notes>
</file>

<file path=ppt/notesSlides/notesSlide7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a:lstStyle/>
          <a:p>
            <a:pPr eaLnBrk="1" hangingPunct="1"/>
            <a:r>
              <a:rPr lang="en-US">
                <a:cs typeface="Arial" charset="0"/>
              </a:rPr>
              <a:t>A more structured evaluation approach that an entrepreneur might want to use is a </a:t>
            </a:r>
            <a:r>
              <a:rPr lang="en-US" b="1">
                <a:cs typeface="Arial" charset="0"/>
              </a:rPr>
              <a:t>feasibility study</a:t>
            </a:r>
            <a:r>
              <a:rPr lang="en-US">
                <a:cs typeface="Arial" charset="0"/>
              </a:rPr>
              <a:t>—an analysis of the various aspects of a proposed entrepreneurial venture designed to determine its feasibility. Not only is a well-prepared feasibility study an effective evaluation tool to determine whether an entrepreneurial idea is a potentially successful one, it can serve as a basis for the all-important business plan.</a:t>
            </a:r>
          </a:p>
          <a:p>
            <a:pPr eaLnBrk="1" hangingPunct="1"/>
            <a:r>
              <a:rPr lang="en-US">
                <a:cs typeface="Arial" charset="0"/>
              </a:rPr>
              <a:t>A feasibility study should give descriptions of the most important elements of the entrepreneurial venture and the entrepreneur’s analysis of the viability of these elements.</a:t>
            </a:r>
          </a:p>
        </p:txBody>
      </p:sp>
      <p:sp>
        <p:nvSpPr>
          <p:cNvPr id="4" name="Slide Number Placeholder 3"/>
          <p:cNvSpPr>
            <a:spLocks noGrp="1"/>
          </p:cNvSpPr>
          <p:nvPr>
            <p:ph type="sldNum" sz="quarter" idx="5"/>
          </p:nvPr>
        </p:nvSpPr>
        <p:spPr/>
        <p:txBody>
          <a:bodyPr/>
          <a:lstStyle/>
          <a:p>
            <a:pPr>
              <a:defRPr/>
            </a:pPr>
            <a:fld id="{260B76C1-F11E-4011-A24E-207B5A2E8920}" type="slidenum">
              <a:rPr lang="en-US" smtClean="0"/>
              <a:pPr>
                <a:defRPr/>
              </a:pPr>
              <a:t>767</a:t>
            </a:fld>
            <a:endParaRPr lang="en-US" dirty="0"/>
          </a:p>
        </p:txBody>
      </p:sp>
    </p:spTree>
    <p:extLst>
      <p:ext uri="{BB962C8B-B14F-4D97-AF65-F5344CB8AC3E}">
        <p14:creationId xmlns:p14="http://schemas.microsoft.com/office/powerpoint/2010/main" val="1609972177"/>
      </p:ext>
    </p:extLst>
  </p:cSld>
  <p:clrMapOvr>
    <a:masterClrMapping/>
  </p:clrMapOvr>
</p:notes>
</file>

<file path=ppt/notesSlides/notesSlide7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a:lstStyle/>
          <a:p>
            <a:pPr eaLnBrk="1" hangingPunct="1"/>
            <a:r>
              <a:rPr lang="en-US">
                <a:cs typeface="Arial" charset="0"/>
              </a:rPr>
              <a:t>Exhibit A-2 provides an outline of a possible approach to a feasibility study.</a:t>
            </a:r>
          </a:p>
        </p:txBody>
      </p:sp>
      <p:sp>
        <p:nvSpPr>
          <p:cNvPr id="4" name="Slide Number Placeholder 3"/>
          <p:cNvSpPr>
            <a:spLocks noGrp="1"/>
          </p:cNvSpPr>
          <p:nvPr>
            <p:ph type="sldNum" sz="quarter" idx="5"/>
          </p:nvPr>
        </p:nvSpPr>
        <p:spPr/>
        <p:txBody>
          <a:bodyPr/>
          <a:lstStyle/>
          <a:p>
            <a:pPr>
              <a:defRPr/>
            </a:pPr>
            <a:fld id="{D66F3136-5FAA-454F-88FA-CA20C44B090D}" type="slidenum">
              <a:rPr lang="en-US" smtClean="0"/>
              <a:pPr>
                <a:defRPr/>
              </a:pPr>
              <a:t>768</a:t>
            </a:fld>
            <a:endParaRPr lang="en-US" dirty="0"/>
          </a:p>
        </p:txBody>
      </p:sp>
    </p:spTree>
    <p:extLst>
      <p:ext uri="{BB962C8B-B14F-4D97-AF65-F5344CB8AC3E}">
        <p14:creationId xmlns:p14="http://schemas.microsoft.com/office/powerpoint/2010/main" val="1617235905"/>
      </p:ext>
    </p:extLst>
  </p:cSld>
  <p:clrMapOvr>
    <a:masterClrMapping/>
  </p:clrMapOvr>
</p:notes>
</file>

<file path=ppt/notesSlides/notesSlide7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3F06AB38-7A8E-40D8-B09F-AB747A7F50BB}" type="slidenum">
              <a:rPr lang="en-US" smtClean="0"/>
              <a:pPr>
                <a:defRPr/>
              </a:pPr>
              <a:t>769</a:t>
            </a:fld>
            <a:endParaRPr lang="en-US" dirty="0"/>
          </a:p>
        </p:txBody>
      </p:sp>
    </p:spTree>
    <p:extLst>
      <p:ext uri="{BB962C8B-B14F-4D97-AF65-F5344CB8AC3E}">
        <p14:creationId xmlns:p14="http://schemas.microsoft.com/office/powerpoint/2010/main" val="25822187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a:lstStyle/>
          <a:p>
            <a:pPr eaLnBrk="1" hangingPunct="1"/>
            <a:r>
              <a:rPr lang="en-US">
                <a:cs typeface="Arial" charset="0"/>
              </a:rPr>
              <a:t>When organizations do go international, they often use different approaches. Managers who want to get into a global market with minimal investment may start with </a:t>
            </a:r>
            <a:r>
              <a:rPr lang="en-US" b="1">
                <a:cs typeface="Arial" charset="0"/>
              </a:rPr>
              <a:t>global sourcing </a:t>
            </a:r>
            <a:r>
              <a:rPr lang="en-US">
                <a:cs typeface="Arial" charset="0"/>
              </a:rPr>
              <a:t>(also called global outsourcing), which is purchasing materials or labor from around the world wherever it is cheapest. The goal: take advantage of lower costs in order to be more competitive.</a:t>
            </a:r>
          </a:p>
          <a:p>
            <a:pPr eaLnBrk="1" hangingPunct="1"/>
            <a:endParaRPr lang="en-US">
              <a:cs typeface="Arial" charset="0"/>
            </a:endParaRPr>
          </a:p>
          <a:p>
            <a:pPr eaLnBrk="1" hangingPunct="1"/>
            <a:r>
              <a:rPr lang="en-US">
                <a:cs typeface="Arial" charset="0"/>
              </a:rPr>
              <a:t>The next step in going international may involve </a:t>
            </a:r>
            <a:r>
              <a:rPr lang="en-US" b="1">
                <a:cs typeface="Arial" charset="0"/>
              </a:rPr>
              <a:t>exporting </a:t>
            </a:r>
            <a:r>
              <a:rPr lang="en-US">
                <a:cs typeface="Arial" charset="0"/>
              </a:rPr>
              <a:t>the organization’s products to other countries—that is, making products domestically and selling them</a:t>
            </a:r>
          </a:p>
          <a:p>
            <a:pPr eaLnBrk="1" hangingPunct="1"/>
            <a:r>
              <a:rPr lang="en-US">
                <a:cs typeface="Arial" charset="0"/>
              </a:rPr>
              <a:t>abroad. </a:t>
            </a:r>
          </a:p>
        </p:txBody>
      </p:sp>
      <p:sp>
        <p:nvSpPr>
          <p:cNvPr id="4" name="Slide Number Placeholder 3"/>
          <p:cNvSpPr>
            <a:spLocks noGrp="1"/>
          </p:cNvSpPr>
          <p:nvPr>
            <p:ph type="sldNum" sz="quarter" idx="5"/>
          </p:nvPr>
        </p:nvSpPr>
        <p:spPr/>
        <p:txBody>
          <a:bodyPr/>
          <a:lstStyle/>
          <a:p>
            <a:pPr>
              <a:defRPr/>
            </a:pPr>
            <a:fld id="{A9D55F9F-0401-4FC6-8EE7-BD25F28D113B}" type="slidenum">
              <a:rPr lang="en-US" smtClean="0"/>
              <a:pPr>
                <a:defRPr/>
              </a:pPr>
              <a:t>80</a:t>
            </a:fld>
            <a:endParaRPr lang="en-US" dirty="0"/>
          </a:p>
        </p:txBody>
      </p:sp>
    </p:spTree>
    <p:extLst>
      <p:ext uri="{BB962C8B-B14F-4D97-AF65-F5344CB8AC3E}">
        <p14:creationId xmlns:p14="http://schemas.microsoft.com/office/powerpoint/2010/main" val="4136491427"/>
      </p:ext>
    </p:extLst>
  </p:cSld>
  <p:clrMapOvr>
    <a:masterClrMapping/>
  </p:clrMapOvr>
</p:notes>
</file>

<file path=ppt/notesSlides/notesSlide7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6E65715C-87BC-43F9-AD6D-1F092E017BD4}" type="slidenum">
              <a:rPr lang="en-US" smtClean="0"/>
              <a:pPr>
                <a:defRPr/>
              </a:pPr>
              <a:t>770</a:t>
            </a:fld>
            <a:endParaRPr lang="en-US" dirty="0"/>
          </a:p>
        </p:txBody>
      </p:sp>
    </p:spTree>
    <p:extLst>
      <p:ext uri="{BB962C8B-B14F-4D97-AF65-F5344CB8AC3E}">
        <p14:creationId xmlns:p14="http://schemas.microsoft.com/office/powerpoint/2010/main" val="1448923717"/>
      </p:ext>
    </p:extLst>
  </p:cSld>
  <p:clrMapOvr>
    <a:masterClrMapping/>
  </p:clrMapOvr>
</p:notes>
</file>

<file path=ppt/notesSlides/notesSlide7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a:lstStyle/>
          <a:p>
            <a:pPr eaLnBrk="1" hangingPunct="1"/>
            <a:r>
              <a:rPr lang="en-US">
                <a:cs typeface="Arial" charset="0"/>
              </a:rPr>
              <a:t>Part of researching the venture’s feasibility is looking at the competitors. What would entrepreneurs like to know about their potential competitors? Here are some possible questions:</a:t>
            </a:r>
          </a:p>
          <a:p>
            <a:pPr eaLnBrk="1" hangingPunct="1"/>
            <a:endParaRPr lang="en-US">
              <a:cs typeface="Arial" charset="0"/>
            </a:endParaRPr>
          </a:p>
          <a:p>
            <a:pPr eaLnBrk="1" hangingPunct="1"/>
            <a:r>
              <a:rPr lang="en-US">
                <a:cs typeface="Arial" charset="0"/>
              </a:rPr>
              <a:t>What types of products or services are competitors offering?</a:t>
            </a:r>
          </a:p>
          <a:p>
            <a:pPr eaLnBrk="1" hangingPunct="1"/>
            <a:r>
              <a:rPr lang="en-US">
                <a:cs typeface="Arial" charset="0"/>
              </a:rPr>
              <a:t>What are the major characteristics of these products or services?</a:t>
            </a:r>
          </a:p>
          <a:p>
            <a:pPr eaLnBrk="1" hangingPunct="1"/>
            <a:r>
              <a:rPr lang="en-US">
                <a:cs typeface="Arial" charset="0"/>
              </a:rPr>
              <a:t>What are their products’ strengths and weaknesses?</a:t>
            </a:r>
          </a:p>
          <a:p>
            <a:pPr eaLnBrk="1" hangingPunct="1"/>
            <a:r>
              <a:rPr lang="en-US">
                <a:cs typeface="Arial" charset="0"/>
              </a:rPr>
              <a:t>How do they handle marketing, pricing, and distributing?</a:t>
            </a:r>
          </a:p>
          <a:p>
            <a:pPr eaLnBrk="1" hangingPunct="1"/>
            <a:r>
              <a:rPr lang="en-US">
                <a:cs typeface="Arial" charset="0"/>
              </a:rPr>
              <a:t>What do they attempt to do differently from other competitors?</a:t>
            </a:r>
          </a:p>
        </p:txBody>
      </p:sp>
      <p:sp>
        <p:nvSpPr>
          <p:cNvPr id="4" name="Slide Number Placeholder 3"/>
          <p:cNvSpPr>
            <a:spLocks noGrp="1"/>
          </p:cNvSpPr>
          <p:nvPr>
            <p:ph type="sldNum" sz="quarter" idx="5"/>
          </p:nvPr>
        </p:nvSpPr>
        <p:spPr/>
        <p:txBody>
          <a:bodyPr/>
          <a:lstStyle/>
          <a:p>
            <a:pPr>
              <a:defRPr/>
            </a:pPr>
            <a:fld id="{08039F06-FB9D-4C82-B03B-3DEFB06D2533}" type="slidenum">
              <a:rPr lang="en-US" smtClean="0"/>
              <a:pPr>
                <a:defRPr/>
              </a:pPr>
              <a:t>771</a:t>
            </a:fld>
            <a:endParaRPr lang="en-US" dirty="0"/>
          </a:p>
        </p:txBody>
      </p:sp>
    </p:spTree>
    <p:extLst>
      <p:ext uri="{BB962C8B-B14F-4D97-AF65-F5344CB8AC3E}">
        <p14:creationId xmlns:p14="http://schemas.microsoft.com/office/powerpoint/2010/main" val="1396528957"/>
      </p:ext>
    </p:extLst>
  </p:cSld>
  <p:clrMapOvr>
    <a:masterClrMapping/>
  </p:clrMapOvr>
</p:notes>
</file>

<file path=ppt/notesSlides/notesSlide7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a:lstStyle/>
          <a:p>
            <a:pPr eaLnBrk="1" hangingPunct="1"/>
            <a:r>
              <a:rPr lang="en-US">
                <a:cs typeface="Arial" charset="0"/>
              </a:rPr>
              <a:t>Do they appear to be successful at it? Why or why not?</a:t>
            </a:r>
          </a:p>
          <a:p>
            <a:pPr eaLnBrk="1" hangingPunct="1"/>
            <a:r>
              <a:rPr lang="en-US">
                <a:cs typeface="Arial" charset="0"/>
              </a:rPr>
              <a:t>What are they good at?</a:t>
            </a:r>
          </a:p>
          <a:p>
            <a:pPr eaLnBrk="1" hangingPunct="1"/>
            <a:r>
              <a:rPr lang="en-US">
                <a:cs typeface="Arial" charset="0"/>
              </a:rPr>
              <a:t>What competitive advantage(s) do they appear to have?</a:t>
            </a:r>
          </a:p>
          <a:p>
            <a:pPr eaLnBrk="1" hangingPunct="1"/>
            <a:r>
              <a:rPr lang="en-US">
                <a:cs typeface="Arial" charset="0"/>
              </a:rPr>
              <a:t>What are they not so good at?</a:t>
            </a:r>
          </a:p>
          <a:p>
            <a:pPr eaLnBrk="1" hangingPunct="1"/>
            <a:r>
              <a:rPr lang="en-US">
                <a:cs typeface="Arial" charset="0"/>
              </a:rPr>
              <a:t>What competitive disadvantage(s) do they appear to have?</a:t>
            </a:r>
          </a:p>
          <a:p>
            <a:pPr eaLnBrk="1" hangingPunct="1"/>
            <a:r>
              <a:rPr lang="en-US">
                <a:cs typeface="Arial" charset="0"/>
              </a:rPr>
              <a:t>How large and profitable are these competitors?</a:t>
            </a:r>
          </a:p>
          <a:p>
            <a:pPr eaLnBrk="1" hangingPunct="1"/>
            <a:endParaRPr lang="en-US">
              <a:cs typeface="Arial" charset="0"/>
            </a:endParaRPr>
          </a:p>
          <a:p>
            <a:pPr eaLnBrk="1" hangingPunct="1"/>
            <a:r>
              <a:rPr lang="en-US">
                <a:cs typeface="Arial" charset="0"/>
              </a:rPr>
              <a:t>Once an entrepreneur has this information, he or she should assess how the proposed entrepreneurial venture is going to “fit” into this competitive arena.</a:t>
            </a:r>
          </a:p>
        </p:txBody>
      </p:sp>
      <p:sp>
        <p:nvSpPr>
          <p:cNvPr id="4" name="Slide Number Placeholder 3"/>
          <p:cNvSpPr>
            <a:spLocks noGrp="1"/>
          </p:cNvSpPr>
          <p:nvPr>
            <p:ph type="sldNum" sz="quarter" idx="5"/>
          </p:nvPr>
        </p:nvSpPr>
        <p:spPr/>
        <p:txBody>
          <a:bodyPr/>
          <a:lstStyle/>
          <a:p>
            <a:pPr>
              <a:defRPr/>
            </a:pPr>
            <a:fld id="{DF326CC0-4E59-4905-AF5F-77A2C628244D}" type="slidenum">
              <a:rPr lang="en-US" smtClean="0"/>
              <a:pPr>
                <a:defRPr/>
              </a:pPr>
              <a:t>772</a:t>
            </a:fld>
            <a:endParaRPr lang="en-US" dirty="0"/>
          </a:p>
        </p:txBody>
      </p:sp>
    </p:spTree>
    <p:extLst>
      <p:ext uri="{BB962C8B-B14F-4D97-AF65-F5344CB8AC3E}">
        <p14:creationId xmlns:p14="http://schemas.microsoft.com/office/powerpoint/2010/main" val="3559855556"/>
      </p:ext>
    </p:extLst>
  </p:cSld>
  <p:clrMapOvr>
    <a:masterClrMapping/>
  </p:clrMapOvr>
</p:notes>
</file>

<file path=ppt/notesSlides/notesSlide7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p:spPr>
      </p:sp>
      <p:sp>
        <p:nvSpPr>
          <p:cNvPr id="62466" name="Notes Placeholder 2"/>
          <p:cNvSpPr>
            <a:spLocks noGrp="1"/>
          </p:cNvSpPr>
          <p:nvPr>
            <p:ph type="body" idx="1"/>
          </p:nvPr>
        </p:nvSpPr>
        <p:spPr bwMode="auto">
          <a:noFill/>
        </p:spPr>
        <p:txBody>
          <a:bodyPr/>
          <a:lstStyle/>
          <a:p>
            <a:pPr eaLnBrk="1" hangingPunct="1"/>
            <a:r>
              <a:rPr lang="en-US">
                <a:cs typeface="Arial" charset="0"/>
              </a:rPr>
              <a:t>Getting financing isn’t always easy. Because funds likely will be needed to start the venture, an entrepreneur must</a:t>
            </a:r>
          </a:p>
          <a:p>
            <a:pPr eaLnBrk="1" hangingPunct="1"/>
            <a:r>
              <a:rPr lang="en-US">
                <a:cs typeface="Arial" charset="0"/>
              </a:rPr>
              <a:t>research the various financing options.</a:t>
            </a:r>
          </a:p>
        </p:txBody>
      </p:sp>
      <p:sp>
        <p:nvSpPr>
          <p:cNvPr id="4" name="Slide Number Placeholder 3"/>
          <p:cNvSpPr>
            <a:spLocks noGrp="1"/>
          </p:cNvSpPr>
          <p:nvPr>
            <p:ph type="sldNum" sz="quarter" idx="5"/>
          </p:nvPr>
        </p:nvSpPr>
        <p:spPr/>
        <p:txBody>
          <a:bodyPr/>
          <a:lstStyle/>
          <a:p>
            <a:pPr>
              <a:defRPr/>
            </a:pPr>
            <a:fld id="{DC4A7E80-727E-48FE-AA11-FB926AABF180}" type="slidenum">
              <a:rPr lang="en-US" smtClean="0"/>
              <a:pPr>
                <a:defRPr/>
              </a:pPr>
              <a:t>773</a:t>
            </a:fld>
            <a:endParaRPr lang="en-US" dirty="0"/>
          </a:p>
        </p:txBody>
      </p:sp>
    </p:spTree>
    <p:extLst>
      <p:ext uri="{BB962C8B-B14F-4D97-AF65-F5344CB8AC3E}">
        <p14:creationId xmlns:p14="http://schemas.microsoft.com/office/powerpoint/2010/main" val="536568038"/>
      </p:ext>
    </p:extLst>
  </p:cSld>
  <p:clrMapOvr>
    <a:masterClrMapping/>
  </p:clrMapOvr>
</p:notes>
</file>

<file path=ppt/notesSlides/notesSlide7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11B6C7E6-2BA8-49C8-AA04-8FFFAAE80FE2}" type="slidenum">
              <a:rPr lang="en-US" smtClean="0"/>
              <a:pPr>
                <a:defRPr/>
              </a:pPr>
              <a:t>774</a:t>
            </a:fld>
            <a:endParaRPr lang="en-US" dirty="0"/>
          </a:p>
        </p:txBody>
      </p:sp>
    </p:spTree>
    <p:extLst>
      <p:ext uri="{BB962C8B-B14F-4D97-AF65-F5344CB8AC3E}">
        <p14:creationId xmlns:p14="http://schemas.microsoft.com/office/powerpoint/2010/main" val="2768099875"/>
      </p:ext>
    </p:extLst>
  </p:cSld>
  <p:clrMapOvr>
    <a:masterClrMapping/>
  </p:clrMapOvr>
</p:notes>
</file>

<file path=ppt/notesSlides/notesSlide7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41457A22-EF4E-49C5-8BA0-5C7C0AC83372}" type="slidenum">
              <a:rPr lang="en-US" smtClean="0"/>
              <a:pPr>
                <a:defRPr/>
              </a:pPr>
              <a:t>775</a:t>
            </a:fld>
            <a:endParaRPr lang="en-US" dirty="0"/>
          </a:p>
        </p:txBody>
      </p:sp>
    </p:spTree>
    <p:extLst>
      <p:ext uri="{BB962C8B-B14F-4D97-AF65-F5344CB8AC3E}">
        <p14:creationId xmlns:p14="http://schemas.microsoft.com/office/powerpoint/2010/main" val="2922714445"/>
      </p:ext>
    </p:extLst>
  </p:cSld>
  <p:clrMapOvr>
    <a:masterClrMapping/>
  </p:clrMapOvr>
</p:notes>
</file>

<file path=ppt/notesSlides/notesSlide7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a:lstStyle/>
          <a:p>
            <a:pPr eaLnBrk="1" hangingPunct="1"/>
            <a:r>
              <a:rPr lang="en-US">
                <a:cs typeface="Arial" charset="0"/>
              </a:rPr>
              <a:t>Planning is also important to entrepreneurial ventures. Once the venture’s feasibility has been thoroughly researched, the entrepreneur then must look at planning the venture. The most important thing that an entrepreneur does in planning the venture is developing a </a:t>
            </a:r>
            <a:r>
              <a:rPr lang="en-US" b="1">
                <a:cs typeface="Arial" charset="0"/>
              </a:rPr>
              <a:t>business plan</a:t>
            </a:r>
            <a:r>
              <a:rPr lang="en-US">
                <a:cs typeface="Arial" charset="0"/>
              </a:rPr>
              <a:t>—a written document that summarizes a business opportunity and defines and articulates how the identified opportunity is to be seized</a:t>
            </a:r>
          </a:p>
          <a:p>
            <a:pPr eaLnBrk="1" hangingPunct="1"/>
            <a:r>
              <a:rPr lang="en-US">
                <a:cs typeface="Arial" charset="0"/>
              </a:rPr>
              <a:t>and exploited.</a:t>
            </a:r>
          </a:p>
        </p:txBody>
      </p:sp>
      <p:sp>
        <p:nvSpPr>
          <p:cNvPr id="4" name="Slide Number Placeholder 3"/>
          <p:cNvSpPr>
            <a:spLocks noGrp="1"/>
          </p:cNvSpPr>
          <p:nvPr>
            <p:ph type="sldNum" sz="quarter" idx="5"/>
          </p:nvPr>
        </p:nvSpPr>
        <p:spPr/>
        <p:txBody>
          <a:bodyPr/>
          <a:lstStyle/>
          <a:p>
            <a:pPr>
              <a:defRPr/>
            </a:pPr>
            <a:fld id="{CEE61430-9CA7-49CF-8559-D9C12EEC58A4}" type="slidenum">
              <a:rPr lang="en-US" smtClean="0"/>
              <a:pPr>
                <a:defRPr/>
              </a:pPr>
              <a:t>776</a:t>
            </a:fld>
            <a:endParaRPr lang="en-US" dirty="0"/>
          </a:p>
        </p:txBody>
      </p:sp>
    </p:spTree>
    <p:extLst>
      <p:ext uri="{BB962C8B-B14F-4D97-AF65-F5344CB8AC3E}">
        <p14:creationId xmlns:p14="http://schemas.microsoft.com/office/powerpoint/2010/main" val="484105957"/>
      </p:ext>
    </p:extLst>
  </p:cSld>
  <p:clrMapOvr>
    <a:masterClrMapping/>
  </p:clrMapOvr>
</p:notes>
</file>

<file path=ppt/notesSlides/notesSlide7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p:spPr>
      </p:sp>
      <p:sp>
        <p:nvSpPr>
          <p:cNvPr id="70658" name="Notes Placeholder 2"/>
          <p:cNvSpPr>
            <a:spLocks noGrp="1"/>
          </p:cNvSpPr>
          <p:nvPr>
            <p:ph type="body" idx="1"/>
          </p:nvPr>
        </p:nvSpPr>
        <p:spPr bwMode="auto">
          <a:noFill/>
        </p:spPr>
        <p:txBody>
          <a:bodyPr/>
          <a:lstStyle/>
          <a:p>
            <a:pPr eaLnBrk="1" hangingPunct="1"/>
            <a:r>
              <a:rPr lang="en-US">
                <a:cs typeface="Arial" charset="0"/>
              </a:rPr>
              <a:t>For many would-be entrepreneurs, developing and writing a business plan seems like a daunting task. However, a good business plan is valuable. It pulls together all of the elements of the entrepreneur’s vision into a single coherent document.</a:t>
            </a:r>
          </a:p>
          <a:p>
            <a:pPr eaLnBrk="1" hangingPunct="1"/>
            <a:endParaRPr lang="en-US">
              <a:cs typeface="Arial" charset="0"/>
            </a:endParaRPr>
          </a:p>
          <a:p>
            <a:pPr eaLnBrk="1" hangingPunct="1"/>
            <a:r>
              <a:rPr lang="en-US">
                <a:cs typeface="Arial" charset="0"/>
              </a:rPr>
              <a:t>If an entrepreneur has completed a feasibility study, much of the information included in it becomes the basis for the business plan. A good business plan covers six major areas: executive summary, analysis of opportunity, analysis of the context, description of the business, financial data and projections, and supporting documentation.</a:t>
            </a:r>
          </a:p>
        </p:txBody>
      </p:sp>
      <p:sp>
        <p:nvSpPr>
          <p:cNvPr id="4" name="Slide Number Placeholder 3"/>
          <p:cNvSpPr>
            <a:spLocks noGrp="1"/>
          </p:cNvSpPr>
          <p:nvPr>
            <p:ph type="sldNum" sz="quarter" idx="5"/>
          </p:nvPr>
        </p:nvSpPr>
        <p:spPr/>
        <p:txBody>
          <a:bodyPr/>
          <a:lstStyle/>
          <a:p>
            <a:pPr>
              <a:defRPr/>
            </a:pPr>
            <a:fld id="{27A9072D-8E6B-4F45-AD23-5C3C9C3E3D57}" type="slidenum">
              <a:rPr lang="en-US" smtClean="0"/>
              <a:pPr>
                <a:defRPr/>
              </a:pPr>
              <a:t>777</a:t>
            </a:fld>
            <a:endParaRPr lang="en-US" dirty="0"/>
          </a:p>
        </p:txBody>
      </p:sp>
    </p:spTree>
    <p:extLst>
      <p:ext uri="{BB962C8B-B14F-4D97-AF65-F5344CB8AC3E}">
        <p14:creationId xmlns:p14="http://schemas.microsoft.com/office/powerpoint/2010/main" val="3064784998"/>
      </p:ext>
    </p:extLst>
  </p:cSld>
  <p:clrMapOvr>
    <a:masterClrMapping/>
  </p:clrMapOvr>
</p:notes>
</file>

<file path=ppt/notesSlides/notesSlide7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a:normAutofit lnSpcReduction="10000"/>
          </a:bodyPr>
          <a:lstStyle/>
          <a:p>
            <a:pPr eaLnBrk="1" hangingPunct="1"/>
            <a:r>
              <a:rPr lang="en-US">
                <a:cs typeface="Arial" charset="0"/>
              </a:rPr>
              <a:t>The first organizing decision that an entrepreneur must make is a critical one. It’s the form of legal ownership for the venture. The two primary factors affecting this decision are taxes and legal liability. An entrepreneur wants to minimize the impact of both of these factors. The right choice can protect the entrepreneur from legal liability as well as save tax dollars, in both the short run and the long run.</a:t>
            </a:r>
          </a:p>
          <a:p>
            <a:pPr eaLnBrk="1" hangingPunct="1"/>
            <a:endParaRPr lang="en-US">
              <a:cs typeface="Arial" charset="0"/>
            </a:endParaRPr>
          </a:p>
          <a:p>
            <a:pPr eaLnBrk="1" hangingPunct="1"/>
            <a:r>
              <a:rPr lang="en-US">
                <a:cs typeface="Arial" charset="0"/>
              </a:rPr>
              <a:t>What alternatives are available? The three basic ways to organize an entrepreneurial venture are sole proprietorship, partnership, and corporation. However, when you include the variations of these basic organizational alternatives, you end up with six possible choices, each with its own tax consequences, liability issues, and pros and cons.</a:t>
            </a:r>
          </a:p>
          <a:p>
            <a:pPr eaLnBrk="1" hangingPunct="1"/>
            <a:endParaRPr lang="en-US">
              <a:cs typeface="Arial" charset="0"/>
            </a:endParaRPr>
          </a:p>
          <a:p>
            <a:pPr eaLnBrk="1" hangingPunct="1"/>
            <a:r>
              <a:rPr lang="en-US">
                <a:cs typeface="Arial" charset="0"/>
              </a:rPr>
              <a:t>A </a:t>
            </a:r>
            <a:r>
              <a:rPr lang="en-US" b="1">
                <a:cs typeface="Arial" charset="0"/>
              </a:rPr>
              <a:t>sole proprietorship </a:t>
            </a:r>
            <a:r>
              <a:rPr lang="en-US">
                <a:cs typeface="Arial" charset="0"/>
              </a:rPr>
              <a:t>is a form of legal organization in which the owner maintains sole and complete control over the business and is</a:t>
            </a:r>
          </a:p>
          <a:p>
            <a:pPr eaLnBrk="1" hangingPunct="1"/>
            <a:r>
              <a:rPr lang="en-US">
                <a:cs typeface="Arial" charset="0"/>
              </a:rPr>
              <a:t>personally liable for business debts.</a:t>
            </a:r>
          </a:p>
          <a:p>
            <a:pPr eaLnBrk="1" hangingPunct="1"/>
            <a:endParaRPr lang="en-US">
              <a:cs typeface="Arial" charset="0"/>
            </a:endParaRPr>
          </a:p>
          <a:p>
            <a:pPr eaLnBrk="1" hangingPunct="1"/>
            <a:r>
              <a:rPr lang="en-US">
                <a:cs typeface="Arial" charset="0"/>
              </a:rPr>
              <a:t>A</a:t>
            </a:r>
            <a:r>
              <a:rPr lang="en-US" b="1">
                <a:cs typeface="Arial" charset="0"/>
              </a:rPr>
              <a:t> general partnership </a:t>
            </a:r>
            <a:r>
              <a:rPr lang="en-US">
                <a:cs typeface="Arial" charset="0"/>
              </a:rPr>
              <a:t>is a form of legal organization in which two or more business owners share the management and risk of the business.</a:t>
            </a:r>
          </a:p>
          <a:p>
            <a:pPr eaLnBrk="1" hangingPunct="1"/>
            <a:r>
              <a:rPr lang="en-US">
                <a:cs typeface="Arial" charset="0"/>
              </a:rPr>
              <a:t>Even though a partnership is possible without a written agreement, the potential and inevitable problems that arise in any partnership make a written partnership agreement drafted by legal counsel a highly recommended thing to do.</a:t>
            </a:r>
          </a:p>
        </p:txBody>
      </p:sp>
      <p:sp>
        <p:nvSpPr>
          <p:cNvPr id="4" name="Slide Number Placeholder 3"/>
          <p:cNvSpPr>
            <a:spLocks noGrp="1"/>
          </p:cNvSpPr>
          <p:nvPr>
            <p:ph type="sldNum" sz="quarter" idx="5"/>
          </p:nvPr>
        </p:nvSpPr>
        <p:spPr/>
        <p:txBody>
          <a:bodyPr/>
          <a:lstStyle/>
          <a:p>
            <a:pPr>
              <a:defRPr/>
            </a:pPr>
            <a:fld id="{1AB50A89-D2F2-4A4C-B09E-D53138C141FD}" type="slidenum">
              <a:rPr lang="en-US" smtClean="0"/>
              <a:pPr>
                <a:defRPr/>
              </a:pPr>
              <a:t>778</a:t>
            </a:fld>
            <a:endParaRPr lang="en-US" dirty="0"/>
          </a:p>
        </p:txBody>
      </p:sp>
    </p:spTree>
    <p:extLst>
      <p:ext uri="{BB962C8B-B14F-4D97-AF65-F5344CB8AC3E}">
        <p14:creationId xmlns:p14="http://schemas.microsoft.com/office/powerpoint/2010/main" val="1383906055"/>
      </p:ext>
    </p:extLst>
  </p:cSld>
  <p:clrMapOvr>
    <a:masterClrMapping/>
  </p:clrMapOvr>
</p:notes>
</file>

<file path=ppt/notesSlides/notesSlide7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p:spPr>
      </p:sp>
      <p:sp>
        <p:nvSpPr>
          <p:cNvPr id="74754"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limited liability partnership (LLP) </a:t>
            </a:r>
            <a:r>
              <a:rPr lang="en-US">
                <a:cs typeface="Arial" charset="0"/>
              </a:rPr>
              <a:t>is a legal organization formed by general partner(s) and limited partner(s). The general partners actually operate and manage the business. They are the ones who have unlimited liability. At least one general partner is necessary in an LLP, but any number of limited partners are allowed.</a:t>
            </a:r>
          </a:p>
          <a:p>
            <a:pPr eaLnBrk="1" hangingPunct="1"/>
            <a:endParaRPr lang="en-US">
              <a:cs typeface="Arial" charset="0"/>
            </a:endParaRPr>
          </a:p>
          <a:p>
            <a:pPr eaLnBrk="1" hangingPunct="1"/>
            <a:r>
              <a:rPr lang="en-US">
                <a:cs typeface="Arial" charset="0"/>
              </a:rPr>
              <a:t>Of the three basic types of ownership, the corporation (also known as a C corporation) is the most complex to form and operate. A </a:t>
            </a:r>
            <a:r>
              <a:rPr lang="en-US" b="1">
                <a:cs typeface="Arial" charset="0"/>
              </a:rPr>
              <a:t>corporation </a:t>
            </a:r>
            <a:r>
              <a:rPr lang="en-US">
                <a:cs typeface="Arial" charset="0"/>
              </a:rPr>
              <a:t>is a legal business entity that is separate from its owners and managers. Many entrepreneurial ventures are organized as a </a:t>
            </a:r>
            <a:r>
              <a:rPr lang="en-US" b="1">
                <a:cs typeface="Arial" charset="0"/>
              </a:rPr>
              <a:t>closely held corporation </a:t>
            </a:r>
            <a:r>
              <a:rPr lang="en-US">
                <a:cs typeface="Arial" charset="0"/>
              </a:rPr>
              <a:t>which, very simply, is a corporation owned by a limited number of people who do not trade the stock publicly.</a:t>
            </a:r>
          </a:p>
        </p:txBody>
      </p:sp>
      <p:sp>
        <p:nvSpPr>
          <p:cNvPr id="4" name="Slide Number Placeholder 3"/>
          <p:cNvSpPr>
            <a:spLocks noGrp="1"/>
          </p:cNvSpPr>
          <p:nvPr>
            <p:ph type="sldNum" sz="quarter" idx="5"/>
          </p:nvPr>
        </p:nvSpPr>
        <p:spPr/>
        <p:txBody>
          <a:bodyPr/>
          <a:lstStyle/>
          <a:p>
            <a:pPr>
              <a:defRPr/>
            </a:pPr>
            <a:fld id="{85F41A39-183F-4B64-B4A3-3C9CF285AA14}" type="slidenum">
              <a:rPr lang="en-US" smtClean="0"/>
              <a:pPr>
                <a:defRPr/>
              </a:pPr>
              <a:t>779</a:t>
            </a:fld>
            <a:endParaRPr lang="en-US" dirty="0"/>
          </a:p>
        </p:txBody>
      </p:sp>
    </p:spTree>
    <p:extLst>
      <p:ext uri="{BB962C8B-B14F-4D97-AF65-F5344CB8AC3E}">
        <p14:creationId xmlns:p14="http://schemas.microsoft.com/office/powerpoint/2010/main" val="38701036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a:lstStyle/>
          <a:p>
            <a:pPr eaLnBrk="1" hangingPunct="1"/>
            <a:r>
              <a:rPr lang="en-US">
                <a:cs typeface="Arial" charset="0"/>
              </a:rPr>
              <a:t>In addition, an organization might do </a:t>
            </a:r>
            <a:r>
              <a:rPr lang="en-US" b="1">
                <a:cs typeface="Arial" charset="0"/>
              </a:rPr>
              <a:t>importing</a:t>
            </a:r>
            <a:r>
              <a:rPr lang="en-US">
                <a:cs typeface="Arial" charset="0"/>
              </a:rPr>
              <a:t>, which involves acquiring products made abroad and selling them domestically. Both usually entail minimal investment</a:t>
            </a:r>
          </a:p>
          <a:p>
            <a:pPr eaLnBrk="1" hangingPunct="1"/>
            <a:r>
              <a:rPr lang="en-US">
                <a:cs typeface="Arial" charset="0"/>
              </a:rPr>
              <a:t>and risk, which is why many small businesses often use these approaches to doing business globally.</a:t>
            </a:r>
          </a:p>
          <a:p>
            <a:pPr eaLnBrk="1" hangingPunct="1"/>
            <a:endParaRPr lang="en-US">
              <a:cs typeface="Arial" charset="0"/>
            </a:endParaRPr>
          </a:p>
          <a:p>
            <a:pPr eaLnBrk="1" hangingPunct="1"/>
            <a:r>
              <a:rPr lang="en-US">
                <a:cs typeface="Arial" charset="0"/>
              </a:rPr>
              <a:t>Managers also might use </a:t>
            </a:r>
            <a:r>
              <a:rPr lang="en-US" b="1">
                <a:cs typeface="Arial" charset="0"/>
              </a:rPr>
              <a:t>licensing </a:t>
            </a:r>
            <a:r>
              <a:rPr lang="en-US">
                <a:cs typeface="Arial" charset="0"/>
              </a:rPr>
              <a:t>or </a:t>
            </a:r>
            <a:r>
              <a:rPr lang="en-US" b="1">
                <a:cs typeface="Arial" charset="0"/>
              </a:rPr>
              <a:t>franchising, </a:t>
            </a:r>
            <a:r>
              <a:rPr lang="en-US">
                <a:cs typeface="Arial" charset="0"/>
              </a:rPr>
              <a:t>which are similar approaches involving one organization giving another organization the right to use its brand name, technology, or product specifications in return for a lump sum payment or a fee usually based on sales. The only difference is that licensing is primarily used by manufacturing organizations that make or sell another company’s products and franchising is primarily used by service organizations that want to use another company’s name and operating methods.</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3AFF594D-66C3-41AC-96C4-D46EEA44BFF0}" type="slidenum">
              <a:rPr lang="en-US" smtClean="0"/>
              <a:pPr>
                <a:defRPr/>
              </a:pPr>
              <a:t>81</a:t>
            </a:fld>
            <a:endParaRPr lang="en-US" dirty="0"/>
          </a:p>
        </p:txBody>
      </p:sp>
    </p:spTree>
    <p:extLst>
      <p:ext uri="{BB962C8B-B14F-4D97-AF65-F5344CB8AC3E}">
        <p14:creationId xmlns:p14="http://schemas.microsoft.com/office/powerpoint/2010/main" val="1195806323"/>
      </p:ext>
    </p:extLst>
  </p:cSld>
  <p:clrMapOvr>
    <a:masterClrMapping/>
  </p:clrMapOvr>
</p:notes>
</file>

<file path=ppt/notesSlides/notesSlide7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a:lstStyle/>
          <a:p>
            <a:pPr eaLnBrk="1" hangingPunct="1"/>
            <a:r>
              <a:rPr lang="en-US">
                <a:cs typeface="Arial" charset="0"/>
              </a:rPr>
              <a:t>The </a:t>
            </a:r>
            <a:r>
              <a:rPr lang="en-US" b="1">
                <a:cs typeface="Arial" charset="0"/>
              </a:rPr>
              <a:t>S corporation </a:t>
            </a:r>
            <a:r>
              <a:rPr lang="en-US">
                <a:cs typeface="Arial" charset="0"/>
              </a:rPr>
              <a:t>(also called a subchapter S corporation) is a specialized type of corporation that has the regular characteristics of a corporation but is unique in that the owners are taxed as a partnership as long as certain criteria are met. The S corporation has been the classic organizing approach for getting the limited liability of a corporate structure without incurring corporate tax.</a:t>
            </a:r>
          </a:p>
          <a:p>
            <a:pPr eaLnBrk="1" hangingPunct="1"/>
            <a:endParaRPr lang="en-US">
              <a:cs typeface="Arial" charset="0"/>
            </a:endParaRPr>
          </a:p>
          <a:p>
            <a:pPr eaLnBrk="1" hangingPunct="1"/>
            <a:r>
              <a:rPr lang="en-US">
                <a:cs typeface="Arial" charset="0"/>
              </a:rPr>
              <a:t>The </a:t>
            </a:r>
            <a:r>
              <a:rPr lang="en-US" b="1">
                <a:cs typeface="Arial" charset="0"/>
              </a:rPr>
              <a:t>limited liability company (LLC) </a:t>
            </a:r>
            <a:r>
              <a:rPr lang="en-US">
                <a:cs typeface="Arial" charset="0"/>
              </a:rPr>
              <a:t>is a relatively new form of business organization that’s a hybrid between a partnership and a corporation. The LLC offers the liability protection of a corporation, the tax benefits of a partnership, and fewer restrictions than an S corporation. However, the main drawback of this approach is that it’s quite complex and expensive to set up.</a:t>
            </a:r>
          </a:p>
        </p:txBody>
      </p:sp>
      <p:sp>
        <p:nvSpPr>
          <p:cNvPr id="4" name="Slide Number Placeholder 3"/>
          <p:cNvSpPr>
            <a:spLocks noGrp="1"/>
          </p:cNvSpPr>
          <p:nvPr>
            <p:ph type="sldNum" sz="quarter" idx="5"/>
          </p:nvPr>
        </p:nvSpPr>
        <p:spPr/>
        <p:txBody>
          <a:bodyPr/>
          <a:lstStyle/>
          <a:p>
            <a:pPr>
              <a:defRPr/>
            </a:pPr>
            <a:fld id="{835707FB-D1B9-4B90-AF63-8CEBF1E7B12F}" type="slidenum">
              <a:rPr lang="en-US" smtClean="0"/>
              <a:pPr>
                <a:defRPr/>
              </a:pPr>
              <a:t>780</a:t>
            </a:fld>
            <a:endParaRPr lang="en-US" dirty="0"/>
          </a:p>
        </p:txBody>
      </p:sp>
    </p:spTree>
    <p:extLst>
      <p:ext uri="{BB962C8B-B14F-4D97-AF65-F5344CB8AC3E}">
        <p14:creationId xmlns:p14="http://schemas.microsoft.com/office/powerpoint/2010/main" val="842440272"/>
      </p:ext>
    </p:extLst>
  </p:cSld>
  <p:clrMapOvr>
    <a:masterClrMapping/>
  </p:clrMapOvr>
</p:notes>
</file>

<file path=ppt/notesSlides/notesSlide7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p:spPr>
      </p:sp>
      <p:sp>
        <p:nvSpPr>
          <p:cNvPr id="78850" name="Notes Placeholder 2"/>
          <p:cNvSpPr>
            <a:spLocks noGrp="1"/>
          </p:cNvSpPr>
          <p:nvPr>
            <p:ph type="body" idx="1"/>
          </p:nvPr>
        </p:nvSpPr>
        <p:spPr bwMode="auto">
          <a:noFill/>
        </p:spPr>
        <p:txBody>
          <a:bodyPr/>
          <a:lstStyle/>
          <a:p>
            <a:pPr eaLnBrk="1" hangingPunct="1"/>
            <a:r>
              <a:rPr lang="en-US">
                <a:cs typeface="Arial" charset="0"/>
              </a:rPr>
              <a:t>Legal and financial advice is an absolute necessity in forming the LLC’s </a:t>
            </a:r>
            <a:r>
              <a:rPr lang="en-US" b="1">
                <a:cs typeface="Arial" charset="0"/>
              </a:rPr>
              <a:t>operating agreement</a:t>
            </a:r>
            <a:r>
              <a:rPr lang="en-US">
                <a:cs typeface="Arial" charset="0"/>
              </a:rPr>
              <a:t>, the document that outlines the provisions governing the way the LLC will conduct business.</a:t>
            </a:r>
          </a:p>
        </p:txBody>
      </p:sp>
      <p:sp>
        <p:nvSpPr>
          <p:cNvPr id="4" name="Slide Number Placeholder 3"/>
          <p:cNvSpPr>
            <a:spLocks noGrp="1"/>
          </p:cNvSpPr>
          <p:nvPr>
            <p:ph type="sldNum" sz="quarter" idx="5"/>
          </p:nvPr>
        </p:nvSpPr>
        <p:spPr/>
        <p:txBody>
          <a:bodyPr/>
          <a:lstStyle/>
          <a:p>
            <a:pPr>
              <a:defRPr/>
            </a:pPr>
            <a:fld id="{79BE065F-9888-4FA9-8459-907149F6DD76}" type="slidenum">
              <a:rPr lang="en-US" smtClean="0"/>
              <a:pPr>
                <a:defRPr/>
              </a:pPr>
              <a:t>781</a:t>
            </a:fld>
            <a:endParaRPr lang="en-US" dirty="0"/>
          </a:p>
        </p:txBody>
      </p:sp>
    </p:spTree>
    <p:extLst>
      <p:ext uri="{BB962C8B-B14F-4D97-AF65-F5344CB8AC3E}">
        <p14:creationId xmlns:p14="http://schemas.microsoft.com/office/powerpoint/2010/main" val="3874244564"/>
      </p:ext>
    </p:extLst>
  </p:cSld>
  <p:clrMapOvr>
    <a:masterClrMapping/>
  </p:clrMapOvr>
</p:notes>
</file>

<file path=ppt/notesSlides/notesSlide7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a:lstStyle/>
          <a:p>
            <a:pPr eaLnBrk="1" hangingPunct="1"/>
            <a:r>
              <a:rPr lang="en-US">
                <a:cs typeface="Arial" charset="0"/>
              </a:rPr>
              <a:t>The choice of an appropriate organizational structure is also an important decision when organizing an entrepreneurial venture. At some point, successful entrepreneurs find that they can’t do everything alone. More people are needed. The entrepreneur must then decide on the most appropriate structural arrangement for effectively and efficiently carrying out the organization’s activities. Without some suitable type of organizational structure, the entrepreneurial venture may soon find itself in a chaotic situation.</a:t>
            </a:r>
          </a:p>
          <a:p>
            <a:pPr eaLnBrk="1" hangingPunct="1"/>
            <a:endParaRPr lang="en-US">
              <a:cs typeface="Arial" charset="0"/>
            </a:endParaRPr>
          </a:p>
          <a:p>
            <a:pPr eaLnBrk="1" hangingPunct="1"/>
            <a:r>
              <a:rPr lang="en-US">
                <a:cs typeface="Arial" charset="0"/>
              </a:rPr>
              <a:t>Organizational design decisions in entrepreneurial ventures revolve around the six key elements of organizational structure discussed in Chapter 10: work specialization, departmentalization, chain of command, span of control, amount of centralization/decentralization,</a:t>
            </a:r>
          </a:p>
          <a:p>
            <a:pPr eaLnBrk="1" hangingPunct="1"/>
            <a:r>
              <a:rPr lang="en-US">
                <a:cs typeface="Arial" charset="0"/>
              </a:rPr>
              <a:t>and amount of formalization. Decisions about these six elements will determine whether an entrepreneur designs a more mechanistic or organic organizational structure (concepts also discussed in Chapter 10)</a:t>
            </a:r>
          </a:p>
        </p:txBody>
      </p:sp>
      <p:sp>
        <p:nvSpPr>
          <p:cNvPr id="4" name="Slide Number Placeholder 3"/>
          <p:cNvSpPr>
            <a:spLocks noGrp="1"/>
          </p:cNvSpPr>
          <p:nvPr>
            <p:ph type="sldNum" sz="quarter" idx="5"/>
          </p:nvPr>
        </p:nvSpPr>
        <p:spPr/>
        <p:txBody>
          <a:bodyPr/>
          <a:lstStyle/>
          <a:p>
            <a:pPr>
              <a:defRPr/>
            </a:pPr>
            <a:fld id="{77777122-2864-49E8-8F1C-259947A04E87}" type="slidenum">
              <a:rPr lang="en-US" smtClean="0"/>
              <a:pPr>
                <a:defRPr/>
              </a:pPr>
              <a:t>782</a:t>
            </a:fld>
            <a:endParaRPr lang="en-US" dirty="0"/>
          </a:p>
        </p:txBody>
      </p:sp>
    </p:spTree>
    <p:extLst>
      <p:ext uri="{BB962C8B-B14F-4D97-AF65-F5344CB8AC3E}">
        <p14:creationId xmlns:p14="http://schemas.microsoft.com/office/powerpoint/2010/main" val="2672969124"/>
      </p:ext>
    </p:extLst>
  </p:cSld>
  <p:clrMapOvr>
    <a:masterClrMapping/>
  </p:clrMapOvr>
</p:notes>
</file>

<file path=ppt/notesSlides/notesSlide7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p:spPr>
      </p:sp>
      <p:sp>
        <p:nvSpPr>
          <p:cNvPr id="82946" name="Notes Placeholder 2"/>
          <p:cNvSpPr>
            <a:spLocks noGrp="1"/>
          </p:cNvSpPr>
          <p:nvPr>
            <p:ph type="body" idx="1"/>
          </p:nvPr>
        </p:nvSpPr>
        <p:spPr bwMode="auto">
          <a:noFill/>
        </p:spPr>
        <p:txBody>
          <a:bodyPr/>
          <a:lstStyle/>
          <a:p>
            <a:pPr eaLnBrk="1" hangingPunct="1"/>
            <a:r>
              <a:rPr lang="en-US">
                <a:cs typeface="Arial" charset="0"/>
              </a:rPr>
              <a:t>As employees are brought on board, the entrepreneur faces certain human resource management (HRM) issues. Two HRM issues of particular</a:t>
            </a:r>
          </a:p>
          <a:p>
            <a:pPr eaLnBrk="1" hangingPunct="1"/>
            <a:r>
              <a:rPr lang="en-US">
                <a:cs typeface="Arial" charset="0"/>
              </a:rPr>
              <a:t>importance to entrepreneurs are employee recruitment and employee retention.</a:t>
            </a:r>
          </a:p>
          <a:p>
            <a:pPr eaLnBrk="1" hangingPunct="1"/>
            <a:endParaRPr lang="en-US">
              <a:cs typeface="Arial" charset="0"/>
            </a:endParaRPr>
          </a:p>
          <a:p>
            <a:pPr eaLnBrk="1" hangingPunct="1"/>
            <a:r>
              <a:rPr lang="en-US">
                <a:cs typeface="Arial" charset="0"/>
              </a:rPr>
              <a:t>An entrepreneur wants to ensure that the venture has the people to do the required work. Recruiting new employees is one of the biggest</a:t>
            </a:r>
          </a:p>
          <a:p>
            <a:pPr eaLnBrk="1" hangingPunct="1"/>
            <a:r>
              <a:rPr lang="en-US">
                <a:cs typeface="Arial" charset="0"/>
              </a:rPr>
              <a:t>challenges that entrepreneurs face. In fact, the ability of small firms to successfully recruit appropriate employees is consistently rated as one of the most important factors influencing organizational success.</a:t>
            </a:r>
          </a:p>
          <a:p>
            <a:pPr eaLnBrk="1" hangingPunct="1"/>
            <a:endParaRPr lang="en-US">
              <a:cs typeface="Arial" charset="0"/>
            </a:endParaRPr>
          </a:p>
          <a:p>
            <a:pPr eaLnBrk="1" hangingPunct="1"/>
            <a:r>
              <a:rPr lang="en-US">
                <a:cs typeface="Arial" charset="0"/>
              </a:rPr>
              <a:t>Getting competent and qualified people into the venture is just the first step in effectively managing the human resources. An entrepreneur</a:t>
            </a:r>
          </a:p>
          <a:p>
            <a:pPr eaLnBrk="1" hangingPunct="1"/>
            <a:r>
              <a:rPr lang="en-US">
                <a:cs typeface="Arial" charset="0"/>
              </a:rPr>
              <a:t>wants to keep the people he or she has hired and trained.</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8BCE68FE-ACC1-4921-BD75-6FE7E7959545}" type="slidenum">
              <a:rPr lang="en-US" smtClean="0"/>
              <a:pPr>
                <a:defRPr/>
              </a:pPr>
              <a:t>783</a:t>
            </a:fld>
            <a:endParaRPr lang="en-US" dirty="0"/>
          </a:p>
        </p:txBody>
      </p:sp>
    </p:spTree>
    <p:extLst>
      <p:ext uri="{BB962C8B-B14F-4D97-AF65-F5344CB8AC3E}">
        <p14:creationId xmlns:p14="http://schemas.microsoft.com/office/powerpoint/2010/main" val="4205361328"/>
      </p:ext>
    </p:extLst>
  </p:cSld>
  <p:clrMapOvr>
    <a:masterClrMapping/>
  </p:clrMapOvr>
</p:notes>
</file>

<file path=ppt/notesSlides/notesSlide7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p:spPr>
      </p:sp>
      <p:sp>
        <p:nvSpPr>
          <p:cNvPr id="84994" name="Notes Placeholder 2"/>
          <p:cNvSpPr>
            <a:spLocks noGrp="1"/>
          </p:cNvSpPr>
          <p:nvPr>
            <p:ph type="body" idx="1"/>
          </p:nvPr>
        </p:nvSpPr>
        <p:spPr bwMode="auto">
          <a:noFill/>
        </p:spPr>
        <p:txBody>
          <a:bodyPr/>
          <a:lstStyle/>
          <a:p>
            <a:pPr eaLnBrk="1" hangingPunct="1"/>
            <a:r>
              <a:rPr lang="en-US">
                <a:cs typeface="Arial" charset="0"/>
              </a:rPr>
              <a:t>We know that the context facing entrepreneurs is one of dynamic change. Both external and internal forces (see Chapter 6) may bring about the need for making changes in the entrepreneurial venture. Entrepreneurs need to be alert to problems and opportunities that may create the need to change. In fact, of the many hats an entrepreneur wears, that of change agent may be one of the most important.</a:t>
            </a:r>
          </a:p>
          <a:p>
            <a:pPr eaLnBrk="1" hangingPunct="1"/>
            <a:endParaRPr lang="en-US">
              <a:cs typeface="Arial" charset="0"/>
            </a:endParaRPr>
          </a:p>
          <a:p>
            <a:pPr eaLnBrk="1" hangingPunct="1"/>
            <a:r>
              <a:rPr lang="en-US">
                <a:cs typeface="Arial" charset="0"/>
              </a:rPr>
              <a:t>During any type of organizational change, an entrepreneur also may have to act as chief coach and cheerleader. Because organizational change of any type can be disruptive and scary, the entrepreneur must explain the change to employees and encourage change efforts by supporting employees, getting them excited about the change, building them up, and motivating them to put forth their best efforts.</a:t>
            </a:r>
          </a:p>
        </p:txBody>
      </p:sp>
      <p:sp>
        <p:nvSpPr>
          <p:cNvPr id="4" name="Slide Number Placeholder 3"/>
          <p:cNvSpPr>
            <a:spLocks noGrp="1"/>
          </p:cNvSpPr>
          <p:nvPr>
            <p:ph type="sldNum" sz="quarter" idx="5"/>
          </p:nvPr>
        </p:nvSpPr>
        <p:spPr/>
        <p:txBody>
          <a:bodyPr/>
          <a:lstStyle/>
          <a:p>
            <a:pPr>
              <a:defRPr/>
            </a:pPr>
            <a:fld id="{8C956BCB-E427-45F4-9511-E68FF70450F2}" type="slidenum">
              <a:rPr lang="en-US" smtClean="0"/>
              <a:pPr>
                <a:defRPr/>
              </a:pPr>
              <a:t>784</a:t>
            </a:fld>
            <a:endParaRPr lang="en-US" dirty="0"/>
          </a:p>
        </p:txBody>
      </p:sp>
    </p:spTree>
    <p:extLst>
      <p:ext uri="{BB962C8B-B14F-4D97-AF65-F5344CB8AC3E}">
        <p14:creationId xmlns:p14="http://schemas.microsoft.com/office/powerpoint/2010/main" val="98167505"/>
      </p:ext>
    </p:extLst>
  </p:cSld>
  <p:clrMapOvr>
    <a:masterClrMapping/>
  </p:clrMapOvr>
</p:notes>
</file>

<file path=ppt/notesSlides/notesSlide7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p:spPr>
      </p:sp>
      <p:sp>
        <p:nvSpPr>
          <p:cNvPr id="87042" name="Notes Placeholder 2"/>
          <p:cNvSpPr>
            <a:spLocks noGrp="1"/>
          </p:cNvSpPr>
          <p:nvPr>
            <p:ph type="body" idx="1"/>
          </p:nvPr>
        </p:nvSpPr>
        <p:spPr bwMode="auto">
          <a:noFill/>
        </p:spPr>
        <p:txBody>
          <a:bodyPr/>
          <a:lstStyle/>
          <a:p>
            <a:pPr eaLnBrk="1" hangingPunct="1"/>
            <a:r>
              <a:rPr lang="en-US">
                <a:cs typeface="Arial" charset="0"/>
              </a:rPr>
              <a:t>We introduced the </a:t>
            </a:r>
            <a:r>
              <a:rPr lang="en-US" b="1">
                <a:cs typeface="Arial" charset="0"/>
              </a:rPr>
              <a:t>proactive personality </a:t>
            </a:r>
            <a:r>
              <a:rPr lang="en-US">
                <a:cs typeface="Arial" charset="0"/>
              </a:rPr>
              <a:t>trait in Chapter 14. Recall that it’s a personality trait of individuals who are more prone to take actions to influence their environment—that is, they’re more proactive. Obviously, an entrepreneur is likely to exhibit proactivity as he or she searches for opportunities and acts to take advantage of those opportunities. Various items on the proactive personality scale were found to be good indicators of a person’s likelihood of becoming an entrepreneur, including gender, education, having an entrepreneurial parent, and possessing a proactive personality.</a:t>
            </a:r>
          </a:p>
        </p:txBody>
      </p:sp>
      <p:sp>
        <p:nvSpPr>
          <p:cNvPr id="4" name="Slide Number Placeholder 3"/>
          <p:cNvSpPr>
            <a:spLocks noGrp="1"/>
          </p:cNvSpPr>
          <p:nvPr>
            <p:ph type="sldNum" sz="quarter" idx="5"/>
          </p:nvPr>
        </p:nvSpPr>
        <p:spPr/>
        <p:txBody>
          <a:bodyPr/>
          <a:lstStyle/>
          <a:p>
            <a:pPr>
              <a:defRPr/>
            </a:pPr>
            <a:fld id="{1D5BB10B-1F4A-4775-ABE7-BDF542490EB3}" type="slidenum">
              <a:rPr lang="en-US" smtClean="0"/>
              <a:pPr>
                <a:defRPr/>
              </a:pPr>
              <a:t>785</a:t>
            </a:fld>
            <a:endParaRPr lang="en-US" dirty="0"/>
          </a:p>
        </p:txBody>
      </p:sp>
    </p:spTree>
    <p:extLst>
      <p:ext uri="{BB962C8B-B14F-4D97-AF65-F5344CB8AC3E}">
        <p14:creationId xmlns:p14="http://schemas.microsoft.com/office/powerpoint/2010/main" val="3372763682"/>
      </p:ext>
    </p:extLst>
  </p:cSld>
  <p:clrMapOvr>
    <a:masterClrMapping/>
  </p:clrMapOvr>
</p:notes>
</file>

<file path=ppt/notesSlides/notesSlide7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p:spPr>
      </p:sp>
      <p:sp>
        <p:nvSpPr>
          <p:cNvPr id="89090" name="Notes Placeholder 2"/>
          <p:cNvSpPr>
            <a:spLocks noGrp="1"/>
          </p:cNvSpPr>
          <p:nvPr>
            <p:ph type="body" idx="1"/>
          </p:nvPr>
        </p:nvSpPr>
        <p:spPr bwMode="auto">
          <a:noFill/>
        </p:spPr>
        <p:txBody>
          <a:bodyPr/>
          <a:lstStyle/>
          <a:p>
            <a:pPr eaLnBrk="1" hangingPunct="1"/>
            <a:r>
              <a:rPr lang="en-US">
                <a:cs typeface="Arial" charset="0"/>
              </a:rPr>
              <a:t>Venture Today’s successful entrepreneur must be like the leader of a jazz ensemble known for its improvisation, innovation, and creativity. Max DePree, former head of Herman Miller, Inc., a leading office furniture manufacturer known for its innovative leadership approaches, said it best in his book, </a:t>
            </a:r>
            <a:r>
              <a:rPr lang="en-US" i="1">
                <a:cs typeface="Arial" charset="0"/>
              </a:rPr>
              <a:t>Leadership Jazz</a:t>
            </a:r>
            <a:r>
              <a:rPr lang="en-US">
                <a:cs typeface="Arial" charset="0"/>
              </a:rPr>
              <a:t>, “Jazz band leaders must choose the music, find the right musicians, and perform— in public. But the effect of the performance depends on so many things— the environment, the volunteers playing the band, the need for everybody to perform</a:t>
            </a:r>
          </a:p>
          <a:p>
            <a:pPr eaLnBrk="1" hangingPunct="1"/>
            <a:r>
              <a:rPr lang="en-US">
                <a:cs typeface="Arial" charset="0"/>
              </a:rPr>
              <a:t>as individuals and as a group, the absolute dependence of the leader on the members of the band, the need for the followers to play well.…The leader of the jazz band has the beautiful opportunity to draw the best out of the other musicians. We have much to learn from jazz band leaders, for jazz, like leadership, combines the unpredictability of the future with the gifts of individuals.”</a:t>
            </a:r>
          </a:p>
          <a:p>
            <a:pPr eaLnBrk="1" hangingPunct="1"/>
            <a:endParaRPr lang="en-US">
              <a:cs typeface="Arial" charset="0"/>
            </a:endParaRPr>
          </a:p>
          <a:p>
            <a:pPr eaLnBrk="1" hangingPunct="1"/>
            <a:r>
              <a:rPr lang="en-US">
                <a:cs typeface="Arial" charset="0"/>
              </a:rPr>
              <a:t>Employee work teams tend to be popular in entrepreneurial ventures. An </a:t>
            </a:r>
            <a:r>
              <a:rPr lang="en-US" i="1">
                <a:cs typeface="Arial" charset="0"/>
              </a:rPr>
              <a:t>Industry Week </a:t>
            </a:r>
            <a:r>
              <a:rPr lang="en-US">
                <a:cs typeface="Arial" charset="0"/>
              </a:rPr>
              <a:t>Census of Manufacturers showed that nearly 68 percent of survey respondents used teams to varying degrees. For team efforts to work, however, entrepreneurs must shift from the traditional command-and-control style to a coach-and-collaboration style (refer to the discussion of team leadership in Chapter 17).</a:t>
            </a:r>
          </a:p>
        </p:txBody>
      </p:sp>
      <p:sp>
        <p:nvSpPr>
          <p:cNvPr id="4" name="Slide Number Placeholder 3"/>
          <p:cNvSpPr>
            <a:spLocks noGrp="1"/>
          </p:cNvSpPr>
          <p:nvPr>
            <p:ph type="sldNum" sz="quarter" idx="5"/>
          </p:nvPr>
        </p:nvSpPr>
        <p:spPr/>
        <p:txBody>
          <a:bodyPr/>
          <a:lstStyle/>
          <a:p>
            <a:pPr>
              <a:defRPr/>
            </a:pPr>
            <a:fld id="{FEA5B8BD-0A46-444E-B495-57803CE01570}" type="slidenum">
              <a:rPr lang="en-US" smtClean="0"/>
              <a:pPr>
                <a:defRPr/>
              </a:pPr>
              <a:t>786</a:t>
            </a:fld>
            <a:endParaRPr lang="en-US" dirty="0"/>
          </a:p>
        </p:txBody>
      </p:sp>
    </p:spTree>
    <p:extLst>
      <p:ext uri="{BB962C8B-B14F-4D97-AF65-F5344CB8AC3E}">
        <p14:creationId xmlns:p14="http://schemas.microsoft.com/office/powerpoint/2010/main" val="897371392"/>
      </p:ext>
    </p:extLst>
  </p:cSld>
  <p:clrMapOvr>
    <a:masterClrMapping/>
  </p:clrMapOvr>
</p:notes>
</file>

<file path=ppt/notesSlides/notesSlide7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p:spPr>
      </p:sp>
      <p:sp>
        <p:nvSpPr>
          <p:cNvPr id="91138" name="Notes Placeholder 2"/>
          <p:cNvSpPr>
            <a:spLocks noGrp="1"/>
          </p:cNvSpPr>
          <p:nvPr>
            <p:ph type="body" idx="1"/>
          </p:nvPr>
        </p:nvSpPr>
        <p:spPr bwMode="auto">
          <a:noFill/>
        </p:spPr>
        <p:txBody>
          <a:bodyPr/>
          <a:lstStyle/>
          <a:p>
            <a:pPr eaLnBrk="1" hangingPunct="1"/>
            <a:r>
              <a:rPr lang="en-US">
                <a:cs typeface="Arial" charset="0"/>
              </a:rPr>
              <a:t>Although it may seem we’ve reverted back to discussing planning issues instead of controlling issues, actually controlling is closely tied to planning, as we know from our discussion in Chapter 18 (see Exhibit 18-1). And the best growth strategy is a well-planned one. Ideally, the decision to grow doesn’t come about spontaneously, but instead is part of the venture’s overall business goals and plan. Rapid growth without planning can be disastrous. Entrepreneurs need to address growth strategies as part of their business planning but shouldn’t be overly</a:t>
            </a:r>
          </a:p>
          <a:p>
            <a:pPr eaLnBrk="1" hangingPunct="1"/>
            <a:r>
              <a:rPr lang="en-US">
                <a:cs typeface="Arial" charset="0"/>
              </a:rPr>
              <a:t>rigid in that planning. The plans should be flexible enough to exploit unexpected opportunities that arise. With plans in place, the successful entrepreneur must then organize for growth.</a:t>
            </a:r>
          </a:p>
        </p:txBody>
      </p:sp>
      <p:sp>
        <p:nvSpPr>
          <p:cNvPr id="4" name="Slide Number Placeholder 3"/>
          <p:cNvSpPr>
            <a:spLocks noGrp="1"/>
          </p:cNvSpPr>
          <p:nvPr>
            <p:ph type="sldNum" sz="quarter" idx="5"/>
          </p:nvPr>
        </p:nvSpPr>
        <p:spPr/>
        <p:txBody>
          <a:bodyPr/>
          <a:lstStyle/>
          <a:p>
            <a:pPr>
              <a:defRPr/>
            </a:pPr>
            <a:fld id="{8485E001-8F89-44B8-B46C-29B7D67B73C1}" type="slidenum">
              <a:rPr lang="en-US" smtClean="0"/>
              <a:pPr>
                <a:defRPr/>
              </a:pPr>
              <a:t>787</a:t>
            </a:fld>
            <a:endParaRPr lang="en-US" dirty="0"/>
          </a:p>
        </p:txBody>
      </p:sp>
    </p:spTree>
    <p:extLst>
      <p:ext uri="{BB962C8B-B14F-4D97-AF65-F5344CB8AC3E}">
        <p14:creationId xmlns:p14="http://schemas.microsoft.com/office/powerpoint/2010/main" val="3359567393"/>
      </p:ext>
    </p:extLst>
  </p:cSld>
  <p:clrMapOvr>
    <a:masterClrMapping/>
  </p:clrMapOvr>
</p:notes>
</file>

<file path=ppt/notesSlides/notesSlide7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p:spPr>
      </p:sp>
      <p:sp>
        <p:nvSpPr>
          <p:cNvPr id="93186" name="Notes Placeholder 2"/>
          <p:cNvSpPr>
            <a:spLocks noGrp="1"/>
          </p:cNvSpPr>
          <p:nvPr>
            <p:ph type="body" idx="1"/>
          </p:nvPr>
        </p:nvSpPr>
        <p:spPr bwMode="auto">
          <a:noFill/>
        </p:spPr>
        <p:txBody>
          <a:bodyPr/>
          <a:lstStyle/>
          <a:p>
            <a:pPr eaLnBrk="1" hangingPunct="1"/>
            <a:r>
              <a:rPr lang="en-US">
                <a:cs typeface="Arial" charset="0"/>
              </a:rPr>
              <a:t>Exhibit A-5 lists some suggestions that entrepreneurs might use to ensure that their venture’s culture is one that embraces and supports a climate in which organizational growth is viewed as desirable and important.</a:t>
            </a:r>
          </a:p>
        </p:txBody>
      </p:sp>
      <p:sp>
        <p:nvSpPr>
          <p:cNvPr id="4" name="Slide Number Placeholder 3"/>
          <p:cNvSpPr>
            <a:spLocks noGrp="1"/>
          </p:cNvSpPr>
          <p:nvPr>
            <p:ph type="sldNum" sz="quarter" idx="5"/>
          </p:nvPr>
        </p:nvSpPr>
        <p:spPr/>
        <p:txBody>
          <a:bodyPr/>
          <a:lstStyle/>
          <a:p>
            <a:pPr>
              <a:defRPr/>
            </a:pPr>
            <a:fld id="{5868F8C9-C06E-4E9A-AC58-AB2DE3FCFD9C}" type="slidenum">
              <a:rPr lang="en-US" smtClean="0"/>
              <a:pPr>
                <a:defRPr/>
              </a:pPr>
              <a:t>788</a:t>
            </a:fld>
            <a:endParaRPr lang="en-US" dirty="0"/>
          </a:p>
        </p:txBody>
      </p:sp>
    </p:spTree>
    <p:extLst>
      <p:ext uri="{BB962C8B-B14F-4D97-AF65-F5344CB8AC3E}">
        <p14:creationId xmlns:p14="http://schemas.microsoft.com/office/powerpoint/2010/main" val="2890470545"/>
      </p:ext>
    </p:extLst>
  </p:cSld>
  <p:clrMapOvr>
    <a:masterClrMapping/>
  </p:clrMapOvr>
</p:notes>
</file>

<file path=ppt/notesSlides/notesSlide7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p:spPr>
      </p:sp>
      <p:sp>
        <p:nvSpPr>
          <p:cNvPr id="95234" name="Notes Placeholder 2"/>
          <p:cNvSpPr>
            <a:spLocks noGrp="1"/>
          </p:cNvSpPr>
          <p:nvPr>
            <p:ph type="body" idx="1"/>
          </p:nvPr>
        </p:nvSpPr>
        <p:spPr bwMode="auto">
          <a:noFill/>
        </p:spPr>
        <p:txBody>
          <a:bodyPr/>
          <a:lstStyle/>
          <a:p>
            <a:pPr eaLnBrk="1" hangingPunct="1"/>
            <a:r>
              <a:rPr lang="en-US">
                <a:cs typeface="Arial" charset="0"/>
              </a:rPr>
              <a:t>Situations An entrepreneur should be alert to the warning signs of a business in trouble. Some signals of potential performance decline</a:t>
            </a:r>
          </a:p>
          <a:p>
            <a:pPr eaLnBrk="1" hangingPunct="1"/>
            <a:r>
              <a:rPr lang="en-US">
                <a:cs typeface="Arial" charset="0"/>
              </a:rPr>
              <a:t>include inadequate or negative cash flow, excess number of employees, unnecessary and cumbersome administrative procedures, fear of conflict and taking risks, tolerance of work incompetence, lack of a clear mission or goals, and ineffective or poor communication within the organization.</a:t>
            </a:r>
          </a:p>
          <a:p>
            <a:pPr eaLnBrk="1" hangingPunct="1"/>
            <a:endParaRPr lang="en-US">
              <a:cs typeface="Arial" charset="0"/>
            </a:endParaRPr>
          </a:p>
          <a:p>
            <a:pPr eaLnBrk="1" hangingPunct="1"/>
            <a:r>
              <a:rPr lang="en-US">
                <a:cs typeface="Arial" charset="0"/>
              </a:rPr>
              <a:t>Another perspective on recognizing performance declines revolves around what is known as the </a:t>
            </a:r>
            <a:r>
              <a:rPr lang="en-US" b="1">
                <a:cs typeface="Arial" charset="0"/>
              </a:rPr>
              <a:t>“boiled frog” phenomenon </a:t>
            </a:r>
            <a:r>
              <a:rPr lang="en-US">
                <a:cs typeface="Arial" charset="0"/>
              </a:rPr>
              <a:t>in which subtly declining situations are difficult to recognize. The “boiled frog” is a classic psychological response experiment. In one case, a live frog that’s dropped into a boiling pan of water reacts instantaneously and jumps out of the pan. But in the second case, a live frog that’s dropped into a pan of mild water that is gradually heated to the boiling point fails to react and dies. A small firm may be particularly vulnerable to the boiled frog phenomenon because the entrepreneur may not recognize the “water heating up”—that is, the subtle decline of the situation. When changes in performance are gradual, a serious response may never be triggered or may be initiated too late to intervene effectively in the situation.</a:t>
            </a:r>
          </a:p>
        </p:txBody>
      </p:sp>
      <p:sp>
        <p:nvSpPr>
          <p:cNvPr id="4" name="Slide Number Placeholder 3"/>
          <p:cNvSpPr>
            <a:spLocks noGrp="1"/>
          </p:cNvSpPr>
          <p:nvPr>
            <p:ph type="sldNum" sz="quarter" idx="5"/>
          </p:nvPr>
        </p:nvSpPr>
        <p:spPr/>
        <p:txBody>
          <a:bodyPr/>
          <a:lstStyle/>
          <a:p>
            <a:pPr>
              <a:defRPr/>
            </a:pPr>
            <a:fld id="{810554FE-C94B-4FBA-A4C2-8C197EB49405}" type="slidenum">
              <a:rPr lang="en-US" smtClean="0"/>
              <a:pPr>
                <a:defRPr/>
              </a:pPr>
              <a:t>789</a:t>
            </a:fld>
            <a:endParaRPr lang="en-US" dirty="0"/>
          </a:p>
        </p:txBody>
      </p:sp>
    </p:spTree>
    <p:extLst>
      <p:ext uri="{BB962C8B-B14F-4D97-AF65-F5344CB8AC3E}">
        <p14:creationId xmlns:p14="http://schemas.microsoft.com/office/powerpoint/2010/main" val="24028073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a:lstStyle/>
          <a:p>
            <a:pPr eaLnBrk="1" hangingPunct="1"/>
            <a:r>
              <a:rPr lang="en-US">
                <a:cs typeface="Arial" charset="0"/>
              </a:rPr>
              <a:t>When an organization has been doing business internationally for a while and has gained experience in international markets, managers may decide to make</a:t>
            </a:r>
          </a:p>
          <a:p>
            <a:pPr eaLnBrk="1" hangingPunct="1"/>
            <a:r>
              <a:rPr lang="en-US">
                <a:cs typeface="Arial" charset="0"/>
              </a:rPr>
              <a:t>more of a direct foreign investment. One way to increase investment is through a </a:t>
            </a:r>
            <a:r>
              <a:rPr lang="en-US" b="1">
                <a:cs typeface="Arial" charset="0"/>
              </a:rPr>
              <a:t>strategic alliance, </a:t>
            </a:r>
            <a:r>
              <a:rPr lang="en-US">
                <a:cs typeface="Arial" charset="0"/>
              </a:rPr>
              <a:t>which is a partnership between an organization and a foreign company</a:t>
            </a:r>
          </a:p>
          <a:p>
            <a:pPr eaLnBrk="1" hangingPunct="1"/>
            <a:r>
              <a:rPr lang="en-US">
                <a:cs typeface="Arial" charset="0"/>
              </a:rPr>
              <a:t>partner or partners in which both share resources and knowledge in developing new products or building production facilities. For example, Honda Motor and General Electric teamed up to produce a new jet engine.</a:t>
            </a:r>
          </a:p>
          <a:p>
            <a:pPr eaLnBrk="1" hangingPunct="1"/>
            <a:endParaRPr lang="en-US">
              <a:cs typeface="Arial" charset="0"/>
            </a:endParaRPr>
          </a:p>
          <a:p>
            <a:pPr eaLnBrk="1" hangingPunct="1"/>
            <a:r>
              <a:rPr lang="en-US">
                <a:cs typeface="Arial" charset="0"/>
              </a:rPr>
              <a:t>A specific type of strategic alliance in which the partners form a separate, independent organization for some business purpose is called a </a:t>
            </a:r>
            <a:r>
              <a:rPr lang="en-US" b="1">
                <a:cs typeface="Arial" charset="0"/>
              </a:rPr>
              <a:t>joint venture. </a:t>
            </a:r>
            <a:r>
              <a:rPr lang="en-US">
                <a:cs typeface="Arial" charset="0"/>
              </a:rPr>
              <a:t>For example, Hewlett-Packard has had numerous joint ventures with various suppliers around the globe to develop different components for its computer equipment. These partnerships provide a relatively easy way for companies to compete globally.</a:t>
            </a:r>
          </a:p>
        </p:txBody>
      </p:sp>
      <p:sp>
        <p:nvSpPr>
          <p:cNvPr id="4" name="Slide Number Placeholder 3"/>
          <p:cNvSpPr>
            <a:spLocks noGrp="1"/>
          </p:cNvSpPr>
          <p:nvPr>
            <p:ph type="sldNum" sz="quarter" idx="5"/>
          </p:nvPr>
        </p:nvSpPr>
        <p:spPr/>
        <p:txBody>
          <a:bodyPr/>
          <a:lstStyle/>
          <a:p>
            <a:pPr>
              <a:defRPr/>
            </a:pPr>
            <a:fld id="{BEA865E0-CAD0-4FA9-BBBB-C92AFAD11598}" type="slidenum">
              <a:rPr lang="en-US" smtClean="0"/>
              <a:pPr>
                <a:defRPr/>
              </a:pPr>
              <a:t>82</a:t>
            </a:fld>
            <a:endParaRPr lang="en-US" dirty="0"/>
          </a:p>
        </p:txBody>
      </p:sp>
    </p:spTree>
    <p:extLst>
      <p:ext uri="{BB962C8B-B14F-4D97-AF65-F5344CB8AC3E}">
        <p14:creationId xmlns:p14="http://schemas.microsoft.com/office/powerpoint/2010/main" val="1852446462"/>
      </p:ext>
    </p:extLst>
  </p:cSld>
  <p:clrMapOvr>
    <a:masterClrMapping/>
  </p:clrMapOvr>
</p:notes>
</file>

<file path=ppt/notesSlides/notesSlide7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p:spPr>
      </p:sp>
      <p:sp>
        <p:nvSpPr>
          <p:cNvPr id="97282" name="Notes Placeholder 2"/>
          <p:cNvSpPr>
            <a:spLocks noGrp="1"/>
          </p:cNvSpPr>
          <p:nvPr>
            <p:ph type="body" idx="1"/>
          </p:nvPr>
        </p:nvSpPr>
        <p:spPr bwMode="auto">
          <a:noFill/>
        </p:spPr>
        <p:txBody>
          <a:bodyPr/>
          <a:lstStyle/>
          <a:p>
            <a:pPr eaLnBrk="1" hangingPunct="1"/>
            <a:r>
              <a:rPr lang="en-US">
                <a:cs typeface="Arial" charset="0"/>
              </a:rPr>
              <a:t>Getting out of an entrepreneurial venture may seem to be a strange thing for entrepreneurs to do. However, the entrepreneur may decide at some point that it’s time to move on. That decision may be based on the fact that the entrepreneur hopes to capitalize financially on the investment in the venture—called </a:t>
            </a:r>
            <a:r>
              <a:rPr lang="en-US" b="1">
                <a:cs typeface="Arial" charset="0"/>
              </a:rPr>
              <a:t>harvesting</a:t>
            </a:r>
            <a:r>
              <a:rPr lang="en-US">
                <a:cs typeface="Arial" charset="0"/>
              </a:rPr>
              <a:t>—or that the entrepreneur is facing serious organizational performance problems and wants to get out, or even on the entrepreneur’s desire to focus on other pursuits (personal or business). The issues involved with exiting the venture include choosing a proper business valuation method and knowing what’s involved in the process of selling a business.</a:t>
            </a:r>
          </a:p>
        </p:txBody>
      </p:sp>
      <p:sp>
        <p:nvSpPr>
          <p:cNvPr id="4" name="Slide Number Placeholder 3"/>
          <p:cNvSpPr>
            <a:spLocks noGrp="1"/>
          </p:cNvSpPr>
          <p:nvPr>
            <p:ph type="sldNum" sz="quarter" idx="5"/>
          </p:nvPr>
        </p:nvSpPr>
        <p:spPr/>
        <p:txBody>
          <a:bodyPr/>
          <a:lstStyle/>
          <a:p>
            <a:pPr>
              <a:defRPr/>
            </a:pPr>
            <a:fld id="{28BEB649-E086-4B10-B268-15524C1FF698}" type="slidenum">
              <a:rPr lang="en-US" smtClean="0"/>
              <a:pPr>
                <a:defRPr/>
              </a:pPr>
              <a:t>790</a:t>
            </a:fld>
            <a:endParaRPr lang="en-US" dirty="0"/>
          </a:p>
        </p:txBody>
      </p:sp>
    </p:spTree>
    <p:extLst>
      <p:ext uri="{BB962C8B-B14F-4D97-AF65-F5344CB8AC3E}">
        <p14:creationId xmlns:p14="http://schemas.microsoft.com/office/powerpoint/2010/main" val="2057001210"/>
      </p:ext>
    </p:extLst>
  </p:cSld>
  <p:clrMapOvr>
    <a:masterClrMapping/>
  </p:clrMapOvr>
</p:notes>
</file>

<file path=ppt/notesSlides/notesSlide7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p:spPr>
      </p:sp>
      <p:sp>
        <p:nvSpPr>
          <p:cNvPr id="99330" name="Notes Placeholder 2"/>
          <p:cNvSpPr>
            <a:spLocks noGrp="1"/>
          </p:cNvSpPr>
          <p:nvPr>
            <p:ph type="body" idx="1"/>
          </p:nvPr>
        </p:nvSpPr>
        <p:spPr bwMode="auto">
          <a:noFill/>
        </p:spPr>
        <p:txBody>
          <a:bodyPr>
            <a:normAutofit lnSpcReduction="10000"/>
          </a:bodyPr>
          <a:lstStyle/>
          <a:p>
            <a:pPr eaLnBrk="1" hangingPunct="1"/>
            <a:r>
              <a:rPr lang="en-US">
                <a:cs typeface="Arial" charset="0"/>
              </a:rPr>
              <a:t>Entrepreneurs are a special group. They are focused, persistent, hardworking, and intelligent. Because they put so much of themselves into launching and growing their entrepreneurial ventures, many may neglect their personal lives. Entrepreneurs often have to make sacrifices to pursue their entrepreneurial dreams. However, they can make it work. They can balance their work and personal lives. But how?</a:t>
            </a:r>
          </a:p>
          <a:p>
            <a:pPr eaLnBrk="1" hangingPunct="1"/>
            <a:endParaRPr lang="en-US">
              <a:cs typeface="Arial" charset="0"/>
            </a:endParaRPr>
          </a:p>
          <a:p>
            <a:pPr eaLnBrk="1" hangingPunct="1"/>
            <a:r>
              <a:rPr lang="en-US">
                <a:cs typeface="Arial" charset="0"/>
              </a:rPr>
              <a:t>One of the most important things an entrepreneur can do is </a:t>
            </a:r>
            <a:r>
              <a:rPr lang="en-US" i="1">
                <a:cs typeface="Arial" charset="0"/>
              </a:rPr>
              <a:t>become a good time manager. </a:t>
            </a:r>
            <a:r>
              <a:rPr lang="en-US">
                <a:cs typeface="Arial" charset="0"/>
              </a:rPr>
              <a:t>Prioritize what needs to be done. Use a planner (daily, weekly, monthly) to help schedule priorities.</a:t>
            </a:r>
          </a:p>
          <a:p>
            <a:pPr eaLnBrk="1" hangingPunct="1"/>
            <a:endParaRPr lang="en-US">
              <a:cs typeface="Arial" charset="0"/>
            </a:endParaRPr>
          </a:p>
          <a:p>
            <a:pPr eaLnBrk="1" hangingPunct="1"/>
            <a:r>
              <a:rPr lang="en-US">
                <a:cs typeface="Arial" charset="0"/>
              </a:rPr>
              <a:t>Another suggestion for finding that balance is to </a:t>
            </a:r>
            <a:r>
              <a:rPr lang="en-US" i="1">
                <a:cs typeface="Arial" charset="0"/>
              </a:rPr>
              <a:t>seek professional advice </a:t>
            </a:r>
            <a:r>
              <a:rPr lang="en-US">
                <a:cs typeface="Arial" charset="0"/>
              </a:rPr>
              <a:t>in those areas of business where it’s needed. Although entrepreneurs may be reluctant to spend scarce cash, the time, energy, and potential problems saved in the long run are well worth the investment. Competent professional advisers can provide entrepreneurs with information to make more intelligent decisions</a:t>
            </a:r>
          </a:p>
          <a:p>
            <a:pPr eaLnBrk="1" hangingPunct="1"/>
            <a:endParaRPr lang="en-US">
              <a:cs typeface="Arial" charset="0"/>
            </a:endParaRPr>
          </a:p>
          <a:p>
            <a:pPr eaLnBrk="1" hangingPunct="1"/>
            <a:r>
              <a:rPr lang="en-US">
                <a:cs typeface="Arial" charset="0"/>
              </a:rPr>
              <a:t>Also, it’s important to </a:t>
            </a:r>
            <a:r>
              <a:rPr lang="en-US" i="1">
                <a:cs typeface="Arial" charset="0"/>
              </a:rPr>
              <a:t>deal with conflicts </a:t>
            </a:r>
            <a:r>
              <a:rPr lang="en-US">
                <a:cs typeface="Arial" charset="0"/>
              </a:rPr>
              <a:t>as they arise—both workplace and family conflicts. If an entrepreneur doesn’t deal with conflicts, negative feelings are likely to crop up and lead to communication breakdowns. When communication falls apart, vital information may get lost, and people (employees </a:t>
            </a:r>
            <a:r>
              <a:rPr lang="en-US" i="1">
                <a:cs typeface="Arial" charset="0"/>
              </a:rPr>
              <a:t>and </a:t>
            </a:r>
            <a:r>
              <a:rPr lang="en-US">
                <a:cs typeface="Arial" charset="0"/>
              </a:rPr>
              <a:t>family members) may start to assume the worst. It can turn into a nightmare situation that feeds upon itself.</a:t>
            </a:r>
          </a:p>
        </p:txBody>
      </p:sp>
      <p:sp>
        <p:nvSpPr>
          <p:cNvPr id="4" name="Slide Number Placeholder 3"/>
          <p:cNvSpPr>
            <a:spLocks noGrp="1"/>
          </p:cNvSpPr>
          <p:nvPr>
            <p:ph type="sldNum" sz="quarter" idx="5"/>
          </p:nvPr>
        </p:nvSpPr>
        <p:spPr/>
        <p:txBody>
          <a:bodyPr/>
          <a:lstStyle/>
          <a:p>
            <a:pPr>
              <a:defRPr/>
            </a:pPr>
            <a:fld id="{F8EBB3E3-7D1A-42BF-8EB2-E7A80E904E61}" type="slidenum">
              <a:rPr lang="en-US" smtClean="0"/>
              <a:pPr>
                <a:defRPr/>
              </a:pPr>
              <a:t>791</a:t>
            </a:fld>
            <a:endParaRPr lang="en-US" dirty="0"/>
          </a:p>
        </p:txBody>
      </p:sp>
    </p:spTree>
    <p:extLst>
      <p:ext uri="{BB962C8B-B14F-4D97-AF65-F5344CB8AC3E}">
        <p14:creationId xmlns:p14="http://schemas.microsoft.com/office/powerpoint/2010/main" val="10343086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a:lstStyle/>
          <a:p>
            <a:pPr eaLnBrk="1" hangingPunct="1"/>
            <a:r>
              <a:rPr lang="en-US">
                <a:cs typeface="Arial" charset="0"/>
              </a:rPr>
              <a:t>Finally, managers may choose to directly invest in a foreign country by setting up a </a:t>
            </a:r>
            <a:r>
              <a:rPr lang="en-US" b="1">
                <a:cs typeface="Arial" charset="0"/>
              </a:rPr>
              <a:t>foreign subsidiary </a:t>
            </a:r>
            <a:r>
              <a:rPr lang="en-US">
                <a:cs typeface="Arial" charset="0"/>
              </a:rPr>
              <a:t>as a separate and independent facility or office. This subsidiary</a:t>
            </a:r>
          </a:p>
          <a:p>
            <a:pPr eaLnBrk="1" hangingPunct="1"/>
            <a:r>
              <a:rPr lang="en-US">
                <a:cs typeface="Arial" charset="0"/>
              </a:rPr>
              <a:t>can be managed as a multi-domestic organization (local control) or as a global organization (centralized control). As you can probably guess, this arrangement involves</a:t>
            </a:r>
          </a:p>
          <a:p>
            <a:pPr eaLnBrk="1" hangingPunct="1"/>
            <a:r>
              <a:rPr lang="en-US">
                <a:cs typeface="Arial" charset="0"/>
              </a:rPr>
              <a:t>the greatest commitment of resources and poses the greatest amount of risk.</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DD686EF0-05B4-4FB6-AA6F-D825D91BF24E}" type="slidenum">
              <a:rPr lang="en-US" smtClean="0"/>
              <a:pPr>
                <a:defRPr/>
              </a:pPr>
              <a:t>83</a:t>
            </a:fld>
            <a:endParaRPr lang="en-US" dirty="0"/>
          </a:p>
        </p:txBody>
      </p:sp>
    </p:spTree>
    <p:extLst>
      <p:ext uri="{BB962C8B-B14F-4D97-AF65-F5344CB8AC3E}">
        <p14:creationId xmlns:p14="http://schemas.microsoft.com/office/powerpoint/2010/main" val="41799359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a:lstStyle/>
          <a:p>
            <a:pPr eaLnBrk="1" hangingPunct="1"/>
            <a:r>
              <a:rPr lang="en-US">
                <a:cs typeface="Arial" charset="0"/>
              </a:rPr>
              <a:t>Exhibit 3-3 shows the different approaches to doing business globally. Although global sourcing may be the first step to going international for many companies, they often</a:t>
            </a:r>
          </a:p>
          <a:p>
            <a:pPr eaLnBrk="1" hangingPunct="1"/>
            <a:r>
              <a:rPr lang="en-US">
                <a:cs typeface="Arial" charset="0"/>
              </a:rPr>
              <a:t>continue to use this approach because of the competitive advantages it offers. Each successive stage of going international beyond global sourcing, however, requires</a:t>
            </a:r>
          </a:p>
          <a:p>
            <a:pPr eaLnBrk="1" hangingPunct="1"/>
            <a:r>
              <a:rPr lang="en-US">
                <a:cs typeface="Arial" charset="0"/>
              </a:rPr>
              <a:t>more investment and thus entails more risk for the organization.</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B367270C-92A9-4A32-930B-C75526E2454A}" type="slidenum">
              <a:rPr lang="en-US" smtClean="0"/>
              <a:pPr>
                <a:defRPr/>
              </a:pPr>
              <a:t>84</a:t>
            </a:fld>
            <a:endParaRPr lang="en-US" dirty="0"/>
          </a:p>
        </p:txBody>
      </p:sp>
    </p:spTree>
    <p:extLst>
      <p:ext uri="{BB962C8B-B14F-4D97-AF65-F5344CB8AC3E}">
        <p14:creationId xmlns:p14="http://schemas.microsoft.com/office/powerpoint/2010/main" val="29604619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a:normAutofit fontScale="92500"/>
          </a:bodyPr>
          <a:lstStyle/>
          <a:p>
            <a:pPr eaLnBrk="1" hangingPunct="1"/>
            <a:r>
              <a:rPr lang="en-US">
                <a:cs typeface="Arial" charset="0"/>
              </a:rPr>
              <a:t>U.S. managers are accustomed to a stable legal and political system. Changes tend to be slow, and legal and political procedures are well established. Elections are</a:t>
            </a:r>
          </a:p>
          <a:p>
            <a:pPr eaLnBrk="1" hangingPunct="1"/>
            <a:r>
              <a:rPr lang="en-US">
                <a:cs typeface="Arial" charset="0"/>
              </a:rPr>
              <a:t>held at regular intervals, and even when the political party in power changes after an election, it’s unlikely that anything too radical will happen. The stability of laws</a:t>
            </a:r>
          </a:p>
          <a:p>
            <a:pPr eaLnBrk="1" hangingPunct="1"/>
            <a:r>
              <a:rPr lang="en-US">
                <a:cs typeface="Arial" charset="0"/>
              </a:rPr>
              <a:t>allows for accurate predictions. However, this certainly isn’t true for all countries.</a:t>
            </a:r>
          </a:p>
          <a:p>
            <a:pPr eaLnBrk="1" hangingPunct="1"/>
            <a:endParaRPr lang="en-US">
              <a:cs typeface="Arial" charset="0"/>
            </a:endParaRPr>
          </a:p>
          <a:p>
            <a:pPr eaLnBrk="1" hangingPunct="1"/>
            <a:r>
              <a:rPr lang="en-US">
                <a:cs typeface="Arial" charset="0"/>
              </a:rPr>
              <a:t>Managers must stay informed of the specific laws in countries where they do business. For instance, the president of Zimbabwe is pushing ahead with plans to force foreign</a:t>
            </a:r>
          </a:p>
          <a:p>
            <a:pPr eaLnBrk="1" hangingPunct="1"/>
            <a:r>
              <a:rPr lang="en-US">
                <a:cs typeface="Arial" charset="0"/>
              </a:rPr>
              <a:t>companies to sell majority stakes to locals.  </a:t>
            </a:r>
          </a:p>
          <a:p>
            <a:pPr eaLnBrk="1" hangingPunct="1"/>
            <a:endParaRPr lang="en-US">
              <a:cs typeface="Arial" charset="0"/>
            </a:endParaRPr>
          </a:p>
          <a:p>
            <a:pPr eaLnBrk="1" hangingPunct="1"/>
            <a:r>
              <a:rPr lang="en-US">
                <a:cs typeface="Arial" charset="0"/>
              </a:rPr>
              <a:t>Also, some countries have risky political climates. For instance, BP could have warned Exxon about the challenges of doing business in Russia. During its long involvement</a:t>
            </a:r>
          </a:p>
          <a:p>
            <a:pPr eaLnBrk="1" hangingPunct="1"/>
            <a:r>
              <a:rPr lang="en-US">
                <a:cs typeface="Arial" charset="0"/>
              </a:rPr>
              <a:t>in the country, BP has “had so many police run-ins that its stock price often nudges up or down in response to raids or the arrests of employees.”</a:t>
            </a:r>
          </a:p>
          <a:p>
            <a:pPr eaLnBrk="1" hangingPunct="1"/>
            <a:endParaRPr lang="en-US">
              <a:cs typeface="Arial" charset="0"/>
            </a:endParaRPr>
          </a:p>
          <a:p>
            <a:pPr eaLnBrk="1" hangingPunct="1"/>
            <a:r>
              <a:rPr lang="en-US">
                <a:cs typeface="Arial" charset="0"/>
              </a:rPr>
              <a:t>Keep in mind that a country’s political/legal environment doesn’t have to be risky or unstable to be a concern to managers. Just the fact that it differs from that</a:t>
            </a:r>
          </a:p>
          <a:p>
            <a:pPr eaLnBrk="1" hangingPunct="1"/>
            <a:r>
              <a:rPr lang="en-US">
                <a:cs typeface="Arial" charset="0"/>
              </a:rPr>
              <a:t>of the home country (United States or other) is important. Managers must recognize these differences if they hope to understand the constraints and opportunities</a:t>
            </a:r>
          </a:p>
          <a:p>
            <a:pPr eaLnBrk="1" hangingPunct="1"/>
            <a:r>
              <a:rPr lang="en-US">
                <a:cs typeface="Arial" charset="0"/>
              </a:rPr>
              <a:t>that exist.</a:t>
            </a:r>
          </a:p>
        </p:txBody>
      </p:sp>
      <p:sp>
        <p:nvSpPr>
          <p:cNvPr id="4" name="Slide Number Placeholder 3"/>
          <p:cNvSpPr>
            <a:spLocks noGrp="1"/>
          </p:cNvSpPr>
          <p:nvPr>
            <p:ph type="sldNum" sz="quarter" idx="5"/>
          </p:nvPr>
        </p:nvSpPr>
        <p:spPr/>
        <p:txBody>
          <a:bodyPr/>
          <a:lstStyle/>
          <a:p>
            <a:pPr>
              <a:defRPr/>
            </a:pPr>
            <a:fld id="{5C41CE7D-B230-48F2-AF2C-155E2A533D24}" type="slidenum">
              <a:rPr lang="en-US" smtClean="0"/>
              <a:pPr>
                <a:defRPr/>
              </a:pPr>
              <a:t>85</a:t>
            </a:fld>
            <a:endParaRPr lang="en-US" dirty="0"/>
          </a:p>
        </p:txBody>
      </p:sp>
    </p:spTree>
    <p:extLst>
      <p:ext uri="{BB962C8B-B14F-4D97-AF65-F5344CB8AC3E}">
        <p14:creationId xmlns:p14="http://schemas.microsoft.com/office/powerpoint/2010/main" val="6199033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a:normAutofit lnSpcReduction="10000"/>
          </a:bodyPr>
          <a:lstStyle/>
          <a:p>
            <a:pPr eaLnBrk="1" hangingPunct="1"/>
            <a:r>
              <a:rPr lang="en-US">
                <a:cs typeface="Arial" charset="0"/>
              </a:rPr>
              <a:t>A global manager must be aware of economic issues when doing business in other countries. First, it’s important to understand a country’s type of economic system. The</a:t>
            </a:r>
          </a:p>
          <a:p>
            <a:pPr eaLnBrk="1" hangingPunct="1"/>
            <a:r>
              <a:rPr lang="en-US">
                <a:cs typeface="Arial" charset="0"/>
              </a:rPr>
              <a:t>two major types are a free market economy and a planned economy. A </a:t>
            </a:r>
            <a:r>
              <a:rPr lang="en-US" b="1">
                <a:cs typeface="Arial" charset="0"/>
              </a:rPr>
              <a:t>free market economy </a:t>
            </a:r>
            <a:r>
              <a:rPr lang="en-US">
                <a:cs typeface="Arial" charset="0"/>
              </a:rPr>
              <a:t>is one in which resources are primarily owned and controlled by the private</a:t>
            </a:r>
          </a:p>
          <a:p>
            <a:pPr eaLnBrk="1" hangingPunct="1"/>
            <a:r>
              <a:rPr lang="en-US">
                <a:cs typeface="Arial" charset="0"/>
              </a:rPr>
              <a:t>sector. </a:t>
            </a:r>
          </a:p>
          <a:p>
            <a:pPr eaLnBrk="1" hangingPunct="1"/>
            <a:endParaRPr lang="en-US">
              <a:cs typeface="Arial" charset="0"/>
            </a:endParaRPr>
          </a:p>
          <a:p>
            <a:pPr eaLnBrk="1" hangingPunct="1"/>
            <a:r>
              <a:rPr lang="en-US">
                <a:cs typeface="Arial" charset="0"/>
              </a:rPr>
              <a:t>A </a:t>
            </a:r>
            <a:r>
              <a:rPr lang="en-US" b="1">
                <a:cs typeface="Arial" charset="0"/>
              </a:rPr>
              <a:t>planned economy </a:t>
            </a:r>
            <a:r>
              <a:rPr lang="en-US">
                <a:cs typeface="Arial" charset="0"/>
              </a:rPr>
              <a:t>is one in which economic decisions are planned by a central government. Actually, no economy is purely free market or planned. For instance,</a:t>
            </a:r>
          </a:p>
          <a:p>
            <a:pPr eaLnBrk="1" hangingPunct="1"/>
            <a:r>
              <a:rPr lang="en-US">
                <a:cs typeface="Arial" charset="0"/>
              </a:rPr>
              <a:t>the United States and United Kingdom are toward the free market end of the spectrum but do have governmental intervention and controls. The economies of Vietnam</a:t>
            </a:r>
          </a:p>
          <a:p>
            <a:pPr eaLnBrk="1" hangingPunct="1"/>
            <a:r>
              <a:rPr lang="en-US">
                <a:cs typeface="Arial" charset="0"/>
              </a:rPr>
              <a:t>and North Korea are more planned. China is also a more planned economy, but until recently had been moving toward being a more free market.</a:t>
            </a:r>
          </a:p>
          <a:p>
            <a:pPr eaLnBrk="1" hangingPunct="1"/>
            <a:endParaRPr lang="en-US">
              <a:cs typeface="Arial" charset="0"/>
            </a:endParaRPr>
          </a:p>
          <a:p>
            <a:pPr eaLnBrk="1" hangingPunct="1"/>
            <a:r>
              <a:rPr lang="en-US">
                <a:cs typeface="Arial" charset="0"/>
              </a:rPr>
              <a:t>Tax policies can be a major economic worry. Some countries’ tax laws are more restrictive than those in an MNC’s home country. Others are more lenient.</a:t>
            </a:r>
          </a:p>
          <a:p>
            <a:pPr eaLnBrk="1" hangingPunct="1"/>
            <a:r>
              <a:rPr lang="en-US">
                <a:cs typeface="Arial" charset="0"/>
              </a:rPr>
              <a:t>About the only certainty is that they differ from country to country. Managers need accurate information on tax rules in countries in which they operate to minimize their</a:t>
            </a:r>
          </a:p>
          <a:p>
            <a:pPr eaLnBrk="1" hangingPunct="1"/>
            <a:r>
              <a:rPr lang="en-US">
                <a:cs typeface="Arial" charset="0"/>
              </a:rPr>
              <a:t>business’s overall tax obligation.</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60E5C56D-39D4-4DA1-9F93-ABA52A1002A3}" type="slidenum">
              <a:rPr lang="en-US" smtClean="0"/>
              <a:pPr>
                <a:defRPr/>
              </a:pPr>
              <a:t>86</a:t>
            </a:fld>
            <a:endParaRPr lang="en-US" dirty="0"/>
          </a:p>
        </p:txBody>
      </p:sp>
    </p:spTree>
    <p:extLst>
      <p:ext uri="{BB962C8B-B14F-4D97-AF65-F5344CB8AC3E}">
        <p14:creationId xmlns:p14="http://schemas.microsoft.com/office/powerpoint/2010/main" val="214545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a:lstStyle/>
          <a:p>
            <a:pPr eaLnBrk="1" hangingPunct="1"/>
            <a:r>
              <a:rPr lang="en-US" b="1">
                <a:cs typeface="Arial" charset="0"/>
              </a:rPr>
              <a:t>Efficiency </a:t>
            </a:r>
            <a:r>
              <a:rPr lang="en-US">
                <a:cs typeface="Arial" charset="0"/>
              </a:rPr>
              <a:t>refers to getting the most output from the least amount of inputs or resources. Managers deal with scarce resources—including people, money, and</a:t>
            </a:r>
          </a:p>
          <a:p>
            <a:pPr eaLnBrk="1" hangingPunct="1"/>
            <a:r>
              <a:rPr lang="en-US">
                <a:cs typeface="Arial" charset="0"/>
              </a:rPr>
              <a:t>equipment—and want to use those resources efficiently.</a:t>
            </a:r>
          </a:p>
          <a:p>
            <a:pPr eaLnBrk="1" hangingPunct="1"/>
            <a:r>
              <a:rPr lang="en-US" b="1">
                <a:cs typeface="Arial" charset="0"/>
              </a:rPr>
              <a:t> </a:t>
            </a:r>
          </a:p>
          <a:p>
            <a:pPr eaLnBrk="1" hangingPunct="1"/>
            <a:r>
              <a:rPr lang="en-US" b="1">
                <a:cs typeface="Arial" charset="0"/>
              </a:rPr>
              <a:t>Effectiveness </a:t>
            </a:r>
            <a:r>
              <a:rPr lang="en-US">
                <a:cs typeface="Arial" charset="0"/>
              </a:rPr>
              <a:t>is often described as “doing the right things,” that is, doing those work activities that will result in achieving goals.  </a:t>
            </a:r>
          </a:p>
          <a:p>
            <a:pPr eaLnBrk="1" hangingPunct="1"/>
            <a:endParaRPr lang="en-US">
              <a:cs typeface="Arial" charset="0"/>
            </a:endParaRPr>
          </a:p>
          <a:p>
            <a:pPr eaLnBrk="1" hangingPunct="1"/>
            <a:r>
              <a:rPr lang="en-US">
                <a:cs typeface="Arial" charset="0"/>
              </a:rPr>
              <a:t>Whereas efficiency is concerned with the </a:t>
            </a:r>
            <a:r>
              <a:rPr lang="en-US" i="1">
                <a:cs typeface="Arial" charset="0"/>
              </a:rPr>
              <a:t>means </a:t>
            </a:r>
            <a:r>
              <a:rPr lang="en-US">
                <a:cs typeface="Arial" charset="0"/>
              </a:rPr>
              <a:t>of getting things done, effectiveness is concerned with the </a:t>
            </a:r>
            <a:r>
              <a:rPr lang="en-US" i="1">
                <a:cs typeface="Arial" charset="0"/>
              </a:rPr>
              <a:t>ends</a:t>
            </a:r>
            <a:r>
              <a:rPr lang="en-US">
                <a:cs typeface="Arial" charset="0"/>
              </a:rPr>
              <a:t>, or attainment of organizational goals</a:t>
            </a:r>
          </a:p>
        </p:txBody>
      </p:sp>
      <p:sp>
        <p:nvSpPr>
          <p:cNvPr id="4" name="Slide Number Placeholder 3"/>
          <p:cNvSpPr>
            <a:spLocks noGrp="1"/>
          </p:cNvSpPr>
          <p:nvPr>
            <p:ph type="sldNum" sz="quarter" idx="5"/>
          </p:nvPr>
        </p:nvSpPr>
        <p:spPr/>
        <p:txBody>
          <a:bodyPr/>
          <a:lstStyle/>
          <a:p>
            <a:pPr>
              <a:defRPr/>
            </a:pPr>
            <a:fld id="{A221F16C-E5D2-4E15-9B34-912AE7118202}" type="slidenum">
              <a:rPr lang="en-US" smtClean="0"/>
              <a:pPr>
                <a:defRPr/>
              </a:pPr>
              <a:t>10</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a:lstStyle/>
          <a:p>
            <a:pPr eaLnBrk="1" hangingPunct="1"/>
            <a:r>
              <a:rPr lang="en-US">
                <a:cs typeface="Arial" charset="0"/>
              </a:rPr>
              <a:t> As we know from Chapter 2, organizations have different cultures. Countries have cultures, too. </a:t>
            </a:r>
            <a:r>
              <a:rPr lang="en-US" b="1">
                <a:cs typeface="Arial" charset="0"/>
              </a:rPr>
              <a:t>National culture </a:t>
            </a:r>
            <a:r>
              <a:rPr lang="en-US">
                <a:cs typeface="Arial" charset="0"/>
              </a:rPr>
              <a:t>includes the values and attitudes shared by individuals</a:t>
            </a:r>
          </a:p>
          <a:p>
            <a:pPr eaLnBrk="1" hangingPunct="1"/>
            <a:r>
              <a:rPr lang="en-US">
                <a:cs typeface="Arial" charset="0"/>
              </a:rPr>
              <a:t>from a specific country that shape their behavior and their beliefs about what is important. Legal, political, and economic differences among countries are fairly obvious. Getting information about cultural differences isn’t quite that easy! The primary reason? It’s difficult for natives to explain their country’s unique cultural characteristics to someone else.</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FA45E386-86D3-49FB-9983-8A51395A3554}" type="slidenum">
              <a:rPr lang="en-US" smtClean="0"/>
              <a:pPr>
                <a:defRPr/>
              </a:pPr>
              <a:t>87</a:t>
            </a:fld>
            <a:endParaRPr lang="en-US" dirty="0"/>
          </a:p>
        </p:txBody>
      </p:sp>
    </p:spTree>
    <p:extLst>
      <p:ext uri="{BB962C8B-B14F-4D97-AF65-F5344CB8AC3E}">
        <p14:creationId xmlns:p14="http://schemas.microsoft.com/office/powerpoint/2010/main" val="13713204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2B995C09-A2A6-4F7E-ACD4-6584DCEDE582}" type="slidenum">
              <a:rPr lang="en-US" smtClean="0"/>
              <a:pPr>
                <a:defRPr/>
              </a:pPr>
              <a:t>88</a:t>
            </a:fld>
            <a:endParaRPr lang="en-US" dirty="0"/>
          </a:p>
        </p:txBody>
      </p:sp>
    </p:spTree>
    <p:extLst>
      <p:ext uri="{BB962C8B-B14F-4D97-AF65-F5344CB8AC3E}">
        <p14:creationId xmlns:p14="http://schemas.microsoft.com/office/powerpoint/2010/main" val="33030370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a:lstStyle/>
          <a:p>
            <a:pPr eaLnBrk="1" hangingPunct="1"/>
            <a:r>
              <a:rPr lang="en-US">
                <a:cs typeface="Arial" charset="0"/>
              </a:rPr>
              <a:t>Geert Hofstede developed one of the most widely referenced approaches to helping managers better understand differences between national cultures. His research found that countries vary on five dimensions of national culture.  These dimensions are described in Exhibit 3-5, which also shows some of the countries characterized by those dimensions</a:t>
            </a:r>
          </a:p>
        </p:txBody>
      </p:sp>
      <p:sp>
        <p:nvSpPr>
          <p:cNvPr id="4" name="Slide Number Placeholder 3"/>
          <p:cNvSpPr>
            <a:spLocks noGrp="1"/>
          </p:cNvSpPr>
          <p:nvPr>
            <p:ph type="sldNum" sz="quarter" idx="5"/>
          </p:nvPr>
        </p:nvSpPr>
        <p:spPr/>
        <p:txBody>
          <a:bodyPr/>
          <a:lstStyle/>
          <a:p>
            <a:pPr>
              <a:defRPr/>
            </a:pPr>
            <a:fld id="{F4345280-FDA7-4BD4-BB25-DF92C5ABB2EE}" type="slidenum">
              <a:rPr lang="en-US" smtClean="0"/>
              <a:pPr>
                <a:defRPr/>
              </a:pPr>
              <a:t>89</a:t>
            </a:fld>
            <a:endParaRPr lang="en-US" dirty="0"/>
          </a:p>
        </p:txBody>
      </p:sp>
    </p:spTree>
    <p:extLst>
      <p:ext uri="{BB962C8B-B14F-4D97-AF65-F5344CB8AC3E}">
        <p14:creationId xmlns:p14="http://schemas.microsoft.com/office/powerpoint/2010/main" val="40234591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a:normAutofit lnSpcReduction="10000"/>
          </a:bodyPr>
          <a:lstStyle/>
          <a:p>
            <a:pPr eaLnBrk="1" hangingPunct="1"/>
            <a:r>
              <a:rPr lang="en-US">
                <a:cs typeface="Arial" charset="0"/>
              </a:rPr>
              <a:t>The </a:t>
            </a:r>
            <a:r>
              <a:rPr lang="en-US" b="1">
                <a:cs typeface="Arial" charset="0"/>
              </a:rPr>
              <a:t>Global Leadership and Organizational Behavior Effectiveness (GLOBE) </a:t>
            </a:r>
            <a:r>
              <a:rPr lang="en-US">
                <a:cs typeface="Arial" charset="0"/>
              </a:rPr>
              <a:t>is an ongoing research program that extended Hofstede’s work by investigating cross-cultural leadership behaviors and giving managers additional information to help them identify and manage cultural differences. Using data from more than 18,000 managers in 62 countries,</a:t>
            </a:r>
          </a:p>
          <a:p>
            <a:pPr eaLnBrk="1" hangingPunct="1"/>
            <a:r>
              <a:rPr lang="en-US">
                <a:cs typeface="Arial" charset="0"/>
              </a:rPr>
              <a:t>the GLOBE research team (led by Robert House) identified nine dimensions on which national cultures differ.  </a:t>
            </a:r>
          </a:p>
          <a:p>
            <a:pPr eaLnBrk="1" hangingPunct="1"/>
            <a:endParaRPr lang="en-US">
              <a:cs typeface="Arial" charset="0"/>
            </a:endParaRPr>
          </a:p>
          <a:p>
            <a:pPr eaLnBrk="1" hangingPunct="1"/>
            <a:r>
              <a:rPr lang="en-US">
                <a:cs typeface="Arial" charset="0"/>
              </a:rPr>
              <a:t>Two dimensions (power distance and uncertainty avoidance) fit directly with Hofstede’s. Four are similar to Hofstede’s (assertiveness, which is similar to achievement-nurturing; humane orientation, which is similar to the nurturing dimension; future orientation, which is similar to long-term and short-term orientation; and institutional collectivism, which is similar to individualism-collectivism). The remaining three (gender differentiation, in-group collectivism, and performance orientation) offer additional insights into a country’s culture.</a:t>
            </a:r>
          </a:p>
          <a:p>
            <a:pPr eaLnBrk="1" hangingPunct="1"/>
            <a:endParaRPr lang="en-US">
              <a:cs typeface="Arial" charset="0"/>
            </a:endParaRPr>
          </a:p>
          <a:p>
            <a:pPr eaLnBrk="1" hangingPunct="1"/>
            <a:r>
              <a:rPr lang="en-US">
                <a:cs typeface="Arial" charset="0"/>
              </a:rPr>
              <a:t>The GLOBE studies confirm that Hofstede’s dimensions are still valid and extend his research rather than replace it. GLOBE’s added dimensions provide an expanded and</a:t>
            </a:r>
          </a:p>
          <a:p>
            <a:pPr eaLnBrk="1" hangingPunct="1"/>
            <a:r>
              <a:rPr lang="en-US">
                <a:cs typeface="Arial" charset="0"/>
              </a:rPr>
              <a:t>updated measure of countries’ cultural differences. It’s likely that cross-cultural studies of human behavior and organizational practices will increasingly use the GLOBE</a:t>
            </a:r>
          </a:p>
          <a:p>
            <a:pPr eaLnBrk="1" hangingPunct="1"/>
            <a:r>
              <a:rPr lang="en-US">
                <a:cs typeface="Arial" charset="0"/>
              </a:rPr>
              <a:t>dimensions to assess differences between countries.</a:t>
            </a:r>
          </a:p>
        </p:txBody>
      </p:sp>
      <p:sp>
        <p:nvSpPr>
          <p:cNvPr id="4" name="Slide Number Placeholder 3"/>
          <p:cNvSpPr>
            <a:spLocks noGrp="1"/>
          </p:cNvSpPr>
          <p:nvPr>
            <p:ph type="sldNum" sz="quarter" idx="5"/>
          </p:nvPr>
        </p:nvSpPr>
        <p:spPr/>
        <p:txBody>
          <a:bodyPr/>
          <a:lstStyle/>
          <a:p>
            <a:pPr>
              <a:defRPr/>
            </a:pPr>
            <a:fld id="{40B42284-0A86-4DDD-BF7B-C789EC2CCF76}" type="slidenum">
              <a:rPr lang="en-US" smtClean="0"/>
              <a:pPr>
                <a:defRPr/>
              </a:pPr>
              <a:t>90</a:t>
            </a:fld>
            <a:endParaRPr lang="en-US" dirty="0"/>
          </a:p>
        </p:txBody>
      </p:sp>
    </p:spTree>
    <p:extLst>
      <p:ext uri="{BB962C8B-B14F-4D97-AF65-F5344CB8AC3E}">
        <p14:creationId xmlns:p14="http://schemas.microsoft.com/office/powerpoint/2010/main" val="21847038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a:lstStyle/>
          <a:p>
            <a:pPr eaLnBrk="1" hangingPunct="1"/>
            <a:r>
              <a:rPr lang="en-US">
                <a:cs typeface="Arial" charset="0"/>
              </a:rPr>
              <a:t>Globalization also creates challenges because of the openness that’s necessary for it to work. One challenge is the increased threat of terrorism by a truly global terror</a:t>
            </a:r>
          </a:p>
          <a:p>
            <a:pPr eaLnBrk="1" hangingPunct="1"/>
            <a:r>
              <a:rPr lang="en-US">
                <a:cs typeface="Arial" charset="0"/>
              </a:rPr>
              <a:t>network. Globalization is meant to open up trade and to break down the geographical barriers separating countries. Yet, opening up means just that—being open to</a:t>
            </a:r>
          </a:p>
          <a:p>
            <a:pPr eaLnBrk="1" hangingPunct="1"/>
            <a:r>
              <a:rPr lang="en-US">
                <a:cs typeface="Arial" charset="0"/>
              </a:rPr>
              <a:t>the bad as well as the good.</a:t>
            </a:r>
          </a:p>
          <a:p>
            <a:pPr eaLnBrk="1" hangingPunct="1"/>
            <a:endParaRPr lang="en-US">
              <a:cs typeface="Arial" charset="0"/>
            </a:endParaRPr>
          </a:p>
          <a:p>
            <a:pPr eaLnBrk="1" hangingPunct="1"/>
            <a:r>
              <a:rPr lang="en-US">
                <a:cs typeface="Arial" charset="0"/>
              </a:rPr>
              <a:t>Another challenge from openness is the economic interdependence of trading countries. As we saw over the last couple of years, the faltering of one country’s economy can</a:t>
            </a:r>
          </a:p>
          <a:p>
            <a:pPr eaLnBrk="1" hangingPunct="1"/>
            <a:r>
              <a:rPr lang="en-US">
                <a:cs typeface="Arial" charset="0"/>
              </a:rPr>
              <a:t>have a domino effect on other countries with which it does business. So far, however, the world economy has proved to be quite resilient.</a:t>
            </a:r>
          </a:p>
          <a:p>
            <a:pPr eaLnBrk="1" hangingPunct="1"/>
            <a:endParaRPr lang="en-US">
              <a:cs typeface="Arial" charset="0"/>
            </a:endParaRPr>
          </a:p>
          <a:p>
            <a:pPr eaLnBrk="1" hangingPunct="1"/>
            <a:r>
              <a:rPr lang="en-US">
                <a:cs typeface="Arial" charset="0"/>
              </a:rPr>
              <a:t>The far more serious challenge for managers in the openness required by globalization comes from intense underlying and fundamental cultural differences—</a:t>
            </a:r>
          </a:p>
          <a:p>
            <a:pPr eaLnBrk="1" hangingPunct="1"/>
            <a:r>
              <a:rPr lang="en-US">
                <a:cs typeface="Arial" charset="0"/>
              </a:rPr>
              <a:t>differences that encompass traditions, history, religious beliefs, and deep-seated values. Managing in such an environment can be extremely complicated</a:t>
            </a:r>
          </a:p>
        </p:txBody>
      </p:sp>
      <p:sp>
        <p:nvSpPr>
          <p:cNvPr id="4" name="Slide Number Placeholder 3"/>
          <p:cNvSpPr>
            <a:spLocks noGrp="1"/>
          </p:cNvSpPr>
          <p:nvPr>
            <p:ph type="sldNum" sz="quarter" idx="5"/>
          </p:nvPr>
        </p:nvSpPr>
        <p:spPr/>
        <p:txBody>
          <a:bodyPr/>
          <a:lstStyle/>
          <a:p>
            <a:pPr>
              <a:defRPr/>
            </a:pPr>
            <a:fld id="{1C5AD5BA-F230-4943-A05B-F9650116FE51}" type="slidenum">
              <a:rPr lang="en-US" smtClean="0"/>
              <a:pPr>
                <a:defRPr/>
              </a:pPr>
              <a:t>91</a:t>
            </a:fld>
            <a:endParaRPr lang="en-US" dirty="0"/>
          </a:p>
        </p:txBody>
      </p:sp>
    </p:spTree>
    <p:extLst>
      <p:ext uri="{BB962C8B-B14F-4D97-AF65-F5344CB8AC3E}">
        <p14:creationId xmlns:p14="http://schemas.microsoft.com/office/powerpoint/2010/main" val="8535137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a:lstStyle/>
          <a:p>
            <a:pPr eaLnBrk="1" hangingPunct="1"/>
            <a:r>
              <a:rPr lang="en-US">
                <a:cs typeface="Arial" charset="0"/>
              </a:rPr>
              <a:t>As globalization continues to be important for businesses, it’s obvious that managers need to understand how to best manage that global workforce. Some researchers</a:t>
            </a:r>
          </a:p>
          <a:p>
            <a:pPr eaLnBrk="1" hangingPunct="1"/>
            <a:r>
              <a:rPr lang="en-US">
                <a:cs typeface="Arial" charset="0"/>
              </a:rPr>
              <a:t>have suggested that managers need </a:t>
            </a:r>
            <a:r>
              <a:rPr lang="en-US" b="1">
                <a:cs typeface="Arial" charset="0"/>
              </a:rPr>
              <a:t>cultural intelligence </a:t>
            </a:r>
            <a:r>
              <a:rPr lang="en-US">
                <a:cs typeface="Arial" charset="0"/>
              </a:rPr>
              <a:t>or cultural awareness and sensitivity skills. </a:t>
            </a:r>
            <a:r>
              <a:rPr lang="fr-FR">
                <a:cs typeface="Arial" charset="0"/>
              </a:rPr>
              <a:t>Cultural intelligence encompasses three main dimensions:</a:t>
            </a:r>
          </a:p>
          <a:p>
            <a:pPr eaLnBrk="1" hangingPunct="1"/>
            <a:r>
              <a:rPr lang="en-US">
                <a:cs typeface="Arial" charset="0"/>
              </a:rPr>
              <a:t>(1) knowledge of culture as a concept—how cultures vary and how they affect behavior; (2) mindfulness—the ability to pay attention to signals and reactions in different</a:t>
            </a:r>
          </a:p>
          <a:p>
            <a:pPr eaLnBrk="1" hangingPunct="1"/>
            <a:r>
              <a:rPr lang="en-US">
                <a:cs typeface="Arial" charset="0"/>
              </a:rPr>
              <a:t>cross-cultural situations; and (3) behavioral skills—using one’s knowledge and mindfulness to choose appropriate behaviors in those situations.</a:t>
            </a:r>
          </a:p>
          <a:p>
            <a:pPr eaLnBrk="1" hangingPunct="1"/>
            <a:endParaRPr lang="en-US">
              <a:cs typeface="Arial" charset="0"/>
            </a:endParaRPr>
          </a:p>
          <a:p>
            <a:pPr eaLnBrk="1" hangingPunct="1"/>
            <a:r>
              <a:rPr lang="en-US">
                <a:cs typeface="Arial" charset="0"/>
              </a:rPr>
              <a:t>Other researchers have said that what effective global leaders need is a </a:t>
            </a:r>
            <a:r>
              <a:rPr lang="en-US" b="1">
                <a:cs typeface="Arial" charset="0"/>
              </a:rPr>
              <a:t>global mind-set, </a:t>
            </a:r>
            <a:r>
              <a:rPr lang="en-US">
                <a:cs typeface="Arial" charset="0"/>
              </a:rPr>
              <a:t>attributes that allow a leader to be effective in cross-cultural environments.</a:t>
            </a:r>
          </a:p>
          <a:p>
            <a:pPr eaLnBrk="1" hangingPunct="1"/>
            <a:r>
              <a:rPr lang="en-US">
                <a:cs typeface="Arial" charset="0"/>
              </a:rPr>
              <a:t>76 Those attributes have three components as shown in Exhibit 3-6.  </a:t>
            </a:r>
          </a:p>
        </p:txBody>
      </p:sp>
      <p:sp>
        <p:nvSpPr>
          <p:cNvPr id="4" name="Slide Number Placeholder 3"/>
          <p:cNvSpPr>
            <a:spLocks noGrp="1"/>
          </p:cNvSpPr>
          <p:nvPr>
            <p:ph type="sldNum" sz="quarter" idx="5"/>
          </p:nvPr>
        </p:nvSpPr>
        <p:spPr/>
        <p:txBody>
          <a:bodyPr/>
          <a:lstStyle/>
          <a:p>
            <a:pPr>
              <a:defRPr/>
            </a:pPr>
            <a:fld id="{0E401D81-16CE-4869-ADEB-A9A24EAA58D4}" type="slidenum">
              <a:rPr lang="en-US" smtClean="0"/>
              <a:pPr>
                <a:defRPr/>
              </a:pPr>
              <a:t>92</a:t>
            </a:fld>
            <a:endParaRPr lang="en-US" dirty="0"/>
          </a:p>
        </p:txBody>
      </p:sp>
    </p:spTree>
    <p:extLst>
      <p:ext uri="{BB962C8B-B14F-4D97-AF65-F5344CB8AC3E}">
        <p14:creationId xmlns:p14="http://schemas.microsoft.com/office/powerpoint/2010/main" val="3263937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A4A2CBFC-3C67-4C1B-B0E1-F8C90573F6BF}" type="slidenum">
              <a:rPr lang="en-US" smtClean="0"/>
              <a:pPr>
                <a:defRPr/>
              </a:pPr>
              <a:t>93</a:t>
            </a:fld>
            <a:endParaRPr lang="en-US" dirty="0"/>
          </a:p>
        </p:txBody>
      </p:sp>
    </p:spTree>
    <p:extLst>
      <p:ext uri="{BB962C8B-B14F-4D97-AF65-F5344CB8AC3E}">
        <p14:creationId xmlns:p14="http://schemas.microsoft.com/office/powerpoint/2010/main" val="3737636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a:lstStyle/>
          <a:p>
            <a:pPr eaLnBrk="1" hangingPunct="1"/>
            <a:r>
              <a:rPr lang="en-US">
                <a:cs typeface="Arial" charset="0"/>
              </a:rPr>
              <a:t>Parochialism is viewing the world solely through your own eyes and perspectives and not recognizing that others have different ways of living and working. An</a:t>
            </a:r>
          </a:p>
          <a:p>
            <a:pPr eaLnBrk="1" hangingPunct="1"/>
            <a:r>
              <a:rPr lang="en-US">
                <a:cs typeface="Arial" charset="0"/>
              </a:rPr>
              <a:t>ethnocentric attitude is the parochialistic belief that the best work approaches and practices are those of the home country. A polycentric attitude is the view</a:t>
            </a:r>
          </a:p>
          <a:p>
            <a:pPr eaLnBrk="1" hangingPunct="1"/>
            <a:r>
              <a:rPr lang="en-US">
                <a:cs typeface="Arial" charset="0"/>
              </a:rPr>
              <a:t>that the managers in the host country know the best work approaches and practices for running their business. And a geocentric attitude is a world-oriented</a:t>
            </a:r>
          </a:p>
          <a:p>
            <a:pPr eaLnBrk="1" hangingPunct="1"/>
            <a:r>
              <a:rPr lang="en-US">
                <a:cs typeface="Arial" charset="0"/>
              </a:rPr>
              <a:t>view that focuses on using the best approaches and people from around the globe.</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4EC7562D-84D5-47A3-B214-E1631214B584}" type="slidenum">
              <a:rPr lang="en-US" smtClean="0"/>
              <a:pPr>
                <a:defRPr/>
              </a:pPr>
              <a:t>94</a:t>
            </a:fld>
            <a:endParaRPr lang="en-US" dirty="0"/>
          </a:p>
        </p:txBody>
      </p:sp>
    </p:spTree>
    <p:extLst>
      <p:ext uri="{BB962C8B-B14F-4D97-AF65-F5344CB8AC3E}">
        <p14:creationId xmlns:p14="http://schemas.microsoft.com/office/powerpoint/2010/main" val="41558650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a:lstStyle/>
          <a:p>
            <a:pPr eaLnBrk="1" hangingPunct="1"/>
            <a:r>
              <a:rPr lang="en-US">
                <a:cs typeface="Arial" charset="0"/>
              </a:rPr>
              <a:t>The European Union consists of 27 democratic countries with eight countries having applied for membership. Seventeen countries have adopted the euro and</a:t>
            </a:r>
          </a:p>
          <a:p>
            <a:pPr eaLnBrk="1" hangingPunct="1"/>
            <a:r>
              <a:rPr lang="en-US">
                <a:cs typeface="Arial" charset="0"/>
              </a:rPr>
              <a:t>all new member countries must adopt it. NAFTA continues to help Canada, Mexico, and the United States strengthen their global economic power. The</a:t>
            </a:r>
          </a:p>
          <a:p>
            <a:pPr eaLnBrk="1" hangingPunct="1"/>
            <a:r>
              <a:rPr lang="en-US">
                <a:cs typeface="Arial" charset="0"/>
              </a:rPr>
              <a:t>U.S.–CAFTA alliance is still trying to get off the ground as is the proposed FTAA. Because of the delays for CAFTA and FTAA, Mercosur (Southern</a:t>
            </a:r>
          </a:p>
          <a:p>
            <a:pPr eaLnBrk="1" hangingPunct="1"/>
            <a:r>
              <a:rPr lang="en-US">
                <a:cs typeface="Arial" charset="0"/>
              </a:rPr>
              <a:t>Common Market) will likely take on new importance. ASEAN is a trading alliance of 10 Southeast Asian nations—a region that remains important in the</a:t>
            </a:r>
          </a:p>
          <a:p>
            <a:pPr eaLnBrk="1" hangingPunct="1"/>
            <a:r>
              <a:rPr lang="en-US">
                <a:cs typeface="Arial" charset="0"/>
              </a:rPr>
              <a:t>global economy. The African Union and SAARC are relatively new but will continue to see benefits from their alliances.</a:t>
            </a:r>
          </a:p>
        </p:txBody>
      </p:sp>
      <p:sp>
        <p:nvSpPr>
          <p:cNvPr id="4" name="Slide Number Placeholder 3"/>
          <p:cNvSpPr>
            <a:spLocks noGrp="1"/>
          </p:cNvSpPr>
          <p:nvPr>
            <p:ph type="sldNum" sz="quarter" idx="5"/>
          </p:nvPr>
        </p:nvSpPr>
        <p:spPr/>
        <p:txBody>
          <a:bodyPr/>
          <a:lstStyle/>
          <a:p>
            <a:pPr>
              <a:defRPr/>
            </a:pPr>
            <a:fld id="{1EFBE49D-ABC6-4FC5-8EE7-038B9D6C6D21}" type="slidenum">
              <a:rPr lang="en-US" smtClean="0"/>
              <a:pPr>
                <a:defRPr/>
              </a:pPr>
              <a:t>95</a:t>
            </a:fld>
            <a:endParaRPr lang="en-US" dirty="0"/>
          </a:p>
        </p:txBody>
      </p:sp>
    </p:spTree>
    <p:extLst>
      <p:ext uri="{BB962C8B-B14F-4D97-AF65-F5344CB8AC3E}">
        <p14:creationId xmlns:p14="http://schemas.microsoft.com/office/powerpoint/2010/main" val="915315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a:lstStyle/>
          <a:p>
            <a:pPr eaLnBrk="1" hangingPunct="1"/>
            <a:r>
              <a:rPr lang="en-US">
                <a:cs typeface="Arial" charset="0"/>
              </a:rPr>
              <a:t>To counteract some of the risks in global trade, the World Trade Organization (WTO) plays an important role in monitoring and promoting trade relationships. The International Monetary Fund (IMF) and the World Bank Group are two entities that provide monetary support and advice to their member countries. The Organization for Economic</a:t>
            </a:r>
          </a:p>
          <a:p>
            <a:pPr eaLnBrk="1" hangingPunct="1"/>
            <a:r>
              <a:rPr lang="en-US">
                <a:cs typeface="Arial" charset="0"/>
              </a:rPr>
              <a:t>Cooperation and Development assists its member countries with financial support in achieving sustainable economic growth and employment.</a:t>
            </a:r>
          </a:p>
        </p:txBody>
      </p:sp>
      <p:sp>
        <p:nvSpPr>
          <p:cNvPr id="4" name="Slide Number Placeholder 3"/>
          <p:cNvSpPr>
            <a:spLocks noGrp="1"/>
          </p:cNvSpPr>
          <p:nvPr>
            <p:ph type="sldNum" sz="quarter" idx="5"/>
          </p:nvPr>
        </p:nvSpPr>
        <p:spPr/>
        <p:txBody>
          <a:bodyPr/>
          <a:lstStyle/>
          <a:p>
            <a:pPr>
              <a:defRPr/>
            </a:pPr>
            <a:fld id="{936BF8AF-87A2-42A0-9E5B-DDC2A0F669EA}" type="slidenum">
              <a:rPr lang="en-US" smtClean="0"/>
              <a:pPr>
                <a:defRPr/>
              </a:pPr>
              <a:t>96</a:t>
            </a:fld>
            <a:endParaRPr lang="en-US" dirty="0"/>
          </a:p>
        </p:txBody>
      </p:sp>
    </p:spTree>
    <p:extLst>
      <p:ext uri="{BB962C8B-B14F-4D97-AF65-F5344CB8AC3E}">
        <p14:creationId xmlns:p14="http://schemas.microsoft.com/office/powerpoint/2010/main" val="3592628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a:lstStyle/>
          <a:p>
            <a:pPr eaLnBrk="1" hangingPunct="1"/>
            <a:endParaRPr lang="en-GB">
              <a:cs typeface="Arial" charset="0"/>
            </a:endParaRPr>
          </a:p>
        </p:txBody>
      </p:sp>
      <p:sp>
        <p:nvSpPr>
          <p:cNvPr id="4" name="Slide Number Placeholder 3"/>
          <p:cNvSpPr>
            <a:spLocks noGrp="1"/>
          </p:cNvSpPr>
          <p:nvPr>
            <p:ph type="sldNum" sz="quarter" idx="5"/>
          </p:nvPr>
        </p:nvSpPr>
        <p:spPr/>
        <p:txBody>
          <a:bodyPr/>
          <a:lstStyle/>
          <a:p>
            <a:pPr>
              <a:defRPr/>
            </a:pPr>
            <a:fld id="{F54EEC7E-58C8-4A4A-858C-CA72DD7708DC}" type="slidenum">
              <a:rPr lang="en-US" smtClean="0"/>
              <a:pPr>
                <a:defRPr/>
              </a:pPr>
              <a:t>11</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a:lstStyle/>
          <a:p>
            <a:pPr eaLnBrk="1" hangingPunct="1"/>
            <a:r>
              <a:rPr lang="en-US">
                <a:cs typeface="Arial" charset="0"/>
              </a:rPr>
              <a:t>A multinational corporation is an international company that maintains operations in multiple countries. A multidomestic organization is an MNC that decentralizes management and other decisions to the local country (the polycentric attitude). A global organization is an MNC that centralizes management and other decisions in the home country (the ethnocentric attitude). A transnational organization (the geocentric attitude) is an MNC that has eliminated artificial geographical barriers and uses the best work practices and approaches</a:t>
            </a:r>
          </a:p>
          <a:p>
            <a:pPr eaLnBrk="1" hangingPunct="1"/>
            <a:r>
              <a:rPr lang="en-US">
                <a:cs typeface="Arial" charset="0"/>
              </a:rPr>
              <a:t>from wherever.</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14A9592E-C1A9-49A6-A05A-58CE9D0B23F8}" type="slidenum">
              <a:rPr lang="en-US" smtClean="0"/>
              <a:pPr>
                <a:defRPr/>
              </a:pPr>
              <a:t>97</a:t>
            </a:fld>
            <a:endParaRPr lang="en-US" dirty="0"/>
          </a:p>
        </p:txBody>
      </p:sp>
    </p:spTree>
    <p:extLst>
      <p:ext uri="{BB962C8B-B14F-4D97-AF65-F5344CB8AC3E}">
        <p14:creationId xmlns:p14="http://schemas.microsoft.com/office/powerpoint/2010/main" val="37175129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a:lstStyle/>
          <a:p>
            <a:pPr eaLnBrk="1" hangingPunct="1"/>
            <a:r>
              <a:rPr lang="en-US">
                <a:cs typeface="Arial" charset="0"/>
              </a:rPr>
              <a:t>Global sourcing is purchasing materials or labor from around the world wherever it is cheapest. Exporting is making products domestically and selling them abroad. Importing is acquiring products made abroad and selling them domestically.</a:t>
            </a:r>
          </a:p>
        </p:txBody>
      </p:sp>
      <p:sp>
        <p:nvSpPr>
          <p:cNvPr id="4" name="Slide Number Placeholder 3"/>
          <p:cNvSpPr>
            <a:spLocks noGrp="1"/>
          </p:cNvSpPr>
          <p:nvPr>
            <p:ph type="sldNum" sz="quarter" idx="5"/>
          </p:nvPr>
        </p:nvSpPr>
        <p:spPr/>
        <p:txBody>
          <a:bodyPr/>
          <a:lstStyle/>
          <a:p>
            <a:pPr>
              <a:defRPr/>
            </a:pPr>
            <a:fld id="{25296F8F-FE26-4021-BA1B-2ED0D5CF5F42}" type="slidenum">
              <a:rPr lang="en-US" smtClean="0"/>
              <a:pPr>
                <a:defRPr/>
              </a:pPr>
              <a:t>98</a:t>
            </a:fld>
            <a:endParaRPr lang="en-US" dirty="0"/>
          </a:p>
        </p:txBody>
      </p:sp>
    </p:spTree>
    <p:extLst>
      <p:ext uri="{BB962C8B-B14F-4D97-AF65-F5344CB8AC3E}">
        <p14:creationId xmlns:p14="http://schemas.microsoft.com/office/powerpoint/2010/main" val="18573151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a:lstStyle/>
          <a:p>
            <a:pPr eaLnBrk="1" hangingPunct="1"/>
            <a:r>
              <a:rPr lang="en-US">
                <a:cs typeface="Arial" charset="0"/>
              </a:rPr>
              <a:t>Licensing is used by manufacturing organizations that make or sell another company’s products and gives that organization the right to use the company’s brand name, technology, or product specifications. Franchising is similar but is usually used by service organizations that want to use another company’s name and operating methods.  </a:t>
            </a:r>
          </a:p>
          <a:p>
            <a:pPr eaLnBrk="1" hangingPunct="1"/>
            <a:endParaRPr lang="en-US">
              <a:cs typeface="Arial" charset="0"/>
            </a:endParaRPr>
          </a:p>
          <a:p>
            <a:pPr eaLnBrk="1" hangingPunct="1"/>
            <a:r>
              <a:rPr lang="en-US">
                <a:cs typeface="Arial" charset="0"/>
              </a:rPr>
              <a:t>A global strategic alliance is a partnership between an organization and foreign company partners in which they share resources and knowledge to develop new products or build facilities.</a:t>
            </a:r>
          </a:p>
        </p:txBody>
      </p:sp>
      <p:sp>
        <p:nvSpPr>
          <p:cNvPr id="4" name="Slide Number Placeholder 3"/>
          <p:cNvSpPr>
            <a:spLocks noGrp="1"/>
          </p:cNvSpPr>
          <p:nvPr>
            <p:ph type="sldNum" sz="quarter" idx="5"/>
          </p:nvPr>
        </p:nvSpPr>
        <p:spPr/>
        <p:txBody>
          <a:bodyPr/>
          <a:lstStyle/>
          <a:p>
            <a:pPr>
              <a:defRPr/>
            </a:pPr>
            <a:fld id="{D384776B-E0B3-4063-999A-7209E3CB7F66}" type="slidenum">
              <a:rPr lang="en-US" smtClean="0"/>
              <a:pPr>
                <a:defRPr/>
              </a:pPr>
              <a:t>99</a:t>
            </a:fld>
            <a:endParaRPr lang="en-US" dirty="0"/>
          </a:p>
        </p:txBody>
      </p:sp>
    </p:spTree>
    <p:extLst>
      <p:ext uri="{BB962C8B-B14F-4D97-AF65-F5344CB8AC3E}">
        <p14:creationId xmlns:p14="http://schemas.microsoft.com/office/powerpoint/2010/main" val="3203876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a:lstStyle/>
          <a:p>
            <a:pPr eaLnBrk="1" hangingPunct="1"/>
            <a:r>
              <a:rPr lang="en-US">
                <a:cs typeface="Arial" charset="0"/>
              </a:rPr>
              <a:t>A joint venture is a specific type of strategic alliance in which the partners agree to form a separate, independent organization for some business purpose. A foreign subsidiary is</a:t>
            </a:r>
          </a:p>
          <a:p>
            <a:pPr eaLnBrk="1" hangingPunct="1"/>
            <a:r>
              <a:rPr lang="en-US">
                <a:cs typeface="Arial" charset="0"/>
              </a:rPr>
              <a:t>a direct investment in a foreign country that a company creates by establishing a separate and independent facility or office.</a:t>
            </a:r>
          </a:p>
        </p:txBody>
      </p:sp>
      <p:sp>
        <p:nvSpPr>
          <p:cNvPr id="4" name="Slide Number Placeholder 3"/>
          <p:cNvSpPr>
            <a:spLocks noGrp="1"/>
          </p:cNvSpPr>
          <p:nvPr>
            <p:ph type="sldNum" sz="quarter" idx="5"/>
          </p:nvPr>
        </p:nvSpPr>
        <p:spPr/>
        <p:txBody>
          <a:bodyPr/>
          <a:lstStyle/>
          <a:p>
            <a:pPr>
              <a:defRPr/>
            </a:pPr>
            <a:fld id="{AD658BF5-AAD7-47F5-B485-30E20555CE0D}" type="slidenum">
              <a:rPr lang="en-US" smtClean="0"/>
              <a:pPr>
                <a:defRPr/>
              </a:pPr>
              <a:t>100</a:t>
            </a:fld>
            <a:endParaRPr lang="en-US" dirty="0"/>
          </a:p>
        </p:txBody>
      </p:sp>
    </p:spTree>
    <p:extLst>
      <p:ext uri="{BB962C8B-B14F-4D97-AF65-F5344CB8AC3E}">
        <p14:creationId xmlns:p14="http://schemas.microsoft.com/office/powerpoint/2010/main" val="10603758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a:lstStyle/>
          <a:p>
            <a:pPr eaLnBrk="1" hangingPunct="1"/>
            <a:r>
              <a:rPr lang="en-US">
                <a:cs typeface="Arial" charset="0"/>
              </a:rPr>
              <a:t>The laws and political stability of a country are issues in the global political/legal environment with which managers must be familiar. Likewise, managers must be</a:t>
            </a:r>
          </a:p>
          <a:p>
            <a:pPr eaLnBrk="1" hangingPunct="1"/>
            <a:r>
              <a:rPr lang="en-US">
                <a:cs typeface="Arial" charset="0"/>
              </a:rPr>
              <a:t>aware of a country’s economic issues such as currency exchange rates, inflation rates, and tax policies.</a:t>
            </a:r>
          </a:p>
        </p:txBody>
      </p:sp>
      <p:sp>
        <p:nvSpPr>
          <p:cNvPr id="4" name="Slide Number Placeholder 3"/>
          <p:cNvSpPr>
            <a:spLocks noGrp="1"/>
          </p:cNvSpPr>
          <p:nvPr>
            <p:ph type="sldNum" sz="quarter" idx="5"/>
          </p:nvPr>
        </p:nvSpPr>
        <p:spPr/>
        <p:txBody>
          <a:bodyPr/>
          <a:lstStyle/>
          <a:p>
            <a:pPr>
              <a:defRPr/>
            </a:pPr>
            <a:fld id="{453C2015-3748-4800-8213-BE96D56A3605}" type="slidenum">
              <a:rPr lang="en-US" smtClean="0"/>
              <a:pPr>
                <a:defRPr/>
              </a:pPr>
              <a:t>101</a:t>
            </a:fld>
            <a:endParaRPr lang="en-US" dirty="0"/>
          </a:p>
        </p:txBody>
      </p:sp>
    </p:spTree>
    <p:extLst>
      <p:ext uri="{BB962C8B-B14F-4D97-AF65-F5344CB8AC3E}">
        <p14:creationId xmlns:p14="http://schemas.microsoft.com/office/powerpoint/2010/main" val="18666481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a:lstStyle/>
          <a:p>
            <a:pPr eaLnBrk="1" hangingPunct="1"/>
            <a:r>
              <a:rPr lang="en-US">
                <a:cs typeface="Arial" charset="0"/>
              </a:rPr>
              <a:t>Geert Hofstede identified five dimensions for assessing a country’s culture, including individualism-collectivism, power distance, uncertainty avoidance,</a:t>
            </a:r>
          </a:p>
          <a:p>
            <a:pPr eaLnBrk="1" hangingPunct="1"/>
            <a:r>
              <a:rPr lang="en-US">
                <a:cs typeface="Arial" charset="0"/>
              </a:rPr>
              <a:t>achievement-nurturing, and long-term/short-term orientation. The GLOBE studies identified nine dimensions for assessing country cultures: power distance, uncertainty</a:t>
            </a:r>
          </a:p>
          <a:p>
            <a:pPr eaLnBrk="1" hangingPunct="1"/>
            <a:r>
              <a:rPr lang="en-US">
                <a:cs typeface="Arial" charset="0"/>
              </a:rPr>
              <a:t>avoidance, assertiveness, humane orientation, future orientation, institutional collectivism, gender differentiation, in-group collectivism, and performance orientation.</a:t>
            </a:r>
          </a:p>
        </p:txBody>
      </p:sp>
      <p:sp>
        <p:nvSpPr>
          <p:cNvPr id="4" name="Slide Number Placeholder 3"/>
          <p:cNvSpPr>
            <a:spLocks noGrp="1"/>
          </p:cNvSpPr>
          <p:nvPr>
            <p:ph type="sldNum" sz="quarter" idx="5"/>
          </p:nvPr>
        </p:nvSpPr>
        <p:spPr/>
        <p:txBody>
          <a:bodyPr/>
          <a:lstStyle/>
          <a:p>
            <a:pPr>
              <a:defRPr/>
            </a:pPr>
            <a:fld id="{7264BC6A-C67C-4067-8528-C5957B6F29B8}" type="slidenum">
              <a:rPr lang="en-US" smtClean="0"/>
              <a:pPr>
                <a:defRPr/>
              </a:pPr>
              <a:t>102</a:t>
            </a:fld>
            <a:endParaRPr lang="en-US" dirty="0"/>
          </a:p>
        </p:txBody>
      </p:sp>
    </p:spTree>
    <p:extLst>
      <p:ext uri="{BB962C8B-B14F-4D97-AF65-F5344CB8AC3E}">
        <p14:creationId xmlns:p14="http://schemas.microsoft.com/office/powerpoint/2010/main" val="19214255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a:lstStyle/>
          <a:p>
            <a:pPr eaLnBrk="1" hangingPunct="1"/>
            <a:r>
              <a:rPr lang="en-US">
                <a:cs typeface="Arial" charset="0"/>
              </a:rPr>
              <a:t>Diversity has been “one of the most popular business topics over the last two decades. It ranks with modern business disciplines such as quality, leadership, and ethics. Despite this popularity, it’s also one of the most controversial and least understood topics. With its basis in civil rights legislation and social justice, the word </a:t>
            </a:r>
            <a:r>
              <a:rPr lang="en-US" i="1">
                <a:cs typeface="Arial" charset="0"/>
              </a:rPr>
              <a:t>diversity </a:t>
            </a:r>
            <a:r>
              <a:rPr lang="en-US">
                <a:cs typeface="Arial" charset="0"/>
              </a:rPr>
              <a:t>often invokes a variety of attitudes and emotional responses in people. </a:t>
            </a:r>
          </a:p>
          <a:p>
            <a:pPr eaLnBrk="1" hangingPunct="1"/>
            <a:endParaRPr lang="en-US">
              <a:cs typeface="Arial" charset="0"/>
            </a:endParaRPr>
          </a:p>
          <a:p>
            <a:pPr eaLnBrk="1" hangingPunct="1"/>
            <a:r>
              <a:rPr lang="en-US">
                <a:cs typeface="Arial" charset="0"/>
              </a:rPr>
              <a:t>So, what’s our definition of </a:t>
            </a:r>
            <a:r>
              <a:rPr lang="en-US" b="1">
                <a:cs typeface="Arial" charset="0"/>
              </a:rPr>
              <a:t>workplace diversity</a:t>
            </a:r>
            <a:r>
              <a:rPr lang="en-US">
                <a:cs typeface="Arial" charset="0"/>
              </a:rPr>
              <a:t>? We’re defining it as the ways in which people in an organization are different from and similar to one another. Notice that our definition not only focuses on the differences, but the similarities, of employees. This reinforces our belief that managers and organizations should view employees as having qualities in common as well as differences that separate them.</a:t>
            </a:r>
          </a:p>
          <a:p>
            <a:pPr eaLnBrk="1" hangingPunct="1"/>
            <a:endParaRPr lang="en-US">
              <a:cs typeface="Arial" charset="0"/>
            </a:endParaRP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9EB8D1F0-107F-427E-9460-0BF921AB4D02}" type="slidenum">
              <a:rPr lang="en-US" smtClean="0"/>
              <a:pPr>
                <a:defRPr/>
              </a:pPr>
              <a:t>105</a:t>
            </a:fld>
            <a:endParaRPr lang="en-US" dirty="0"/>
          </a:p>
        </p:txBody>
      </p:sp>
    </p:spTree>
    <p:extLst>
      <p:ext uri="{BB962C8B-B14F-4D97-AF65-F5344CB8AC3E}">
        <p14:creationId xmlns:p14="http://schemas.microsoft.com/office/powerpoint/2010/main" val="41145858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a:lstStyle/>
          <a:p>
            <a:pPr eaLnBrk="1" hangingPunct="1"/>
            <a:r>
              <a:rPr lang="en-US">
                <a:cs typeface="Arial" charset="0"/>
              </a:rPr>
              <a:t>Diversity has traditionally been considered a term used by human resources departments, associated with fair hiring practices, discrimination, and inequality. But diversity today is considered to be so much more. Exhibit 4-1 illustrates an historical overview of how the concept and meaning of workforce diversity has evolved.</a:t>
            </a:r>
          </a:p>
        </p:txBody>
      </p:sp>
      <p:sp>
        <p:nvSpPr>
          <p:cNvPr id="4" name="Slide Number Placeholder 3"/>
          <p:cNvSpPr>
            <a:spLocks noGrp="1"/>
          </p:cNvSpPr>
          <p:nvPr>
            <p:ph type="sldNum" sz="quarter" idx="5"/>
          </p:nvPr>
        </p:nvSpPr>
        <p:spPr/>
        <p:txBody>
          <a:bodyPr/>
          <a:lstStyle/>
          <a:p>
            <a:pPr>
              <a:defRPr/>
            </a:pPr>
            <a:fld id="{A9B620A8-C341-4509-90A7-4FC4D611FC20}" type="slidenum">
              <a:rPr lang="en-US" smtClean="0"/>
              <a:pPr>
                <a:defRPr/>
              </a:pPr>
              <a:t>106</a:t>
            </a:fld>
            <a:endParaRPr lang="en-US" dirty="0"/>
          </a:p>
        </p:txBody>
      </p:sp>
    </p:spTree>
    <p:extLst>
      <p:ext uri="{BB962C8B-B14F-4D97-AF65-F5344CB8AC3E}">
        <p14:creationId xmlns:p14="http://schemas.microsoft.com/office/powerpoint/2010/main" val="26968110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a:lstStyle/>
          <a:p>
            <a:pPr eaLnBrk="1" hangingPunct="1"/>
            <a:r>
              <a:rPr lang="en-US" sz="1000">
                <a:cs typeface="Arial" charset="0"/>
              </a:rPr>
              <a:t>The demographic characteristics that we tend to think of when we think of diversity—age, race, gender, ethnicity, and so on—are just the tip of the iceberg. These demographic differences reflect </a:t>
            </a:r>
            <a:r>
              <a:rPr lang="en-US" sz="1000" b="1">
                <a:cs typeface="Arial" charset="0"/>
              </a:rPr>
              <a:t>surface-level diversity</a:t>
            </a:r>
            <a:r>
              <a:rPr lang="en-US" sz="1000">
                <a:cs typeface="Arial" charset="0"/>
              </a:rPr>
              <a:t>, which are easily perceived differences that may trigger certain stereotypes but that do not necessarily reflect the ways people think or feel. Such surface-level differences in characteristics can affect the way people perceive others, especially when it comes to assumptions or stereotyping.</a:t>
            </a:r>
          </a:p>
          <a:p>
            <a:pPr eaLnBrk="1" hangingPunct="1"/>
            <a:endParaRPr lang="en-US" sz="1000">
              <a:cs typeface="Arial" charset="0"/>
            </a:endParaRPr>
          </a:p>
          <a:p>
            <a:pPr eaLnBrk="1" hangingPunct="1"/>
            <a:r>
              <a:rPr lang="en-US" sz="1000">
                <a:cs typeface="Arial" charset="0"/>
              </a:rPr>
              <a:t>As people get to know one another, these surface-level differences become less important and </a:t>
            </a:r>
            <a:r>
              <a:rPr lang="en-US" sz="1000" b="1">
                <a:cs typeface="Arial" charset="0"/>
              </a:rPr>
              <a:t>deep-level diversity</a:t>
            </a:r>
            <a:r>
              <a:rPr lang="en-US" sz="1000">
                <a:cs typeface="Arial" charset="0"/>
              </a:rPr>
              <a:t>—differences in values, personality, and work preferences—becomes more important. These deep-level differences can affect the way people view organizational work rewards, communicate, react to leaders, negotiate, and generally behave at work.</a:t>
            </a:r>
          </a:p>
        </p:txBody>
      </p:sp>
      <p:sp>
        <p:nvSpPr>
          <p:cNvPr id="4" name="Slide Number Placeholder 3"/>
          <p:cNvSpPr>
            <a:spLocks noGrp="1"/>
          </p:cNvSpPr>
          <p:nvPr>
            <p:ph type="sldNum" sz="quarter" idx="5"/>
          </p:nvPr>
        </p:nvSpPr>
        <p:spPr/>
        <p:txBody>
          <a:bodyPr/>
          <a:lstStyle/>
          <a:p>
            <a:pPr>
              <a:defRPr/>
            </a:pPr>
            <a:fld id="{4E04A498-1D7F-4B16-95F8-9B94D9A1F0E5}" type="slidenum">
              <a:rPr lang="en-US" smtClean="0"/>
              <a:pPr>
                <a:defRPr/>
              </a:pPr>
              <a:t>107</a:t>
            </a:fld>
            <a:endParaRPr lang="en-US" dirty="0"/>
          </a:p>
        </p:txBody>
      </p:sp>
    </p:spTree>
    <p:extLst>
      <p:ext uri="{BB962C8B-B14F-4D97-AF65-F5344CB8AC3E}">
        <p14:creationId xmlns:p14="http://schemas.microsoft.com/office/powerpoint/2010/main" val="25247098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a:lstStyle/>
          <a:p>
            <a:pPr eaLnBrk="1" hangingPunct="1"/>
            <a:r>
              <a:rPr lang="en-US">
                <a:cs typeface="Arial" charset="0"/>
              </a:rPr>
              <a:t>Diversity </a:t>
            </a:r>
            <a:r>
              <a:rPr lang="en-US" i="1">
                <a:cs typeface="Arial" charset="0"/>
              </a:rPr>
              <a:t>is</a:t>
            </a:r>
            <a:r>
              <a:rPr lang="en-US">
                <a:cs typeface="Arial" charset="0"/>
              </a:rPr>
              <a:t>, after all, about people, both inside and outside the organization. The people management benefits that organizations get because of their workforce diversity efforts revolve around attracting and retaining a talented workforce.</a:t>
            </a:r>
          </a:p>
          <a:p>
            <a:pPr eaLnBrk="1" hangingPunct="1"/>
            <a:endParaRPr lang="en-US">
              <a:cs typeface="Arial" charset="0"/>
            </a:endParaRPr>
          </a:p>
          <a:p>
            <a:pPr eaLnBrk="1" hangingPunct="1"/>
            <a:r>
              <a:rPr lang="en-US">
                <a:cs typeface="Arial" charset="0"/>
              </a:rPr>
              <a:t>Performance benefits that organizations get from workforce diversity include cost savings and improvements in organizational functioning. The cost savings can be significant when organizations that cultivate a diverse workforce reduce employee turnover, absenteeism, and the chance of lawsuits.</a:t>
            </a:r>
          </a:p>
          <a:p>
            <a:pPr eaLnBrk="1" hangingPunct="1"/>
            <a:endParaRPr lang="en-US">
              <a:cs typeface="Arial" charset="0"/>
            </a:endParaRPr>
          </a:p>
          <a:p>
            <a:pPr eaLnBrk="1" hangingPunct="1"/>
            <a:r>
              <a:rPr lang="en-US">
                <a:cs typeface="Arial" charset="0"/>
              </a:rPr>
              <a:t>Organizations also benefit strategically from a diverse workforce. You have to look at managing workforce diversity as the key to extracting the best talent, performance, market share, and suppliers from a diverse country and world. One important strategic benefit is that with a diverse workforce, organizations can better anticipate and respond to changing consumer needs. Diverse employees bring a variety of points of view and approaches to opportunities, which can improve how the organization markets to diverse consumers</a:t>
            </a:r>
          </a:p>
          <a:p>
            <a:pPr eaLnBrk="1" hangingPunct="1"/>
            <a:endParaRPr lang="en-US">
              <a:cs typeface="Arial" charset="0"/>
            </a:endParaRPr>
          </a:p>
        </p:txBody>
      </p:sp>
      <p:sp>
        <p:nvSpPr>
          <p:cNvPr id="4" name="Slide Number Placeholder 3"/>
          <p:cNvSpPr>
            <a:spLocks noGrp="1"/>
          </p:cNvSpPr>
          <p:nvPr>
            <p:ph type="sldNum" sz="quarter" idx="5"/>
          </p:nvPr>
        </p:nvSpPr>
        <p:spPr/>
        <p:txBody>
          <a:bodyPr/>
          <a:lstStyle/>
          <a:p>
            <a:pPr>
              <a:defRPr/>
            </a:pPr>
            <a:fld id="{0750AB1F-5C6A-4727-A730-F2A3D6BF143D}" type="slidenum">
              <a:rPr lang="en-US" smtClean="0"/>
              <a:pPr>
                <a:defRPr/>
              </a:pPr>
              <a:t>108</a:t>
            </a:fld>
            <a:endParaRPr lang="en-US" dirty="0"/>
          </a:p>
        </p:txBody>
      </p:sp>
    </p:spTree>
    <p:extLst>
      <p:ext uri="{BB962C8B-B14F-4D97-AF65-F5344CB8AC3E}">
        <p14:creationId xmlns:p14="http://schemas.microsoft.com/office/powerpoint/2010/main" val="2646198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48609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48609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4" name="Footer Placeholder 4"/>
          <p:cNvSpPr txBox="1">
            <a:spLocks/>
          </p:cNvSpPr>
          <p:nvPr/>
        </p:nvSpPr>
        <p:spPr>
          <a:xfrm>
            <a:off x="3124200" y="6492875"/>
            <a:ext cx="2895600" cy="365125"/>
          </a:xfrm>
          <a:prstGeom prst="rect">
            <a:avLst/>
          </a:prstGeom>
        </p:spPr>
        <p:txBody>
          <a:bodyPr anchor="ctr"/>
          <a:lstStyle>
            <a:lvl1pPr algn="ctr" fontAlgn="auto">
              <a:spcBef>
                <a:spcPts val="0"/>
              </a:spcBef>
              <a:spcAft>
                <a:spcPts val="0"/>
              </a:spcAft>
              <a:defRPr sz="1200">
                <a:solidFill>
                  <a:schemeClr val="bg1"/>
                </a:solidFill>
                <a:latin typeface="+mn-lt"/>
                <a:cs typeface="+mn-cs"/>
              </a:defRPr>
            </a:lvl1pPr>
          </a:lstStyle>
          <a:p>
            <a:pPr>
              <a:defRPr/>
            </a:pPr>
            <a:r>
              <a:rPr lang="en-US" dirty="0"/>
              <a:t>Copyright © 2012 Pearson Education, Inc. Publishing as Prentice Hall </a:t>
            </a:r>
          </a:p>
        </p:txBody>
      </p:sp>
      <p:sp>
        <p:nvSpPr>
          <p:cNvPr id="5" name="Rectangle 7"/>
          <p:cNvSpPr>
            <a:spLocks noChangeArrowheads="1"/>
          </p:cNvSpPr>
          <p:nvPr/>
        </p:nvSpPr>
        <p:spPr bwMode="auto">
          <a:xfrm>
            <a:off x="0" y="6324600"/>
            <a:ext cx="9144000" cy="533400"/>
          </a:xfrm>
          <a:prstGeom prst="rect">
            <a:avLst/>
          </a:prstGeom>
          <a:solidFill>
            <a:srgbClr val="9D1347"/>
          </a:solidFill>
          <a:ln w="9525">
            <a:noFill/>
            <a:miter lim="800000"/>
            <a:headEnd/>
            <a:tailEnd/>
          </a:ln>
        </p:spPr>
        <p:txBody>
          <a:bodyPr anchor="ctr"/>
          <a:lstStyle/>
          <a:p>
            <a:pPr algn="ctr">
              <a:defRPr/>
            </a:pPr>
            <a:endParaRPr lang="en-US" dirty="0">
              <a:solidFill>
                <a:schemeClr val="accent1"/>
              </a:solidFill>
              <a:latin typeface="Calibri" pitchFamily="64" charset="0"/>
            </a:endParaRPr>
          </a:p>
        </p:txBody>
      </p:sp>
      <p:sp>
        <p:nvSpPr>
          <p:cNvPr id="6" name="Text Box 8"/>
          <p:cNvSpPr txBox="1">
            <a:spLocks noChangeArrowheads="1"/>
          </p:cNvSpPr>
          <p:nvPr/>
        </p:nvSpPr>
        <p:spPr bwMode="auto">
          <a:xfrm>
            <a:off x="2209800" y="6477000"/>
            <a:ext cx="4648200" cy="274638"/>
          </a:xfrm>
          <a:prstGeom prst="rect">
            <a:avLst/>
          </a:prstGeom>
          <a:noFill/>
          <a:ln w="9525">
            <a:noFill/>
            <a:miter lim="800000"/>
            <a:headEnd/>
            <a:tailEnd/>
          </a:ln>
          <a:effectLst/>
        </p:spPr>
        <p:txBody>
          <a:bodyPr anchor="ctr">
            <a:spAutoFit/>
          </a:bodyPr>
          <a:lstStyle/>
          <a:p>
            <a:pPr algn="ctr"/>
            <a:r>
              <a:rPr lang="en-US" sz="1200" b="1">
                <a:solidFill>
                  <a:schemeClr val="bg1"/>
                </a:solidFill>
                <a:latin typeface="Calibri" pitchFamily="34" charset="0"/>
              </a:rPr>
              <a:t>Copyright © 2014 Pearson Education</a:t>
            </a:r>
          </a:p>
        </p:txBody>
      </p:sp>
      <p:sp>
        <p:nvSpPr>
          <p:cNvPr id="7" name="Text Box 10"/>
          <p:cNvSpPr txBox="1">
            <a:spLocks noChangeArrowheads="1"/>
          </p:cNvSpPr>
          <p:nvPr/>
        </p:nvSpPr>
        <p:spPr bwMode="auto">
          <a:xfrm>
            <a:off x="8305800" y="6477000"/>
            <a:ext cx="838200" cy="277813"/>
          </a:xfrm>
          <a:prstGeom prst="rect">
            <a:avLst/>
          </a:prstGeom>
          <a:noFill/>
          <a:ln w="9525">
            <a:noFill/>
            <a:miter lim="800000"/>
            <a:headEnd/>
            <a:tailEnd/>
          </a:ln>
          <a:effectLst/>
        </p:spPr>
        <p:txBody>
          <a:bodyPr anchor="ct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defRPr/>
            </a:pPr>
            <a:r>
              <a:rPr lang="en-US" sz="1200" b="1" dirty="0">
                <a:solidFill>
                  <a:schemeClr val="bg1"/>
                </a:solidFill>
              </a:rPr>
              <a:t>1-</a:t>
            </a:r>
            <a:fld id="{31557041-84FF-405D-AA09-17F6D0375D32}" type="slidenum">
              <a:rPr lang="en-US" sz="1200" b="1">
                <a:solidFill>
                  <a:schemeClr val="bg1"/>
                </a:solidFill>
              </a:rPr>
              <a:pPr>
                <a:spcBef>
                  <a:spcPct val="50000"/>
                </a:spcBef>
                <a:defRPr/>
              </a:pPr>
              <a:t>‹#›</a:t>
            </a:fld>
            <a:r>
              <a:rPr lang="en-US" sz="1200" b="1" dirty="0">
                <a:solidFill>
                  <a:schemeClr val="bg1"/>
                </a:solidFill>
              </a:rPr>
              <a:t> </a:t>
            </a:r>
          </a:p>
        </p:txBody>
      </p:sp>
      <p:pic>
        <p:nvPicPr>
          <p:cNvPr id="8" name="Picture 9"/>
          <p:cNvPicPr>
            <a:picLocks noChangeAspect="1" noChangeArrowheads="1"/>
          </p:cNvPicPr>
          <p:nvPr userDrawn="1"/>
        </p:nvPicPr>
        <p:blipFill>
          <a:blip r:embed="rId2"/>
          <a:srcRect/>
          <a:stretch>
            <a:fillRect/>
          </a:stretch>
        </p:blipFill>
        <p:spPr bwMode="auto">
          <a:xfrm>
            <a:off x="5348288" y="4495800"/>
            <a:ext cx="366712" cy="1524000"/>
          </a:xfrm>
          <a:prstGeom prst="rect">
            <a:avLst/>
          </a:prstGeom>
          <a:noFill/>
          <a:ln w="9525">
            <a:noFill/>
            <a:miter lim="800000"/>
            <a:headEnd/>
            <a:tailEnd/>
          </a:ln>
        </p:spPr>
      </p:pic>
      <p:sp>
        <p:nvSpPr>
          <p:cNvPr id="103430" name="Title Placeholder 1"/>
          <p:cNvSpPr>
            <a:spLocks noGrp="1"/>
          </p:cNvSpPr>
          <p:nvPr>
            <p:ph type="ctrTitle"/>
          </p:nvPr>
        </p:nvSpPr>
        <p:spPr>
          <a:xfrm>
            <a:off x="4724400" y="1219200"/>
            <a:ext cx="3505200" cy="1470025"/>
          </a:xfrm>
        </p:spPr>
        <p:txBody>
          <a:bodyPr/>
          <a:lstStyle>
            <a:lvl1pPr algn="l">
              <a:defRPr sz="3600" smtClean="0">
                <a:solidFill>
                  <a:srgbClr val="F47024"/>
                </a:solidFill>
                <a:latin typeface="HelveticaNeue-Light" charset="0"/>
              </a:defRPr>
            </a:lvl1pPr>
          </a:lstStyle>
          <a:p>
            <a:pPr lvl="0"/>
            <a:r>
              <a:rPr lang="en-US" noProof="0"/>
              <a:t>Click to edit Master title style</a:t>
            </a:r>
          </a:p>
        </p:txBody>
      </p:sp>
      <p:sp>
        <p:nvSpPr>
          <p:cNvPr id="103431" name="Text Placeholder 2"/>
          <p:cNvSpPr>
            <a:spLocks noGrp="1"/>
          </p:cNvSpPr>
          <p:nvPr>
            <p:ph type="subTitle" idx="1"/>
          </p:nvPr>
        </p:nvSpPr>
        <p:spPr>
          <a:xfrm>
            <a:off x="4800600" y="2514600"/>
            <a:ext cx="3124200" cy="1752600"/>
          </a:xfrm>
        </p:spPr>
        <p:txBody>
          <a:bodyPr/>
          <a:lstStyle>
            <a:lvl1pPr marL="0" indent="0">
              <a:buFont typeface="Arial" pitchFamily="34" charset="0"/>
              <a:buNone/>
              <a:defRPr sz="3600" smtClean="0">
                <a:solidFill>
                  <a:srgbClr val="897DBB"/>
                </a:solidFill>
                <a:latin typeface="HelveticaNeue-Bold" charset="0"/>
              </a:defRPr>
            </a:lvl1pPr>
          </a:lstStyle>
          <a:p>
            <a:pPr lvl="0"/>
            <a:r>
              <a:rPr lang="en-US" noProof="0"/>
              <a:t>Click to edit Master subtitle style</a:t>
            </a:r>
          </a:p>
        </p:txBody>
      </p:sp>
    </p:spTree>
  </p:cSld>
  <p:clrMapOvr>
    <a:masterClrMapping/>
  </p:clrMapOvr>
  <p:transition spd="slow"/>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ooter Placeholder 4"/>
          <p:cNvSpPr txBox="1">
            <a:spLocks/>
          </p:cNvSpPr>
          <p:nvPr/>
        </p:nvSpPr>
        <p:spPr>
          <a:xfrm>
            <a:off x="3124200" y="6492875"/>
            <a:ext cx="2895600" cy="365125"/>
          </a:xfrm>
          <a:prstGeom prst="rect">
            <a:avLst/>
          </a:prstGeom>
        </p:spPr>
        <p:txBody>
          <a:bodyPr anchor="ctr"/>
          <a:lstStyle>
            <a:lvl1pPr algn="ctr" fontAlgn="auto">
              <a:spcBef>
                <a:spcPts val="0"/>
              </a:spcBef>
              <a:spcAft>
                <a:spcPts val="0"/>
              </a:spcAft>
              <a:defRPr sz="1200">
                <a:solidFill>
                  <a:schemeClr val="bg1"/>
                </a:solidFill>
                <a:latin typeface="+mn-lt"/>
                <a:cs typeface="+mn-cs"/>
              </a:defRPr>
            </a:lvl1pPr>
          </a:lstStyle>
          <a:p>
            <a:pPr>
              <a:defRPr/>
            </a:pPr>
            <a:r>
              <a:rPr lang="en-US" dirty="0"/>
              <a:t>Copyright © 2012 Pearson Education, Inc. Publishing as Prentice Hall </a:t>
            </a:r>
          </a:p>
        </p:txBody>
      </p:sp>
      <p:sp>
        <p:nvSpPr>
          <p:cNvPr id="5" name="Rectangle 4"/>
          <p:cNvSpPr>
            <a:spLocks noChangeArrowheads="1"/>
          </p:cNvSpPr>
          <p:nvPr/>
        </p:nvSpPr>
        <p:spPr bwMode="auto">
          <a:xfrm>
            <a:off x="0" y="6324600"/>
            <a:ext cx="9144000" cy="533400"/>
          </a:xfrm>
          <a:prstGeom prst="rect">
            <a:avLst/>
          </a:prstGeom>
          <a:solidFill>
            <a:srgbClr val="9D1347"/>
          </a:solidFill>
          <a:ln w="9525">
            <a:noFill/>
            <a:miter lim="800000"/>
            <a:headEnd/>
            <a:tailEnd/>
          </a:ln>
        </p:spPr>
        <p:txBody>
          <a:bodyPr anchor="ctr"/>
          <a:lstStyle/>
          <a:p>
            <a:pPr algn="ctr">
              <a:defRPr/>
            </a:pPr>
            <a:endParaRPr lang="en-US" dirty="0">
              <a:solidFill>
                <a:schemeClr val="accent1"/>
              </a:solidFill>
              <a:latin typeface="Calibri" pitchFamily="64" charset="0"/>
            </a:endParaRPr>
          </a:p>
        </p:txBody>
      </p:sp>
      <p:sp>
        <p:nvSpPr>
          <p:cNvPr id="6" name="Text Box 8"/>
          <p:cNvSpPr txBox="1">
            <a:spLocks noChangeArrowheads="1"/>
          </p:cNvSpPr>
          <p:nvPr/>
        </p:nvSpPr>
        <p:spPr bwMode="auto">
          <a:xfrm>
            <a:off x="2209800" y="6477000"/>
            <a:ext cx="4648200" cy="274638"/>
          </a:xfrm>
          <a:prstGeom prst="rect">
            <a:avLst/>
          </a:prstGeom>
          <a:noFill/>
          <a:ln w="9525">
            <a:noFill/>
            <a:miter lim="800000"/>
            <a:headEnd/>
            <a:tailEnd/>
          </a:ln>
          <a:effectLst/>
        </p:spPr>
        <p:txBody>
          <a:bodyPr anchor="ctr">
            <a:spAutoFit/>
          </a:bodyPr>
          <a:lstStyle/>
          <a:p>
            <a:pPr algn="ctr"/>
            <a:r>
              <a:rPr lang="en-US" sz="1200" b="1">
                <a:solidFill>
                  <a:schemeClr val="bg1"/>
                </a:solidFill>
                <a:latin typeface="Calibri" pitchFamily="34" charset="0"/>
              </a:rPr>
              <a:t>Copyright © 2014 Pearson Education</a:t>
            </a:r>
          </a:p>
        </p:txBody>
      </p:sp>
      <p:sp>
        <p:nvSpPr>
          <p:cNvPr id="7" name="Text Box 10"/>
          <p:cNvSpPr txBox="1">
            <a:spLocks noChangeArrowheads="1"/>
          </p:cNvSpPr>
          <p:nvPr/>
        </p:nvSpPr>
        <p:spPr bwMode="auto">
          <a:xfrm>
            <a:off x="8305800" y="6477000"/>
            <a:ext cx="838200" cy="277813"/>
          </a:xfrm>
          <a:prstGeom prst="rect">
            <a:avLst/>
          </a:prstGeom>
          <a:noFill/>
          <a:ln w="9525">
            <a:noFill/>
            <a:miter lim="800000"/>
            <a:headEnd/>
            <a:tailEnd/>
          </a:ln>
          <a:effectLst/>
        </p:spPr>
        <p:txBody>
          <a:bodyPr anchor="ct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defRPr/>
            </a:pPr>
            <a:r>
              <a:rPr lang="en-US" sz="1200" b="1" dirty="0">
                <a:solidFill>
                  <a:schemeClr val="bg1"/>
                </a:solidFill>
              </a:rPr>
              <a:t>1-</a:t>
            </a:r>
            <a:fld id="{AD4C9957-9898-4F3B-A78E-9018D8C006D4}" type="slidenum">
              <a:rPr lang="en-US" sz="1200" b="1">
                <a:solidFill>
                  <a:schemeClr val="bg1"/>
                </a:solidFill>
              </a:rPr>
              <a:pPr>
                <a:spcBef>
                  <a:spcPct val="50000"/>
                </a:spcBef>
                <a:defRPr/>
              </a:pPr>
              <a:t>‹#›</a:t>
            </a:fld>
            <a:r>
              <a:rPr lang="en-US" sz="1200" b="1" dirty="0">
                <a:solidFill>
                  <a:schemeClr val="bg1"/>
                </a:solidFill>
              </a:rPr>
              <a:t> </a:t>
            </a:r>
          </a:p>
        </p:txBody>
      </p:sp>
      <p:cxnSp>
        <p:nvCxnSpPr>
          <p:cNvPr id="8" name="Straight Connector 7"/>
          <p:cNvCxnSpPr>
            <a:cxnSpLocks noChangeShapeType="1"/>
          </p:cNvCxnSpPr>
          <p:nvPr/>
        </p:nvCxnSpPr>
        <p:spPr bwMode="auto">
          <a:xfrm>
            <a:off x="457200" y="1371600"/>
            <a:ext cx="8229600" cy="0"/>
          </a:xfrm>
          <a:prstGeom prst="line">
            <a:avLst/>
          </a:prstGeom>
          <a:noFill/>
          <a:ln w="44450" algn="ctr">
            <a:solidFill>
              <a:srgbClr val="897DBB"/>
            </a:solidFill>
            <a:round/>
            <a:headEnd/>
            <a:tailEnd/>
          </a:ln>
        </p:spPr>
      </p:cxn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422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68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828800" y="1905000"/>
            <a:ext cx="32385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19700" y="1905000"/>
            <a:ext cx="3238500" cy="323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ooter Placeholder 4"/>
          <p:cNvSpPr txBox="1">
            <a:spLocks/>
          </p:cNvSpPr>
          <p:nvPr/>
        </p:nvSpPr>
        <p:spPr>
          <a:xfrm>
            <a:off x="3124200" y="6492875"/>
            <a:ext cx="2895600" cy="365125"/>
          </a:xfrm>
          <a:prstGeom prst="rect">
            <a:avLst/>
          </a:prstGeom>
        </p:spPr>
        <p:txBody>
          <a:bodyPr anchor="ctr"/>
          <a:lstStyle>
            <a:lvl1pPr algn="ctr" fontAlgn="auto">
              <a:spcBef>
                <a:spcPts val="0"/>
              </a:spcBef>
              <a:spcAft>
                <a:spcPts val="0"/>
              </a:spcAft>
              <a:defRPr sz="1200">
                <a:solidFill>
                  <a:schemeClr val="bg1"/>
                </a:solidFill>
                <a:latin typeface="+mn-lt"/>
                <a:cs typeface="+mn-cs"/>
              </a:defRPr>
            </a:lvl1pPr>
          </a:lstStyle>
          <a:p>
            <a:pPr>
              <a:defRPr/>
            </a:pPr>
            <a:r>
              <a:rPr lang="en-US" dirty="0"/>
              <a:t>Copyright © 2012 Pearson Education, Inc. Publishing as Prentice Hall </a:t>
            </a:r>
          </a:p>
        </p:txBody>
      </p:sp>
      <p:sp>
        <p:nvSpPr>
          <p:cNvPr id="8" name="Rectangle 7"/>
          <p:cNvSpPr>
            <a:spLocks noChangeArrowheads="1"/>
          </p:cNvSpPr>
          <p:nvPr/>
        </p:nvSpPr>
        <p:spPr bwMode="auto">
          <a:xfrm>
            <a:off x="0" y="6324600"/>
            <a:ext cx="9144000" cy="533400"/>
          </a:xfrm>
          <a:prstGeom prst="rect">
            <a:avLst/>
          </a:prstGeom>
          <a:solidFill>
            <a:srgbClr val="9D1347"/>
          </a:solidFill>
          <a:ln w="9525">
            <a:noFill/>
            <a:miter lim="800000"/>
            <a:headEnd/>
            <a:tailEnd/>
          </a:ln>
        </p:spPr>
        <p:txBody>
          <a:bodyPr anchor="ctr"/>
          <a:lstStyle/>
          <a:p>
            <a:pPr algn="ctr">
              <a:defRPr/>
            </a:pPr>
            <a:endParaRPr lang="en-US" dirty="0">
              <a:solidFill>
                <a:schemeClr val="accent1"/>
              </a:solidFill>
              <a:latin typeface="Calibri" pitchFamily="64" charset="0"/>
            </a:endParaRPr>
          </a:p>
        </p:txBody>
      </p:sp>
      <p:sp>
        <p:nvSpPr>
          <p:cNvPr id="12" name="Text Box 8"/>
          <p:cNvSpPr txBox="1">
            <a:spLocks noChangeArrowheads="1"/>
          </p:cNvSpPr>
          <p:nvPr/>
        </p:nvSpPr>
        <p:spPr bwMode="auto">
          <a:xfrm>
            <a:off x="2209800" y="6477000"/>
            <a:ext cx="4648200" cy="274638"/>
          </a:xfrm>
          <a:prstGeom prst="rect">
            <a:avLst/>
          </a:prstGeom>
          <a:noFill/>
          <a:ln w="9525">
            <a:noFill/>
            <a:miter lim="800000"/>
            <a:headEnd/>
            <a:tailEnd/>
          </a:ln>
          <a:effectLst/>
        </p:spPr>
        <p:txBody>
          <a:bodyPr anchor="ctr">
            <a:spAutoFit/>
          </a:bodyPr>
          <a:lstStyle/>
          <a:p>
            <a:pPr algn="ctr"/>
            <a:r>
              <a:rPr lang="en-US" sz="1200" b="1">
                <a:solidFill>
                  <a:schemeClr val="bg1"/>
                </a:solidFill>
                <a:latin typeface="Calibri" pitchFamily="34" charset="0"/>
              </a:rPr>
              <a:t>Copyright © 2014 Pearson Education</a:t>
            </a:r>
          </a:p>
        </p:txBody>
      </p:sp>
      <p:sp>
        <p:nvSpPr>
          <p:cNvPr id="14" name="Text Box 10"/>
          <p:cNvSpPr txBox="1">
            <a:spLocks noChangeArrowheads="1"/>
          </p:cNvSpPr>
          <p:nvPr/>
        </p:nvSpPr>
        <p:spPr bwMode="auto">
          <a:xfrm>
            <a:off x="8305800" y="6477000"/>
            <a:ext cx="838200" cy="277813"/>
          </a:xfrm>
          <a:prstGeom prst="rect">
            <a:avLst/>
          </a:prstGeom>
          <a:noFill/>
          <a:ln w="9525">
            <a:noFill/>
            <a:miter lim="800000"/>
            <a:headEnd/>
            <a:tailEnd/>
          </a:ln>
          <a:effectLst/>
        </p:spPr>
        <p:txBody>
          <a:bodyPr anchor="ct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defRPr/>
            </a:pPr>
            <a:r>
              <a:rPr lang="en-US" sz="1200" b="1" dirty="0">
                <a:solidFill>
                  <a:schemeClr val="bg1"/>
                </a:solidFill>
              </a:rPr>
              <a:t>1-</a:t>
            </a:r>
            <a:fld id="{741B163A-0AC4-4BB7-8FDC-5D3E621FA8C7}" type="slidenum">
              <a:rPr lang="en-US" sz="1200" b="1">
                <a:solidFill>
                  <a:schemeClr val="bg1"/>
                </a:solidFill>
              </a:rPr>
              <a:pPr>
                <a:spcBef>
                  <a:spcPct val="50000"/>
                </a:spcBef>
                <a:defRPr/>
              </a:pPr>
              <a:t>‹#›</a:t>
            </a:fld>
            <a:r>
              <a:rPr lang="en-US" sz="1200" b="1" dirty="0">
                <a:solidFill>
                  <a:schemeClr val="bg1"/>
                </a:solidFill>
              </a:rPr>
              <a:t> </a:t>
            </a:r>
          </a:p>
        </p:txBody>
      </p:sp>
      <p:sp>
        <p:nvSpPr>
          <p:cNvPr id="1030" name="Text Placeholder 2"/>
          <p:cNvSpPr>
            <a:spLocks noGrp="1"/>
          </p:cNvSpPr>
          <p:nvPr>
            <p:ph type="body" idx="1"/>
          </p:nvPr>
        </p:nvSpPr>
        <p:spPr bwMode="auto">
          <a:xfrm>
            <a:off x="1828800" y="1905000"/>
            <a:ext cx="6629400" cy="3230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p:txBody>
      </p:sp>
      <p:cxnSp>
        <p:nvCxnSpPr>
          <p:cNvPr id="1031" name="Straight Connector 14"/>
          <p:cNvCxnSpPr>
            <a:cxnSpLocks noChangeShapeType="1"/>
          </p:cNvCxnSpPr>
          <p:nvPr/>
        </p:nvCxnSpPr>
        <p:spPr bwMode="auto">
          <a:xfrm>
            <a:off x="1676400" y="1371600"/>
            <a:ext cx="6629400" cy="0"/>
          </a:xfrm>
          <a:prstGeom prst="line">
            <a:avLst/>
          </a:prstGeom>
          <a:noFill/>
          <a:ln w="31750" algn="ctr">
            <a:solidFill>
              <a:srgbClr val="F47024"/>
            </a:solidFill>
            <a:round/>
            <a:headEnd/>
            <a:tailEnd/>
          </a:ln>
        </p:spPr>
      </p:cxnSp>
      <p:pic>
        <p:nvPicPr>
          <p:cNvPr id="1032" name="Picture 9"/>
          <p:cNvPicPr>
            <a:picLocks noChangeAspect="1" noChangeArrowheads="1"/>
          </p:cNvPicPr>
          <p:nvPr/>
        </p:nvPicPr>
        <p:blipFill>
          <a:blip r:embed="rId13"/>
          <a:srcRect/>
          <a:stretch>
            <a:fillRect/>
          </a:stretch>
        </p:blipFill>
        <p:spPr bwMode="auto">
          <a:xfrm>
            <a:off x="1143000" y="228600"/>
            <a:ext cx="8001000" cy="1050925"/>
          </a:xfrm>
          <a:prstGeom prst="rect">
            <a:avLst/>
          </a:prstGeom>
          <a:noFill/>
          <a:ln w="9525">
            <a:noFill/>
            <a:miter lim="800000"/>
            <a:headEnd/>
            <a:tailEnd/>
          </a:ln>
        </p:spPr>
      </p:pic>
      <p:cxnSp>
        <p:nvCxnSpPr>
          <p:cNvPr id="1033" name="Straight Connector 14"/>
          <p:cNvCxnSpPr>
            <a:cxnSpLocks noChangeShapeType="1"/>
          </p:cNvCxnSpPr>
          <p:nvPr/>
        </p:nvCxnSpPr>
        <p:spPr bwMode="auto">
          <a:xfrm>
            <a:off x="1524000" y="1524000"/>
            <a:ext cx="0" cy="4648200"/>
          </a:xfrm>
          <a:prstGeom prst="line">
            <a:avLst/>
          </a:prstGeom>
          <a:noFill/>
          <a:ln w="31750" algn="ctr">
            <a:solidFill>
              <a:srgbClr val="F47024"/>
            </a:solidFill>
            <a:round/>
            <a:headEnd/>
            <a:tailEnd/>
          </a:ln>
        </p:spPr>
      </p:cxnSp>
      <p:sp>
        <p:nvSpPr>
          <p:cNvPr id="108557" name="Arc 13"/>
          <p:cNvSpPr>
            <a:spLocks/>
          </p:cNvSpPr>
          <p:nvPr/>
        </p:nvSpPr>
        <p:spPr bwMode="auto">
          <a:xfrm flipH="1">
            <a:off x="1524000" y="1371600"/>
            <a:ext cx="152400" cy="152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F47024"/>
            </a:solidFill>
            <a:round/>
            <a:headEnd/>
            <a:tailEnd/>
          </a:ln>
          <a:effectLst/>
          <a:extLst/>
        </p:spPr>
        <p:txBody>
          <a:bodyPr wrap="none" anchor="ctr"/>
          <a:lstStyle/>
          <a:p>
            <a:pPr>
              <a:defRPr/>
            </a:pPr>
            <a:endParaRPr lang="en-US" dirty="0">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936" r:id="rId1"/>
    <p:sldLayoutId id="2147483935" r:id="rId2"/>
    <p:sldLayoutId id="2147483934" r:id="rId3"/>
    <p:sldLayoutId id="2147483933" r:id="rId4"/>
    <p:sldLayoutId id="2147483932" r:id="rId5"/>
    <p:sldLayoutId id="2147483931" r:id="rId6"/>
    <p:sldLayoutId id="2147483930" r:id="rId7"/>
    <p:sldLayoutId id="2147483929" r:id="rId8"/>
    <p:sldLayoutId id="2147483928" r:id="rId9"/>
    <p:sldLayoutId id="2147483927" r:id="rId10"/>
    <p:sldLayoutId id="2147483926" r:id="rId11"/>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eaLnBrk="1" fontAlgn="base" hangingPunct="1">
        <a:spcBef>
          <a:spcPct val="0"/>
        </a:spcBef>
        <a:spcAft>
          <a:spcPct val="0"/>
        </a:spcAft>
        <a:defRPr sz="4400">
          <a:solidFill>
            <a:schemeClr val="tx2"/>
          </a:solidFill>
          <a:latin typeface="Calibri" pitchFamily="34" charset="0"/>
        </a:defRPr>
      </a:lvl6pPr>
      <a:lvl7pPr marL="914400" algn="ctr" rtl="0" eaLnBrk="1" fontAlgn="base" hangingPunct="1">
        <a:spcBef>
          <a:spcPct val="0"/>
        </a:spcBef>
        <a:spcAft>
          <a:spcPct val="0"/>
        </a:spcAft>
        <a:defRPr sz="4400">
          <a:solidFill>
            <a:schemeClr val="tx2"/>
          </a:solidFill>
          <a:latin typeface="Calibri" pitchFamily="34" charset="0"/>
        </a:defRPr>
      </a:lvl7pPr>
      <a:lvl8pPr marL="1371600" algn="ctr" rtl="0" eaLnBrk="1" fontAlgn="base" hangingPunct="1">
        <a:spcBef>
          <a:spcPct val="0"/>
        </a:spcBef>
        <a:spcAft>
          <a:spcPct val="0"/>
        </a:spcAft>
        <a:defRPr sz="4400">
          <a:solidFill>
            <a:schemeClr val="tx2"/>
          </a:solidFill>
          <a:latin typeface="Calibri" pitchFamily="34" charset="0"/>
        </a:defRPr>
      </a:lvl8pPr>
      <a:lvl9pPr marL="1828800" algn="ctr" rtl="0" eaLnBrk="1" fontAlgn="base" hangingPunct="1">
        <a:spcBef>
          <a:spcPct val="0"/>
        </a:spcBef>
        <a:spcAft>
          <a:spcPct val="0"/>
        </a:spcAft>
        <a:defRPr sz="4400">
          <a:solidFill>
            <a:schemeClr val="tx2"/>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i="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i="1">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i="1">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i="1">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i="1">
          <a:solidFill>
            <a:schemeClr val="tx1"/>
          </a:solidFill>
          <a:latin typeface="+mn-lt"/>
        </a:defRPr>
      </a:lvl5pPr>
      <a:lvl6pPr marL="2514600" indent="-228600" algn="l" rtl="0" eaLnBrk="1" fontAlgn="base" hangingPunct="1">
        <a:spcBef>
          <a:spcPct val="20000"/>
        </a:spcBef>
        <a:spcAft>
          <a:spcPct val="0"/>
        </a:spcAft>
        <a:buFont typeface="Arial" pitchFamily="34" charset="0"/>
        <a:buChar char="»"/>
        <a:defRPr sz="2000" i="1">
          <a:solidFill>
            <a:schemeClr val="tx1"/>
          </a:solidFill>
          <a:latin typeface="+mn-lt"/>
        </a:defRPr>
      </a:lvl6pPr>
      <a:lvl7pPr marL="2971800" indent="-228600" algn="l" rtl="0" eaLnBrk="1" fontAlgn="base" hangingPunct="1">
        <a:spcBef>
          <a:spcPct val="20000"/>
        </a:spcBef>
        <a:spcAft>
          <a:spcPct val="0"/>
        </a:spcAft>
        <a:buFont typeface="Arial" pitchFamily="34" charset="0"/>
        <a:buChar char="»"/>
        <a:defRPr sz="2000" i="1">
          <a:solidFill>
            <a:schemeClr val="tx1"/>
          </a:solidFill>
          <a:latin typeface="+mn-lt"/>
        </a:defRPr>
      </a:lvl7pPr>
      <a:lvl8pPr marL="3429000" indent="-228600" algn="l" rtl="0" eaLnBrk="1" fontAlgn="base" hangingPunct="1">
        <a:spcBef>
          <a:spcPct val="20000"/>
        </a:spcBef>
        <a:spcAft>
          <a:spcPct val="0"/>
        </a:spcAft>
        <a:buFont typeface="Arial" pitchFamily="34" charset="0"/>
        <a:buChar char="»"/>
        <a:defRPr sz="2000" i="1">
          <a:solidFill>
            <a:schemeClr val="tx1"/>
          </a:solidFill>
          <a:latin typeface="+mn-lt"/>
        </a:defRPr>
      </a:lvl8pPr>
      <a:lvl9pPr marL="3886200" indent="-228600" algn="l" rtl="0" eaLnBrk="1" fontAlgn="base" hangingPunct="1">
        <a:spcBef>
          <a:spcPct val="20000"/>
        </a:spcBef>
        <a:spcAft>
          <a:spcPct val="0"/>
        </a:spcAft>
        <a:buFont typeface="Arial" pitchFamily="34" charset="0"/>
        <a:buChar char="»"/>
        <a:defRPr sz="2000" 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ooter Placeholder 4"/>
          <p:cNvSpPr txBox="1">
            <a:spLocks/>
          </p:cNvSpPr>
          <p:nvPr/>
        </p:nvSpPr>
        <p:spPr>
          <a:xfrm>
            <a:off x="3124200" y="6492875"/>
            <a:ext cx="2895600" cy="365125"/>
          </a:xfrm>
          <a:prstGeom prst="rect">
            <a:avLst/>
          </a:prstGeom>
        </p:spPr>
        <p:txBody>
          <a:bodyPr anchor="ctr"/>
          <a:lstStyle>
            <a:lvl1pPr algn="ctr" fontAlgn="auto">
              <a:spcBef>
                <a:spcPts val="0"/>
              </a:spcBef>
              <a:spcAft>
                <a:spcPts val="0"/>
              </a:spcAft>
              <a:defRPr sz="1200">
                <a:solidFill>
                  <a:schemeClr val="bg1"/>
                </a:solidFill>
                <a:latin typeface="+mn-lt"/>
                <a:cs typeface="+mn-cs"/>
              </a:defRPr>
            </a:lvl1pPr>
          </a:lstStyle>
          <a:p>
            <a:pPr>
              <a:defRPr/>
            </a:pPr>
            <a:r>
              <a:rPr lang="en-US" dirty="0"/>
              <a:t>Copyright © 2012 Pearson Education, Inc. Publishing as Prentice Hall </a:t>
            </a:r>
          </a:p>
        </p:txBody>
      </p:sp>
      <p:sp>
        <p:nvSpPr>
          <p:cNvPr id="8" name="Rectangle 7"/>
          <p:cNvSpPr>
            <a:spLocks noChangeArrowheads="1"/>
          </p:cNvSpPr>
          <p:nvPr/>
        </p:nvSpPr>
        <p:spPr bwMode="auto">
          <a:xfrm>
            <a:off x="0" y="6324600"/>
            <a:ext cx="9144000" cy="533400"/>
          </a:xfrm>
          <a:prstGeom prst="rect">
            <a:avLst/>
          </a:prstGeom>
          <a:solidFill>
            <a:srgbClr val="9D1347"/>
          </a:solidFill>
          <a:ln w="9525">
            <a:noFill/>
            <a:miter lim="800000"/>
            <a:headEnd/>
            <a:tailEnd/>
          </a:ln>
        </p:spPr>
        <p:txBody>
          <a:bodyPr anchor="ctr"/>
          <a:lstStyle/>
          <a:p>
            <a:pPr algn="ctr">
              <a:defRPr/>
            </a:pPr>
            <a:endParaRPr lang="en-US" dirty="0">
              <a:solidFill>
                <a:schemeClr val="accent1"/>
              </a:solidFill>
              <a:latin typeface="Calibri" pitchFamily="64" charset="0"/>
            </a:endParaRPr>
          </a:p>
        </p:txBody>
      </p:sp>
      <p:sp>
        <p:nvSpPr>
          <p:cNvPr id="12" name="Text Box 8"/>
          <p:cNvSpPr txBox="1">
            <a:spLocks noChangeArrowheads="1"/>
          </p:cNvSpPr>
          <p:nvPr/>
        </p:nvSpPr>
        <p:spPr bwMode="auto">
          <a:xfrm>
            <a:off x="2209800" y="6477000"/>
            <a:ext cx="4648200" cy="274638"/>
          </a:xfrm>
          <a:prstGeom prst="rect">
            <a:avLst/>
          </a:prstGeom>
          <a:noFill/>
          <a:ln w="9525">
            <a:noFill/>
            <a:miter lim="800000"/>
            <a:headEnd/>
            <a:tailEnd/>
          </a:ln>
          <a:effectLst/>
        </p:spPr>
        <p:txBody>
          <a:bodyPr anchor="ctr">
            <a:spAutoFit/>
          </a:bodyPr>
          <a:lstStyle/>
          <a:p>
            <a:pPr algn="ctr"/>
            <a:r>
              <a:rPr lang="en-US" sz="1200" b="1">
                <a:solidFill>
                  <a:schemeClr val="bg1"/>
                </a:solidFill>
                <a:latin typeface="Calibri" pitchFamily="34" charset="0"/>
              </a:rPr>
              <a:t>Copyright © 2014 Pearson Education</a:t>
            </a:r>
          </a:p>
        </p:txBody>
      </p:sp>
      <p:sp>
        <p:nvSpPr>
          <p:cNvPr id="14" name="Text Box 10"/>
          <p:cNvSpPr txBox="1">
            <a:spLocks noChangeArrowheads="1"/>
          </p:cNvSpPr>
          <p:nvPr/>
        </p:nvSpPr>
        <p:spPr bwMode="auto">
          <a:xfrm>
            <a:off x="8305800" y="6477000"/>
            <a:ext cx="838200" cy="277813"/>
          </a:xfrm>
          <a:prstGeom prst="rect">
            <a:avLst/>
          </a:prstGeom>
          <a:noFill/>
          <a:ln w="9525">
            <a:noFill/>
            <a:miter lim="800000"/>
            <a:headEnd/>
            <a:tailEnd/>
          </a:ln>
          <a:effectLst/>
        </p:spPr>
        <p:txBody>
          <a:bodyPr anchor="ctr">
            <a:spAutoFit/>
          </a:bodyPr>
          <a:lstStyle/>
          <a:p>
            <a:pPr eaLnBrk="0" hangingPunct="0">
              <a:spcBef>
                <a:spcPct val="50000"/>
              </a:spcBef>
              <a:defRPr/>
            </a:pPr>
            <a:r>
              <a:rPr lang="en-US" sz="1200" b="1">
                <a:solidFill>
                  <a:schemeClr val="bg1"/>
                </a:solidFill>
              </a:rPr>
              <a:t>1-</a:t>
            </a:r>
            <a:fld id="{A1DEE1CB-0BCE-4D78-A53F-E36A879A039B}" type="slidenum">
              <a:rPr lang="en-US" sz="1200" b="1">
                <a:solidFill>
                  <a:schemeClr val="bg1"/>
                </a:solidFill>
              </a:rPr>
              <a:pPr eaLnBrk="0" hangingPunct="0">
                <a:spcBef>
                  <a:spcPct val="50000"/>
                </a:spcBef>
                <a:defRPr/>
              </a:pPr>
              <a:t>‹#›</a:t>
            </a:fld>
            <a:r>
              <a:rPr lang="en-US" sz="1200" b="1">
                <a:solidFill>
                  <a:schemeClr val="bg1"/>
                </a:solidFill>
              </a:rPr>
              <a:t> </a:t>
            </a:r>
          </a:p>
        </p:txBody>
      </p:sp>
      <p:pic>
        <p:nvPicPr>
          <p:cNvPr id="13318" name="Picture 12" descr="disclaimer"/>
          <p:cNvPicPr>
            <a:picLocks noChangeAspect="1" noChangeArrowheads="1"/>
          </p:cNvPicPr>
          <p:nvPr/>
        </p:nvPicPr>
        <p:blipFill>
          <a:blip r:embed="rId13"/>
          <a:srcRect/>
          <a:stretch>
            <a:fillRect/>
          </a:stretch>
        </p:blipFill>
        <p:spPr bwMode="auto">
          <a:xfrm>
            <a:off x="381000" y="1600200"/>
            <a:ext cx="7924800" cy="24034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47" r:id="rId1"/>
    <p:sldLayoutId id="2147483946" r:id="rId2"/>
    <p:sldLayoutId id="2147483945" r:id="rId3"/>
    <p:sldLayoutId id="2147483944" r:id="rId4"/>
    <p:sldLayoutId id="2147483943" r:id="rId5"/>
    <p:sldLayoutId id="2147483942" r:id="rId6"/>
    <p:sldLayoutId id="2147483941" r:id="rId7"/>
    <p:sldLayoutId id="2147483940" r:id="rId8"/>
    <p:sldLayoutId id="2147483939" r:id="rId9"/>
    <p:sldLayoutId id="2147483938" r:id="rId10"/>
    <p:sldLayoutId id="2147483937" r:id="rId11"/>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eaLnBrk="0" fontAlgn="base" hangingPunct="0">
        <a:spcBef>
          <a:spcPct val="0"/>
        </a:spcBef>
        <a:spcAft>
          <a:spcPct val="0"/>
        </a:spcAft>
        <a:defRPr sz="4400">
          <a:solidFill>
            <a:schemeClr val="tx2"/>
          </a:solidFill>
          <a:latin typeface="Calibri" pitchFamily="34" charset="0"/>
        </a:defRPr>
      </a:lvl6pPr>
      <a:lvl7pPr marL="914400" algn="ctr" rtl="0" eaLnBrk="0" fontAlgn="base" hangingPunct="0">
        <a:spcBef>
          <a:spcPct val="0"/>
        </a:spcBef>
        <a:spcAft>
          <a:spcPct val="0"/>
        </a:spcAft>
        <a:defRPr sz="4400">
          <a:solidFill>
            <a:schemeClr val="tx2"/>
          </a:solidFill>
          <a:latin typeface="Calibri" pitchFamily="34" charset="0"/>
        </a:defRPr>
      </a:lvl7pPr>
      <a:lvl8pPr marL="1371600" algn="ctr" rtl="0" eaLnBrk="0" fontAlgn="base" hangingPunct="0">
        <a:spcBef>
          <a:spcPct val="0"/>
        </a:spcBef>
        <a:spcAft>
          <a:spcPct val="0"/>
        </a:spcAft>
        <a:defRPr sz="4400">
          <a:solidFill>
            <a:schemeClr val="tx2"/>
          </a:solidFill>
          <a:latin typeface="Calibri" pitchFamily="34" charset="0"/>
        </a:defRPr>
      </a:lvl8pPr>
      <a:lvl9pPr marL="1828800" algn="ctr" rtl="0" eaLnBrk="0" fontAlgn="base" hangingPunct="0">
        <a:spcBef>
          <a:spcPct val="0"/>
        </a:spcBef>
        <a:spcAft>
          <a:spcPct val="0"/>
        </a:spcAft>
        <a:defRPr sz="4400">
          <a:solidFill>
            <a:schemeClr val="tx2"/>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i="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i="1">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i="1">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i="1">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i="1">
          <a:solidFill>
            <a:schemeClr val="tx1"/>
          </a:solidFill>
          <a:latin typeface="+mn-lt"/>
        </a:defRPr>
      </a:lvl5pPr>
      <a:lvl6pPr marL="2514600" indent="-228600" algn="l" rtl="0" eaLnBrk="0" fontAlgn="base" hangingPunct="0">
        <a:spcBef>
          <a:spcPct val="20000"/>
        </a:spcBef>
        <a:spcAft>
          <a:spcPct val="0"/>
        </a:spcAft>
        <a:buFont typeface="Arial" pitchFamily="34" charset="0"/>
        <a:buChar char="»"/>
        <a:defRPr sz="2000" i="1">
          <a:solidFill>
            <a:schemeClr val="tx1"/>
          </a:solidFill>
          <a:latin typeface="+mn-lt"/>
        </a:defRPr>
      </a:lvl6pPr>
      <a:lvl7pPr marL="2971800" indent="-228600" algn="l" rtl="0" eaLnBrk="0" fontAlgn="base" hangingPunct="0">
        <a:spcBef>
          <a:spcPct val="20000"/>
        </a:spcBef>
        <a:spcAft>
          <a:spcPct val="0"/>
        </a:spcAft>
        <a:buFont typeface="Arial" pitchFamily="34" charset="0"/>
        <a:buChar char="»"/>
        <a:defRPr sz="2000" i="1">
          <a:solidFill>
            <a:schemeClr val="tx1"/>
          </a:solidFill>
          <a:latin typeface="+mn-lt"/>
        </a:defRPr>
      </a:lvl7pPr>
      <a:lvl8pPr marL="3429000" indent="-228600" algn="l" rtl="0" eaLnBrk="0" fontAlgn="base" hangingPunct="0">
        <a:spcBef>
          <a:spcPct val="20000"/>
        </a:spcBef>
        <a:spcAft>
          <a:spcPct val="0"/>
        </a:spcAft>
        <a:buFont typeface="Arial" pitchFamily="34" charset="0"/>
        <a:buChar char="»"/>
        <a:defRPr sz="2000" i="1">
          <a:solidFill>
            <a:schemeClr val="tx1"/>
          </a:solidFill>
          <a:latin typeface="+mn-lt"/>
        </a:defRPr>
      </a:lvl8pPr>
      <a:lvl9pPr marL="3886200" indent="-228600" algn="l" rtl="0" eaLnBrk="0" fontAlgn="base" hangingPunct="0">
        <a:spcBef>
          <a:spcPct val="20000"/>
        </a:spcBef>
        <a:spcAft>
          <a:spcPct val="0"/>
        </a:spcAft>
        <a:buFont typeface="Arial" pitchFamily="34" charset="0"/>
        <a:buChar char="»"/>
        <a:defRPr sz="2000" 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602"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5603"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Lst>
  <p:hf sldNum="0" hdr="0" dt="0"/>
  <p:txStyles>
    <p:titleStyle>
      <a:lvl1pPr algn="ctr" rtl="0" eaLnBrk="0" fontAlgn="base" hangingPunct="0">
        <a:spcBef>
          <a:spcPct val="0"/>
        </a:spcBef>
        <a:spcAft>
          <a:spcPct val="0"/>
        </a:spcAft>
        <a:defRPr sz="4400" kern="1200">
          <a:solidFill>
            <a:srgbClr val="897DBB"/>
          </a:solidFill>
          <a:latin typeface="Arial" charset="0"/>
          <a:ea typeface="+mj-ea"/>
          <a:cs typeface="+mj-cs"/>
        </a:defRPr>
      </a:lvl1pPr>
      <a:lvl2pPr algn="ctr" rtl="0" eaLnBrk="0" fontAlgn="base" hangingPunct="0">
        <a:spcBef>
          <a:spcPct val="0"/>
        </a:spcBef>
        <a:spcAft>
          <a:spcPct val="0"/>
        </a:spcAft>
        <a:defRPr sz="4400">
          <a:solidFill>
            <a:srgbClr val="897DBB"/>
          </a:solidFill>
          <a:latin typeface="Arial" charset="0"/>
        </a:defRPr>
      </a:lvl2pPr>
      <a:lvl3pPr algn="ctr" rtl="0" eaLnBrk="0" fontAlgn="base" hangingPunct="0">
        <a:spcBef>
          <a:spcPct val="0"/>
        </a:spcBef>
        <a:spcAft>
          <a:spcPct val="0"/>
        </a:spcAft>
        <a:defRPr sz="4400">
          <a:solidFill>
            <a:srgbClr val="897DBB"/>
          </a:solidFill>
          <a:latin typeface="Arial" charset="0"/>
        </a:defRPr>
      </a:lvl3pPr>
      <a:lvl4pPr algn="ctr" rtl="0" eaLnBrk="0" fontAlgn="base" hangingPunct="0">
        <a:spcBef>
          <a:spcPct val="0"/>
        </a:spcBef>
        <a:spcAft>
          <a:spcPct val="0"/>
        </a:spcAft>
        <a:defRPr sz="4400">
          <a:solidFill>
            <a:srgbClr val="897DBB"/>
          </a:solidFill>
          <a:latin typeface="Arial" charset="0"/>
        </a:defRPr>
      </a:lvl4pPr>
      <a:lvl5pPr algn="ctr" rtl="0" eaLnBrk="0" fontAlgn="base" hangingPunct="0">
        <a:spcBef>
          <a:spcPct val="0"/>
        </a:spcBef>
        <a:spcAft>
          <a:spcPct val="0"/>
        </a:spcAft>
        <a:defRPr sz="4400">
          <a:solidFill>
            <a:srgbClr val="897DBB"/>
          </a:solidFill>
          <a:latin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6.jpeg"/><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2.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04.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4.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5.xml"/><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5.jpeg"/><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6.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4.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6.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0.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2.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4.xml"/><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5.xm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6.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2.xml"/><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6.jpeg"/><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9.xml"/><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0.xml"/><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4.xml"/><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9.xml"/><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2.xml"/><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3.xml"/><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7.xml"/><Relationship Id="rId1" Type="http://schemas.openxmlformats.org/officeDocument/2006/relationships/slideLayout" Target="../slideLayouts/slideLayout2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4.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2.xml"/><Relationship Id="rId1" Type="http://schemas.openxmlformats.org/officeDocument/2006/relationships/slideLayout" Target="../slideLayouts/slideLayout2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4.xml"/></Relationships>
</file>

<file path=ppt/slides/_rels/slide1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4.xml"/><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5.xml"/><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2.xml"/><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4.xml"/><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1.jpeg"/><Relationship Id="rId1" Type="http://schemas.openxmlformats.org/officeDocument/2006/relationships/slideLayout" Target="../slideLayouts/slideLayout2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4.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5.xml"/><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8.xml"/><Relationship Id="rId1" Type="http://schemas.openxmlformats.org/officeDocument/2006/relationships/slideLayout" Target="../slideLayouts/slideLayout2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0.xml"/><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3.xml"/><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6.xml"/><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4.xml"/></Relationships>
</file>

<file path=ppt/slides/_rels/slide2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1.xml"/><Relationship Id="rId1" Type="http://schemas.openxmlformats.org/officeDocument/2006/relationships/slideLayout" Target="../slideLayouts/slideLayout2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3.xml"/><Relationship Id="rId1" Type="http://schemas.openxmlformats.org/officeDocument/2006/relationships/slideLayout" Target="../slideLayouts/slideLayout24.xml"/></Relationships>
</file>

<file path=ppt/slides/_rels/slide2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4.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6.xml"/><Relationship Id="rId1" Type="http://schemas.openxmlformats.org/officeDocument/2006/relationships/slideLayout" Target="../slideLayouts/slideLayout2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4.xml"/></Relationships>
</file>

<file path=ppt/slides/_rels/slide2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1.jpeg"/><Relationship Id="rId1" Type="http://schemas.openxmlformats.org/officeDocument/2006/relationships/slideLayout" Target="../slideLayouts/slideLayout2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4.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4.xml"/></Relationships>
</file>

<file path=ppt/slides/_rels/slide2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7.xml"/><Relationship Id="rId1" Type="http://schemas.openxmlformats.org/officeDocument/2006/relationships/slideLayout" Target="../slideLayouts/slideLayout2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4.xml"/></Relationships>
</file>

<file path=ppt/slides/_rels/slide2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9.xml"/><Relationship Id="rId1" Type="http://schemas.openxmlformats.org/officeDocument/2006/relationships/slideLayout" Target="../slideLayouts/slideLayout24.xml"/></Relationships>
</file>

<file path=ppt/slides/_rels/slide2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0.xml"/><Relationship Id="rId1" Type="http://schemas.openxmlformats.org/officeDocument/2006/relationships/slideLayout" Target="../slideLayouts/slideLayout24.xml"/></Relationships>
</file>

<file path=ppt/slides/_rels/slide2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1.xml"/><Relationship Id="rId1" Type="http://schemas.openxmlformats.org/officeDocument/2006/relationships/slideLayout" Target="../slideLayouts/slideLayout2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4.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4.xml"/><Relationship Id="rId1" Type="http://schemas.openxmlformats.org/officeDocument/2006/relationships/slideLayout" Target="../slideLayouts/slideLayout2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4.xml"/></Relationships>
</file>

<file path=ppt/slides/_rels/slide2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6.xml"/><Relationship Id="rId1" Type="http://schemas.openxmlformats.org/officeDocument/2006/relationships/slideLayout" Target="../slideLayouts/slideLayout2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4.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4.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4.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4.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4.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4.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4.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4.xml"/></Relationships>
</file>

<file path=ppt/slides/_rels/slide28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8.jpeg"/><Relationship Id="rId1" Type="http://schemas.openxmlformats.org/officeDocument/2006/relationships/slideLayout" Target="../slideLayouts/slideLayout2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4.xml"/></Relationships>
</file>

<file path=ppt/slides/_rels/slide2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3.xml"/><Relationship Id="rId1" Type="http://schemas.openxmlformats.org/officeDocument/2006/relationships/slideLayout" Target="../slideLayouts/slideLayout24.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4.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5.xml"/><Relationship Id="rId1" Type="http://schemas.openxmlformats.org/officeDocument/2006/relationships/slideLayout" Target="../slideLayouts/slideLayout24.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4.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4.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4.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4.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4.xml"/></Relationships>
</file>

<file path=ppt/slides/_rels/slide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4.xml"/><Relationship Id="rId1" Type="http://schemas.openxmlformats.org/officeDocument/2006/relationships/slideLayout" Target="../slideLayouts/slideLayout24.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4.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4.xml"/></Relationships>
</file>

<file path=ppt/slides/_rels/slide3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8.xml"/><Relationship Id="rId1" Type="http://schemas.openxmlformats.org/officeDocument/2006/relationships/slideLayout" Target="../slideLayouts/slideLayout24.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4.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4.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4.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4.xml"/></Relationships>
</file>

<file path=ppt/slides/_rels/slide3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6.xml"/><Relationship Id="rId1" Type="http://schemas.openxmlformats.org/officeDocument/2006/relationships/slideLayout" Target="../slideLayouts/slideLayout24.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4.xml"/></Relationships>
</file>

<file path=ppt/slides/_rels/slide3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8.xml"/><Relationship Id="rId1" Type="http://schemas.openxmlformats.org/officeDocument/2006/relationships/slideLayout" Target="../slideLayouts/slideLayout2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4.xml"/></Relationships>
</file>

<file path=ppt/slides/_rels/slide3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4.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4.xml"/></Relationships>
</file>

<file path=ppt/slides/_rels/slide3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3.xml"/><Relationship Id="rId1" Type="http://schemas.openxmlformats.org/officeDocument/2006/relationships/slideLayout" Target="../slideLayouts/slideLayout24.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4.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4.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4.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4.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4.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4.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4.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4.xml"/></Relationships>
</file>

<file path=ppt/slides/_rels/slide3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7.jpeg"/><Relationship Id="rId1" Type="http://schemas.openxmlformats.org/officeDocument/2006/relationships/slideLayout" Target="../slideLayouts/slideLayout2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4.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4.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6.xml"/><Relationship Id="rId1" Type="http://schemas.openxmlformats.org/officeDocument/2006/relationships/slideLayout" Target="../slideLayouts/slideLayout24.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4.xml"/></Relationships>
</file>

<file path=ppt/slides/_rels/slide3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8.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4.xml"/></Relationships>
</file>

<file path=ppt/slides/_rels/slide3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0.xml"/><Relationship Id="rId1" Type="http://schemas.openxmlformats.org/officeDocument/2006/relationships/slideLayout" Target="../slideLayouts/slideLayout24.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4.xml"/></Relationships>
</file>

<file path=ppt/slides/_rels/slide3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2.xml"/><Relationship Id="rId1" Type="http://schemas.openxmlformats.org/officeDocument/2006/relationships/slideLayout" Target="../slideLayouts/slideLayout24.xml"/></Relationships>
</file>

<file path=ppt/slides/_rels/slide3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3.xml"/><Relationship Id="rId1" Type="http://schemas.openxmlformats.org/officeDocument/2006/relationships/slideLayout" Target="../slideLayouts/slideLayout24.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4.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4.xml"/></Relationships>
</file>

<file path=ppt/slides/_rels/slide3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6.xml"/><Relationship Id="rId1" Type="http://schemas.openxmlformats.org/officeDocument/2006/relationships/slideLayout" Target="../slideLayouts/slideLayout2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4.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9.xml"/><Relationship Id="rId1" Type="http://schemas.openxmlformats.org/officeDocument/2006/relationships/slideLayout" Target="../slideLayouts/slideLayout24.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4.xml"/></Relationships>
</file>

<file path=ppt/slides/_rels/slide3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1.xml"/><Relationship Id="rId1" Type="http://schemas.openxmlformats.org/officeDocument/2006/relationships/slideLayout" Target="../slideLayouts/slideLayout2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4.xml"/></Relationships>
</file>

<file path=ppt/slides/_rels/slide3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3.xml"/><Relationship Id="rId1" Type="http://schemas.openxmlformats.org/officeDocument/2006/relationships/slideLayout" Target="../slideLayouts/slideLayout2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4.xml"/></Relationships>
</file>

<file path=ppt/slides/_rels/slide3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5.xml"/><Relationship Id="rId1" Type="http://schemas.openxmlformats.org/officeDocument/2006/relationships/slideLayout" Target="../slideLayouts/slideLayout24.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6.xml"/><Relationship Id="rId1" Type="http://schemas.openxmlformats.org/officeDocument/2006/relationships/slideLayout" Target="../slideLayouts/slideLayout24.xml"/><Relationship Id="rId4" Type="http://schemas.openxmlformats.org/officeDocument/2006/relationships/image" Target="../media/image109.png"/></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4.xml"/></Relationships>
</file>

<file path=ppt/slides/_rels/slide3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0.xml"/><Relationship Id="rId1" Type="http://schemas.openxmlformats.org/officeDocument/2006/relationships/slideLayout" Target="../slideLayouts/slideLayout24.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4.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4.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4.xml"/></Relationships>
</file>

<file path=ppt/slides/_rels/slide3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4.xml"/><Relationship Id="rId1" Type="http://schemas.openxmlformats.org/officeDocument/2006/relationships/slideLayout" Target="../slideLayouts/slideLayout24.xml"/></Relationships>
</file>

<file path=ppt/slides/_rels/slide3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5.xml"/><Relationship Id="rId1" Type="http://schemas.openxmlformats.org/officeDocument/2006/relationships/slideLayout" Target="../slideLayouts/slideLayout24.xml"/><Relationship Id="rId4" Type="http://schemas.openxmlformats.org/officeDocument/2006/relationships/image" Target="../media/image113.png"/></Relationships>
</file>

<file path=ppt/slides/_rels/slide3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6.xml"/><Relationship Id="rId1" Type="http://schemas.openxmlformats.org/officeDocument/2006/relationships/slideLayout" Target="../slideLayouts/slideLayout2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jpeg"/><Relationship Id="rId1" Type="http://schemas.openxmlformats.org/officeDocument/2006/relationships/slideLayout" Target="../slideLayouts/slideLayout23.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4.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4.xml"/></Relationships>
</file>

<file path=ppt/slides/_rels/slide3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4.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4.xml"/></Relationships>
</file>

<file path=ppt/slides/_rels/slide3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8.xml"/><Relationship Id="rId1" Type="http://schemas.openxmlformats.org/officeDocument/2006/relationships/slideLayout" Target="../slideLayouts/slideLayout24.xml"/><Relationship Id="rId4" Type="http://schemas.openxmlformats.org/officeDocument/2006/relationships/image" Target="../media/image116.png"/></Relationships>
</file>

<file path=ppt/slides/_rels/slide3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9.xml"/><Relationship Id="rId1" Type="http://schemas.openxmlformats.org/officeDocument/2006/relationships/slideLayout" Target="../slideLayouts/slideLayout24.xml"/><Relationship Id="rId4" Type="http://schemas.openxmlformats.org/officeDocument/2006/relationships/image" Target="../media/image117.png"/></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4.xml"/></Relationships>
</file>

<file path=ppt/slides/_rels/slide3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61.xml"/><Relationship Id="rId1" Type="http://schemas.openxmlformats.org/officeDocument/2006/relationships/slideLayout" Target="../slideLayouts/slideLayout24.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4.xml"/></Relationships>
</file>

<file path=ppt/slides/_rels/slide3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3.xml"/><Relationship Id="rId1" Type="http://schemas.openxmlformats.org/officeDocument/2006/relationships/slideLayout" Target="../slideLayouts/slideLayout24.xml"/></Relationships>
</file>

<file path=ppt/slides/_rels/slide3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4.xml"/><Relationship Id="rId1" Type="http://schemas.openxmlformats.org/officeDocument/2006/relationships/slideLayout" Target="../slideLayouts/slideLayout24.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4.xml"/></Relationships>
</file>

<file path=ppt/slides/_rels/slide3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66.xml"/><Relationship Id="rId1" Type="http://schemas.openxmlformats.org/officeDocument/2006/relationships/slideLayout" Target="../slideLayouts/slideLayout24.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8.xml"/><Relationship Id="rId1" Type="http://schemas.openxmlformats.org/officeDocument/2006/relationships/slideLayout" Target="../slideLayouts/slideLayout24.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4.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4.xml"/></Relationships>
</file>

<file path=ppt/slides/_rels/slide3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71.xml"/><Relationship Id="rId1" Type="http://schemas.openxmlformats.org/officeDocument/2006/relationships/slideLayout" Target="../slideLayouts/slideLayout24.xml"/></Relationships>
</file>

<file path=ppt/slides/_rels/slide3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2.xml"/><Relationship Id="rId1" Type="http://schemas.openxmlformats.org/officeDocument/2006/relationships/slideLayout" Target="../slideLayouts/slideLayout24.xml"/></Relationships>
</file>

<file path=ppt/slides/_rels/slide3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3.xml"/><Relationship Id="rId1" Type="http://schemas.openxmlformats.org/officeDocument/2006/relationships/slideLayout" Target="../slideLayouts/slideLayout24.xml"/></Relationships>
</file>

<file path=ppt/slides/_rels/slide3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4.xml"/><Relationship Id="rId1" Type="http://schemas.openxmlformats.org/officeDocument/2006/relationships/slideLayout" Target="../slideLayouts/slideLayout24.xml"/></Relationships>
</file>

<file path=ppt/slides/_rels/slide3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5.xml"/><Relationship Id="rId1" Type="http://schemas.openxmlformats.org/officeDocument/2006/relationships/slideLayout" Target="../slideLayouts/slideLayout24.xml"/></Relationships>
</file>

<file path=ppt/slides/_rels/slide3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6.xml"/><Relationship Id="rId1" Type="http://schemas.openxmlformats.org/officeDocument/2006/relationships/slideLayout" Target="../slideLayouts/slideLayout24.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8.xml"/><Relationship Id="rId1" Type="http://schemas.openxmlformats.org/officeDocument/2006/relationships/slideLayout" Target="../slideLayouts/slideLayout24.xml"/></Relationships>
</file>

<file path=ppt/slides/_rels/slide4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9.xml"/><Relationship Id="rId1" Type="http://schemas.openxmlformats.org/officeDocument/2006/relationships/slideLayout" Target="../slideLayouts/slideLayout24.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4.xml"/></Relationships>
</file>

<file path=ppt/slides/_rels/slide4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1.xml"/><Relationship Id="rId1" Type="http://schemas.openxmlformats.org/officeDocument/2006/relationships/slideLayout" Target="../slideLayouts/slideLayout24.xml"/></Relationships>
</file>

<file path=ppt/slides/_rels/slide4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4.xml"/></Relationships>
</file>

<file path=ppt/slides/_rels/slide4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83.xml"/><Relationship Id="rId1" Type="http://schemas.openxmlformats.org/officeDocument/2006/relationships/slideLayout" Target="../slideLayouts/slideLayout24.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4.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4.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4.xml"/></Relationships>
</file>

<file path=ppt/slides/_rels/slide4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8.xml"/><Relationship Id="rId1" Type="http://schemas.openxmlformats.org/officeDocument/2006/relationships/slideLayout" Target="../slideLayouts/slideLayout24.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4.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4.xml"/></Relationships>
</file>

<file path=ppt/slides/_rels/slide4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1.xml"/><Relationship Id="rId1" Type="http://schemas.openxmlformats.org/officeDocument/2006/relationships/slideLayout" Target="../slideLayouts/slideLayout24.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4.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4.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4.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4.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5.jpeg"/><Relationship Id="rId1" Type="http://schemas.openxmlformats.org/officeDocument/2006/relationships/slideLayout" Target="../slideLayouts/slideLayout2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4.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4.xml"/></Relationships>
</file>

<file path=ppt/slides/_rels/slide4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99.xml"/><Relationship Id="rId1" Type="http://schemas.openxmlformats.org/officeDocument/2006/relationships/slideLayout" Target="../slideLayouts/slideLayout24.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4.xml"/></Relationships>
</file>

<file path=ppt/slides/_rels/slide4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1.xml"/><Relationship Id="rId1" Type="http://schemas.openxmlformats.org/officeDocument/2006/relationships/slideLayout" Target="../slideLayouts/slideLayout24.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4.xml"/></Relationships>
</file>

<file path=ppt/slides/_rels/slide4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03.xml"/><Relationship Id="rId1" Type="http://schemas.openxmlformats.org/officeDocument/2006/relationships/slideLayout" Target="../slideLayouts/slideLayout24.xml"/></Relationships>
</file>

<file path=ppt/slides/_rels/slide4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04.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05.xml"/><Relationship Id="rId1" Type="http://schemas.openxmlformats.org/officeDocument/2006/relationships/slideLayout" Target="../slideLayouts/slideLayout24.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4.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4.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10.xml"/><Relationship Id="rId1" Type="http://schemas.openxmlformats.org/officeDocument/2006/relationships/slideLayout" Target="../slideLayouts/slideLayout24.xml"/></Relationships>
</file>

<file path=ppt/slides/_rels/slide4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11.xml"/><Relationship Id="rId1" Type="http://schemas.openxmlformats.org/officeDocument/2006/relationships/slideLayout" Target="../slideLayouts/slideLayout24.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4.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4.xml"/></Relationships>
</file>

<file path=ppt/slides/_rels/slide4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14.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4.xml"/></Relationships>
</file>

<file path=ppt/slides/_rels/slide4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16.xml"/><Relationship Id="rId1" Type="http://schemas.openxmlformats.org/officeDocument/2006/relationships/slideLayout" Target="../slideLayouts/slideLayout24.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4.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4.xml"/></Relationships>
</file>

<file path=ppt/slides/_rels/slide4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19.xml"/><Relationship Id="rId1" Type="http://schemas.openxmlformats.org/officeDocument/2006/relationships/slideLayout" Target="../slideLayouts/slideLayout24.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4.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4.xml"/></Relationships>
</file>

<file path=ppt/slides/_rels/slide4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3.xml"/><Relationship Id="rId1" Type="http://schemas.openxmlformats.org/officeDocument/2006/relationships/slideLayout" Target="../slideLayouts/slideLayout24.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4.xml"/></Relationships>
</file>

<file path=ppt/slides/_rels/slide4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26.xml"/><Relationship Id="rId1" Type="http://schemas.openxmlformats.org/officeDocument/2006/relationships/slideLayout" Target="../slideLayouts/slideLayout24.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4.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4.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4.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4.xml"/></Relationships>
</file>

<file path=ppt/slides/_rels/slide4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48.jpeg"/><Relationship Id="rId1" Type="http://schemas.openxmlformats.org/officeDocument/2006/relationships/slideLayout" Target="../slideLayouts/slideLayout2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4.xml"/></Relationships>
</file>

<file path=ppt/slides/_rels/slide4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32.xml"/><Relationship Id="rId1" Type="http://schemas.openxmlformats.org/officeDocument/2006/relationships/slideLayout" Target="../slideLayouts/slideLayout24.xm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6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33.xml"/><Relationship Id="rId1" Type="http://schemas.openxmlformats.org/officeDocument/2006/relationships/slideLayout" Target="../slideLayouts/slideLayout24.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4.xml"/></Relationships>
</file>

<file path=ppt/slides/_rels/slide4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35.xml"/><Relationship Id="rId1" Type="http://schemas.openxmlformats.org/officeDocument/2006/relationships/slideLayout" Target="../slideLayouts/slideLayout24.xml"/></Relationships>
</file>

<file path=ppt/slides/_rels/slide4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36.xml"/><Relationship Id="rId1" Type="http://schemas.openxmlformats.org/officeDocument/2006/relationships/slideLayout" Target="../slideLayouts/slideLayout24.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4.xml"/></Relationships>
</file>

<file path=ppt/slides/_rels/slide4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38.xml"/><Relationship Id="rId1" Type="http://schemas.openxmlformats.org/officeDocument/2006/relationships/slideLayout" Target="../slideLayouts/slideLayout24.xml"/><Relationship Id="rId4" Type="http://schemas.openxmlformats.org/officeDocument/2006/relationships/image" Target="../media/image154.png"/></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4.xml"/></Relationships>
</file>

<file path=ppt/slides/_rels/slide4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40.xml"/><Relationship Id="rId1" Type="http://schemas.openxmlformats.org/officeDocument/2006/relationships/slideLayout" Target="../slideLayouts/slideLayout24.xml"/></Relationships>
</file>

<file path=ppt/slides/_rels/slide4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1.xml"/><Relationship Id="rId1" Type="http://schemas.openxmlformats.org/officeDocument/2006/relationships/slideLayout" Target="../slideLayouts/slideLayout24.xml"/></Relationships>
</file>

<file path=ppt/slides/_rels/slide4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42.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4.xml"/></Relationships>
</file>

<file path=ppt/slides/_rels/slide4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44.xml"/><Relationship Id="rId1" Type="http://schemas.openxmlformats.org/officeDocument/2006/relationships/slideLayout" Target="../slideLayouts/slideLayout24.xml"/></Relationships>
</file>

<file path=ppt/slides/_rels/slide4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45.xml"/><Relationship Id="rId1" Type="http://schemas.openxmlformats.org/officeDocument/2006/relationships/slideLayout" Target="../slideLayouts/slideLayout24.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24.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24.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4.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4.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4.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4.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4.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4.xml"/></Relationships>
</file>

<file path=ppt/slides/_rels/slide48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60.jpeg"/><Relationship Id="rId1" Type="http://schemas.openxmlformats.org/officeDocument/2006/relationships/slideLayout" Target="../slideLayouts/slideLayout2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4.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4.xml"/></Relationships>
</file>

<file path=ppt/slides/_rels/slide4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58.xml"/><Relationship Id="rId1" Type="http://schemas.openxmlformats.org/officeDocument/2006/relationships/slideLayout" Target="../slideLayouts/slideLayout24.xml"/></Relationships>
</file>

<file path=ppt/slides/_rels/slide4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59.xml"/><Relationship Id="rId1" Type="http://schemas.openxmlformats.org/officeDocument/2006/relationships/slideLayout" Target="../slideLayouts/slideLayout24.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4.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4.xml"/></Relationships>
</file>

<file path=ppt/slides/_rels/slide49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3.xml"/><Relationship Id="rId1" Type="http://schemas.openxmlformats.org/officeDocument/2006/relationships/slideLayout" Target="../slideLayouts/slideLayout24.xml"/></Relationships>
</file>

<file path=ppt/slides/_rels/slide4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4.xml"/><Relationship Id="rId1" Type="http://schemas.openxmlformats.org/officeDocument/2006/relationships/slideLayout" Target="../slideLayouts/slideLayout24.xml"/><Relationship Id="rId4" Type="http://schemas.openxmlformats.org/officeDocument/2006/relationships/image" Target="../media/image165.png"/></Relationships>
</file>

<file path=ppt/slides/_rels/slide49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5.xml"/><Relationship Id="rId1" Type="http://schemas.openxmlformats.org/officeDocument/2006/relationships/slideLayout" Target="../slideLayouts/slideLayout24.xml"/><Relationship Id="rId4" Type="http://schemas.openxmlformats.org/officeDocument/2006/relationships/image" Target="../media/image166.png"/></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4.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4.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4.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4.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0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71.xml"/><Relationship Id="rId1" Type="http://schemas.openxmlformats.org/officeDocument/2006/relationships/slideLayout" Target="../slideLayouts/slideLayout24.xml"/></Relationships>
</file>

<file path=ppt/slides/_rels/slide5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72.xml"/><Relationship Id="rId1" Type="http://schemas.openxmlformats.org/officeDocument/2006/relationships/slideLayout" Target="../slideLayouts/slideLayout24.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4.xml"/></Relationships>
</file>

<file path=ppt/slides/_rels/slide5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4.xml"/><Relationship Id="rId1" Type="http://schemas.openxmlformats.org/officeDocument/2006/relationships/slideLayout" Target="../slideLayouts/slideLayout24.xml"/></Relationships>
</file>

<file path=ppt/slides/_rels/slide5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75.xml"/><Relationship Id="rId1" Type="http://schemas.openxmlformats.org/officeDocument/2006/relationships/slideLayout" Target="../slideLayouts/slideLayout24.xml"/></Relationships>
</file>

<file path=ppt/slides/_rels/slide5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76.xml"/><Relationship Id="rId1" Type="http://schemas.openxmlformats.org/officeDocument/2006/relationships/slideLayout" Target="../slideLayouts/slideLayout24.xml"/></Relationships>
</file>

<file path=ppt/slides/_rels/slide5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77.xml"/><Relationship Id="rId1" Type="http://schemas.openxmlformats.org/officeDocument/2006/relationships/slideLayout" Target="../slideLayouts/slideLayout24.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4.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4.xml"/></Relationships>
</file>

<file path=ppt/slides/_rels/slide5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8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5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81.xml"/><Relationship Id="rId1" Type="http://schemas.openxmlformats.org/officeDocument/2006/relationships/slideLayout" Target="../slideLayouts/slideLayout24.xml"/></Relationships>
</file>

<file path=ppt/slides/_rels/slide51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82.xml"/><Relationship Id="rId1" Type="http://schemas.openxmlformats.org/officeDocument/2006/relationships/slideLayout" Target="../slideLayouts/slideLayout24.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24.xml"/></Relationships>
</file>

<file path=ppt/slides/_rels/slide5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84.xml"/><Relationship Id="rId1" Type="http://schemas.openxmlformats.org/officeDocument/2006/relationships/slideLayout" Target="../slideLayouts/slideLayout24.xml"/></Relationships>
</file>

<file path=ppt/slides/_rels/slide5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85.xml"/><Relationship Id="rId1" Type="http://schemas.openxmlformats.org/officeDocument/2006/relationships/slideLayout" Target="../slideLayouts/slideLayout24.xml"/></Relationships>
</file>

<file path=ppt/slides/_rels/slide5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86.xml"/><Relationship Id="rId1" Type="http://schemas.openxmlformats.org/officeDocument/2006/relationships/slideLayout" Target="../slideLayouts/slideLayout24.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24.xml"/></Relationships>
</file>

<file path=ppt/slides/_rels/slide5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88.xml"/><Relationship Id="rId1" Type="http://schemas.openxmlformats.org/officeDocument/2006/relationships/slideLayout" Target="../slideLayouts/slideLayout24.xml"/></Relationships>
</file>

<file path=ppt/slides/_rels/slide5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89.xml"/><Relationship Id="rId1" Type="http://schemas.openxmlformats.org/officeDocument/2006/relationships/slideLayout" Target="../slideLayouts/slideLayout24.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24.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24.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24.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24.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24.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24.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24.xml"/></Relationships>
</file>

<file path=ppt/slides/_rels/slide5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81.jpeg"/><Relationship Id="rId1" Type="http://schemas.openxmlformats.org/officeDocument/2006/relationships/slideLayout" Target="../slideLayouts/slideLayout2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99.xml"/><Relationship Id="rId1" Type="http://schemas.openxmlformats.org/officeDocument/2006/relationships/slideLayout" Target="../slideLayouts/slideLayout24.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24.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4.xml"/></Relationships>
</file>

<file path=ppt/slides/_rels/slide5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02.xml"/><Relationship Id="rId1" Type="http://schemas.openxmlformats.org/officeDocument/2006/relationships/slideLayout" Target="../slideLayouts/slideLayout24.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24.xml"/></Relationships>
</file>

<file path=ppt/slides/_rels/slide5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04.xml"/><Relationship Id="rId1" Type="http://schemas.openxmlformats.org/officeDocument/2006/relationships/slideLayout" Target="../slideLayouts/slideLayout24.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24.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24.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24.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09.xml"/><Relationship Id="rId1" Type="http://schemas.openxmlformats.org/officeDocument/2006/relationships/slideLayout" Target="../slideLayouts/slideLayout24.xml"/></Relationships>
</file>

<file path=ppt/slides/_rels/slide5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10.xml"/><Relationship Id="rId1" Type="http://schemas.openxmlformats.org/officeDocument/2006/relationships/slideLayout" Target="../slideLayouts/slideLayout24.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24.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24.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24.xml"/></Relationships>
</file>

<file path=ppt/slides/_rels/slide54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14.xml"/><Relationship Id="rId1" Type="http://schemas.openxmlformats.org/officeDocument/2006/relationships/slideLayout" Target="../slideLayouts/slideLayout24.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24.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24.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24.xml"/></Relationships>
</file>

<file path=ppt/slides/_rels/slide54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18.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5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19.xml"/><Relationship Id="rId1" Type="http://schemas.openxmlformats.org/officeDocument/2006/relationships/slideLayout" Target="../slideLayouts/slideLayout24.xml"/></Relationships>
</file>

<file path=ppt/slides/_rels/slide55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20.xml"/><Relationship Id="rId1" Type="http://schemas.openxmlformats.org/officeDocument/2006/relationships/slideLayout" Target="../slideLayouts/slideLayout24.xml"/></Relationships>
</file>

<file path=ppt/slides/_rels/slide55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21.xml"/><Relationship Id="rId1" Type="http://schemas.openxmlformats.org/officeDocument/2006/relationships/slideLayout" Target="../slideLayouts/slideLayout24.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24.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24.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24.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24.xml"/></Relationships>
</file>

<file path=ppt/slides/_rels/slide55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26.xml"/><Relationship Id="rId1" Type="http://schemas.openxmlformats.org/officeDocument/2006/relationships/slideLayout" Target="../slideLayouts/slideLayout24.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24.xml"/></Relationships>
</file>

<file path=ppt/slides/_rels/slide55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28.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24.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24.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24.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24.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24.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24.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24.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24.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24.xml"/></Relationships>
</file>

<file path=ppt/slides/_rels/slide5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94.jpe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24.xml"/></Relationships>
</file>

<file path=ppt/slides/_rels/slide5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39.xml"/><Relationship Id="rId1" Type="http://schemas.openxmlformats.org/officeDocument/2006/relationships/slideLayout" Target="../slideLayouts/slideLayout24.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4.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24.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24.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24.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24.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24.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24.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24.xml"/></Relationships>
</file>

<file path=ppt/slides/_rels/slide58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49.xml"/><Relationship Id="rId1" Type="http://schemas.openxmlformats.org/officeDocument/2006/relationships/slideLayout" Target="../slideLayouts/slideLayout24.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24.xml"/></Relationships>
</file>

<file path=ppt/slides/_rels/slide58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51.xml"/><Relationship Id="rId1" Type="http://schemas.openxmlformats.org/officeDocument/2006/relationships/slideLayout" Target="../slideLayouts/slideLayout24.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552.xml"/><Relationship Id="rId1" Type="http://schemas.openxmlformats.org/officeDocument/2006/relationships/slideLayout" Target="../slideLayouts/slideLayout24.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24.xml"/></Relationships>
</file>

<file path=ppt/slides/_rels/slide58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54.xml"/><Relationship Id="rId1" Type="http://schemas.openxmlformats.org/officeDocument/2006/relationships/slideLayout" Target="../slideLayouts/slideLayout24.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24.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24.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58.xml"/><Relationship Id="rId1" Type="http://schemas.openxmlformats.org/officeDocument/2006/relationships/slideLayout" Target="../slideLayouts/slideLayout24.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24.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24.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24.xml"/></Relationships>
</file>

<file path=ppt/slides/_rels/slide59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62.xml"/><Relationship Id="rId1" Type="http://schemas.openxmlformats.org/officeDocument/2006/relationships/slideLayout" Target="../slideLayouts/slideLayout24.xml"/></Relationships>
</file>

<file path=ppt/slides/_rels/slide59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63.xml"/><Relationship Id="rId1" Type="http://schemas.openxmlformats.org/officeDocument/2006/relationships/slideLayout" Target="../slideLayouts/slideLayout24.xml"/><Relationship Id="rId4" Type="http://schemas.openxmlformats.org/officeDocument/2006/relationships/image" Target="../media/image200.png"/></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24.xml"/></Relationships>
</file>

<file path=ppt/slides/_rels/slide5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65.xml"/><Relationship Id="rId1" Type="http://schemas.openxmlformats.org/officeDocument/2006/relationships/slideLayout" Target="../slideLayouts/slideLayout24.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24.xml"/></Relationships>
</file>

<file path=ppt/slides/_rels/slide6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68.xml"/><Relationship Id="rId1" Type="http://schemas.openxmlformats.org/officeDocument/2006/relationships/slideLayout" Target="../slideLayouts/slideLayout24.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24.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24.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24.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72.xml"/><Relationship Id="rId1" Type="http://schemas.openxmlformats.org/officeDocument/2006/relationships/slideLayout" Target="../slideLayouts/slideLayout24.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73.xml"/><Relationship Id="rId1" Type="http://schemas.openxmlformats.org/officeDocument/2006/relationships/slideLayout" Target="../slideLayouts/slideLayout24.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24.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24.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24.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24.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24.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24.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24.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24.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24.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24.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24.xml"/></Relationships>
</file>

<file path=ppt/slides/_rels/slide6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03.jpe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24.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587.xml"/><Relationship Id="rId1" Type="http://schemas.openxmlformats.org/officeDocument/2006/relationships/slideLayout" Target="../slideLayouts/slideLayout24.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588.xml"/><Relationship Id="rId1" Type="http://schemas.openxmlformats.org/officeDocument/2006/relationships/slideLayout" Target="../slideLayouts/slideLayout24.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24.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590.xml"/><Relationship Id="rId1" Type="http://schemas.openxmlformats.org/officeDocument/2006/relationships/slideLayout" Target="../slideLayouts/slideLayout24.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24.xml"/></Relationships>
</file>

<file path=ppt/slides/_rels/slide62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92.xml"/><Relationship Id="rId1" Type="http://schemas.openxmlformats.org/officeDocument/2006/relationships/slideLayout" Target="../slideLayouts/slideLayout24.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24.xml"/></Relationships>
</file>

<file path=ppt/slides/_rels/slide62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94.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3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95.xml"/><Relationship Id="rId1" Type="http://schemas.openxmlformats.org/officeDocument/2006/relationships/slideLayout" Target="../slideLayouts/slideLayout24.xml"/></Relationships>
</file>

<file path=ppt/slides/_rels/slide63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96.xml"/><Relationship Id="rId1" Type="http://schemas.openxmlformats.org/officeDocument/2006/relationships/slideLayout" Target="../slideLayouts/slideLayout24.xml"/></Relationships>
</file>

<file path=ppt/slides/_rels/slide63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97.xml"/><Relationship Id="rId1" Type="http://schemas.openxmlformats.org/officeDocument/2006/relationships/slideLayout" Target="../slideLayouts/slideLayout24.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24.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24.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24.xml"/></Relationships>
</file>

<file path=ppt/slides/_rels/slide63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01.xml"/><Relationship Id="rId1" Type="http://schemas.openxmlformats.org/officeDocument/2006/relationships/slideLayout" Target="../slideLayouts/slideLayout24.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24.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24.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24.xml"/></Relationships>
</file>

<file path=ppt/slides/_rels/slide6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06.xml"/><Relationship Id="rId1" Type="http://schemas.openxmlformats.org/officeDocument/2006/relationships/slideLayout" Target="../slideLayouts/slideLayout24.xml"/></Relationships>
</file>

<file path=ppt/slides/_rels/slide64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07.xml"/><Relationship Id="rId1" Type="http://schemas.openxmlformats.org/officeDocument/2006/relationships/slideLayout" Target="../slideLayouts/slideLayout24.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24.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609.xml"/><Relationship Id="rId1" Type="http://schemas.openxmlformats.org/officeDocument/2006/relationships/slideLayout" Target="../slideLayouts/slideLayout24.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610.xml"/><Relationship Id="rId1" Type="http://schemas.openxmlformats.org/officeDocument/2006/relationships/slideLayout" Target="../slideLayouts/slideLayout24.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24.xml"/></Relationships>
</file>

<file path=ppt/slides/_rels/slide64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12.xml"/><Relationship Id="rId1" Type="http://schemas.openxmlformats.org/officeDocument/2006/relationships/slideLayout" Target="../slideLayouts/slideLayout24.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613.xml"/><Relationship Id="rId1" Type="http://schemas.openxmlformats.org/officeDocument/2006/relationships/slideLayout" Target="../slideLayouts/slideLayout24.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61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24.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616.xml"/><Relationship Id="rId1" Type="http://schemas.openxmlformats.org/officeDocument/2006/relationships/slideLayout" Target="../slideLayouts/slideLayout24.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24.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24.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619.xml"/><Relationship Id="rId1" Type="http://schemas.openxmlformats.org/officeDocument/2006/relationships/slideLayout" Target="../slideLayouts/slideLayout24.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620.xml"/><Relationship Id="rId1" Type="http://schemas.openxmlformats.org/officeDocument/2006/relationships/slideLayout" Target="../slideLayouts/slideLayout24.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621.xml"/><Relationship Id="rId1" Type="http://schemas.openxmlformats.org/officeDocument/2006/relationships/slideLayout" Target="../slideLayouts/slideLayout24.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24.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24.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24.xml"/></Relationships>
</file>

<file path=ppt/slides/_rels/slide6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3.jpeg"/><Relationship Id="rId1" Type="http://schemas.openxmlformats.org/officeDocument/2006/relationships/slideLayout" Target="../slideLayouts/slideLayout23.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626.xml"/><Relationship Id="rId1" Type="http://schemas.openxmlformats.org/officeDocument/2006/relationships/slideLayout" Target="../slideLayouts/slideLayout24.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24.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24.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24.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24.xml"/></Relationships>
</file>

<file path=ppt/slides/_rels/slide66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31.xml"/><Relationship Id="rId1" Type="http://schemas.openxmlformats.org/officeDocument/2006/relationships/slideLayout" Target="../slideLayouts/slideLayout24.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632.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633.xml"/><Relationship Id="rId1" Type="http://schemas.openxmlformats.org/officeDocument/2006/relationships/slideLayout" Target="../slideLayouts/slideLayout24.xml"/></Relationships>
</file>

<file path=ppt/slides/_rels/slide67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34.xml"/><Relationship Id="rId1" Type="http://schemas.openxmlformats.org/officeDocument/2006/relationships/slideLayout" Target="../slideLayouts/slideLayout24.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635.xml"/><Relationship Id="rId1" Type="http://schemas.openxmlformats.org/officeDocument/2006/relationships/slideLayout" Target="../slideLayouts/slideLayout24.xml"/></Relationships>
</file>

<file path=ppt/slides/_rels/slide6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36.xml"/><Relationship Id="rId1" Type="http://schemas.openxmlformats.org/officeDocument/2006/relationships/slideLayout" Target="../slideLayouts/slideLayout24.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637.xml"/><Relationship Id="rId1" Type="http://schemas.openxmlformats.org/officeDocument/2006/relationships/slideLayout" Target="../slideLayouts/slideLayout24.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638.xml"/><Relationship Id="rId1" Type="http://schemas.openxmlformats.org/officeDocument/2006/relationships/slideLayout" Target="../slideLayouts/slideLayout24.xml"/></Relationships>
</file>

<file path=ppt/slides/_rels/slide67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639.xml"/><Relationship Id="rId1" Type="http://schemas.openxmlformats.org/officeDocument/2006/relationships/slideLayout" Target="../slideLayouts/slideLayout24.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640.xml"/><Relationship Id="rId1" Type="http://schemas.openxmlformats.org/officeDocument/2006/relationships/slideLayout" Target="../slideLayouts/slideLayout24.xml"/></Relationships>
</file>

<file path=ppt/slides/_rels/slide67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1.xml"/><Relationship Id="rId1" Type="http://schemas.openxmlformats.org/officeDocument/2006/relationships/slideLayout" Target="../slideLayouts/slideLayout24.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642.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643.xml"/><Relationship Id="rId1" Type="http://schemas.openxmlformats.org/officeDocument/2006/relationships/slideLayout" Target="../slideLayouts/slideLayout24.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44.xml"/><Relationship Id="rId1" Type="http://schemas.openxmlformats.org/officeDocument/2006/relationships/slideLayout" Target="../slideLayouts/slideLayout24.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645.xml"/><Relationship Id="rId1" Type="http://schemas.openxmlformats.org/officeDocument/2006/relationships/slideLayout" Target="../slideLayouts/slideLayout24.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46.xml"/><Relationship Id="rId1" Type="http://schemas.openxmlformats.org/officeDocument/2006/relationships/slideLayout" Target="../slideLayouts/slideLayout24.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647.xml"/><Relationship Id="rId1" Type="http://schemas.openxmlformats.org/officeDocument/2006/relationships/slideLayout" Target="../slideLayouts/slideLayout24.xml"/></Relationships>
</file>

<file path=ppt/slides/_rels/slide68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648.xml"/><Relationship Id="rId1" Type="http://schemas.openxmlformats.org/officeDocument/2006/relationships/slideLayout" Target="../slideLayouts/slideLayout24.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649.xml"/><Relationship Id="rId1" Type="http://schemas.openxmlformats.org/officeDocument/2006/relationships/slideLayout" Target="../slideLayouts/slideLayout24.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50.xml"/><Relationship Id="rId1" Type="http://schemas.openxmlformats.org/officeDocument/2006/relationships/slideLayout" Target="../slideLayouts/slideLayout24.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51.xml"/><Relationship Id="rId1" Type="http://schemas.openxmlformats.org/officeDocument/2006/relationships/slideLayout" Target="../slideLayouts/slideLayout24.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52.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9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53.xml"/><Relationship Id="rId1" Type="http://schemas.openxmlformats.org/officeDocument/2006/relationships/slideLayout" Target="../slideLayouts/slideLayout24.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654.xml"/><Relationship Id="rId1" Type="http://schemas.openxmlformats.org/officeDocument/2006/relationships/slideLayout" Target="../slideLayouts/slideLayout24.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655.xml"/><Relationship Id="rId1" Type="http://schemas.openxmlformats.org/officeDocument/2006/relationships/slideLayout" Target="../slideLayouts/slideLayout24.xml"/></Relationships>
</file>

<file path=ppt/slides/_rels/slide69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56.xml"/><Relationship Id="rId1" Type="http://schemas.openxmlformats.org/officeDocument/2006/relationships/slideLayout" Target="../slideLayouts/slideLayout24.xml"/></Relationships>
</file>

<file path=ppt/slides/_rels/slide69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57.xml"/><Relationship Id="rId1" Type="http://schemas.openxmlformats.org/officeDocument/2006/relationships/slideLayout" Target="../slideLayouts/slideLayout24.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658.xml"/><Relationship Id="rId1" Type="http://schemas.openxmlformats.org/officeDocument/2006/relationships/slideLayout" Target="../slideLayouts/slideLayout24.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59.xml"/><Relationship Id="rId1" Type="http://schemas.openxmlformats.org/officeDocument/2006/relationships/slideLayout" Target="../slideLayouts/slideLayout24.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660.xml"/><Relationship Id="rId1" Type="http://schemas.openxmlformats.org/officeDocument/2006/relationships/slideLayout" Target="../slideLayouts/slideLayout24.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661.xml"/><Relationship Id="rId1" Type="http://schemas.openxmlformats.org/officeDocument/2006/relationships/slideLayout" Target="../slideLayouts/slideLayout24.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66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63.xml"/><Relationship Id="rId1" Type="http://schemas.openxmlformats.org/officeDocument/2006/relationships/slideLayout" Target="../slideLayouts/slideLayout24.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664.xml"/><Relationship Id="rId1" Type="http://schemas.openxmlformats.org/officeDocument/2006/relationships/slideLayout" Target="../slideLayouts/slideLayout24.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665.xml"/><Relationship Id="rId1" Type="http://schemas.openxmlformats.org/officeDocument/2006/relationships/slideLayout" Target="../slideLayouts/slideLayout24.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666.xml"/><Relationship Id="rId1" Type="http://schemas.openxmlformats.org/officeDocument/2006/relationships/slideLayout" Target="../slideLayouts/slideLayout24.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667.xml"/><Relationship Id="rId1" Type="http://schemas.openxmlformats.org/officeDocument/2006/relationships/slideLayout" Target="../slideLayouts/slideLayout24.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668.xml"/><Relationship Id="rId1" Type="http://schemas.openxmlformats.org/officeDocument/2006/relationships/slideLayout" Target="../slideLayouts/slideLayout24.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669.xml"/><Relationship Id="rId1" Type="http://schemas.openxmlformats.org/officeDocument/2006/relationships/slideLayout" Target="../slideLayouts/slideLayout24.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670.xml"/><Relationship Id="rId1" Type="http://schemas.openxmlformats.org/officeDocument/2006/relationships/slideLayout" Target="../slideLayouts/slideLayout24.xml"/></Relationships>
</file>

<file path=ppt/slides/_rels/slide70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23.jpeg"/><Relationship Id="rId1" Type="http://schemas.openxmlformats.org/officeDocument/2006/relationships/slideLayout" Target="../slideLayouts/slideLayout23.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671.xml"/><Relationship Id="rId1" Type="http://schemas.openxmlformats.org/officeDocument/2006/relationships/slideLayout" Target="../slideLayouts/slideLayout24.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672.xml"/><Relationship Id="rId1" Type="http://schemas.openxmlformats.org/officeDocument/2006/relationships/slideLayout" Target="../slideLayouts/slideLayout24.xml"/></Relationships>
</file>

<file path=ppt/slides/_rels/slide712.x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notesSlide" Target="../notesSlides/notesSlide673.xml"/><Relationship Id="rId1" Type="http://schemas.openxmlformats.org/officeDocument/2006/relationships/slideLayout" Target="../slideLayouts/slideLayout24.xml"/></Relationships>
</file>

<file path=ppt/slides/_rels/slide713.x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notesSlide" Target="../notesSlides/notesSlide674.xml"/><Relationship Id="rId1" Type="http://schemas.openxmlformats.org/officeDocument/2006/relationships/slideLayout" Target="../slideLayouts/slideLayout24.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675.xml"/><Relationship Id="rId1" Type="http://schemas.openxmlformats.org/officeDocument/2006/relationships/slideLayout" Target="../slideLayouts/slideLayout24.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676.xml"/><Relationship Id="rId1" Type="http://schemas.openxmlformats.org/officeDocument/2006/relationships/slideLayout" Target="../slideLayouts/slideLayout24.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677.xml"/><Relationship Id="rId1" Type="http://schemas.openxmlformats.org/officeDocument/2006/relationships/slideLayout" Target="../slideLayouts/slideLayout24.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678.xml"/><Relationship Id="rId1" Type="http://schemas.openxmlformats.org/officeDocument/2006/relationships/slideLayout" Target="../slideLayouts/slideLayout24.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679.xml"/><Relationship Id="rId1" Type="http://schemas.openxmlformats.org/officeDocument/2006/relationships/slideLayout" Target="../slideLayouts/slideLayout24.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680.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72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681.xml"/><Relationship Id="rId1" Type="http://schemas.openxmlformats.org/officeDocument/2006/relationships/slideLayout" Target="../slideLayouts/slideLayout24.xml"/></Relationships>
</file>

<file path=ppt/slides/_rels/slide72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682.xml"/><Relationship Id="rId1" Type="http://schemas.openxmlformats.org/officeDocument/2006/relationships/slideLayout" Target="../slideLayouts/slideLayout24.xml"/><Relationship Id="rId4" Type="http://schemas.openxmlformats.org/officeDocument/2006/relationships/image" Target="../media/image228.png"/></Relationships>
</file>

<file path=ppt/slides/_rels/slide72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683.xml"/><Relationship Id="rId1" Type="http://schemas.openxmlformats.org/officeDocument/2006/relationships/slideLayout" Target="../slideLayouts/slideLayout24.xml"/><Relationship Id="rId4" Type="http://schemas.openxmlformats.org/officeDocument/2006/relationships/image" Target="../media/image229.png"/></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24.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685.xml"/><Relationship Id="rId1" Type="http://schemas.openxmlformats.org/officeDocument/2006/relationships/slideLayout" Target="../slideLayouts/slideLayout24.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686.xml"/><Relationship Id="rId1" Type="http://schemas.openxmlformats.org/officeDocument/2006/relationships/slideLayout" Target="../slideLayouts/slideLayout24.xml"/></Relationships>
</file>

<file path=ppt/slides/_rels/slide7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87.xml"/><Relationship Id="rId1" Type="http://schemas.openxmlformats.org/officeDocument/2006/relationships/slideLayout" Target="../slideLayouts/slideLayout24.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24.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689.xml"/><Relationship Id="rId1" Type="http://schemas.openxmlformats.org/officeDocument/2006/relationships/slideLayout" Target="../slideLayouts/slideLayout24.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690.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691.xml"/><Relationship Id="rId1" Type="http://schemas.openxmlformats.org/officeDocument/2006/relationships/slideLayout" Target="../slideLayouts/slideLayout24.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692.xml"/><Relationship Id="rId1" Type="http://schemas.openxmlformats.org/officeDocument/2006/relationships/slideLayout" Target="../slideLayouts/slideLayout24.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693.xml"/><Relationship Id="rId1" Type="http://schemas.openxmlformats.org/officeDocument/2006/relationships/slideLayout" Target="../slideLayouts/slideLayout24.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694.xml"/><Relationship Id="rId1" Type="http://schemas.openxmlformats.org/officeDocument/2006/relationships/slideLayout" Target="../slideLayouts/slideLayout24.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695.xml"/><Relationship Id="rId1" Type="http://schemas.openxmlformats.org/officeDocument/2006/relationships/slideLayout" Target="../slideLayouts/slideLayout24.xml"/></Relationships>
</file>

<file path=ppt/slides/_rels/slide7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696.xml"/><Relationship Id="rId1" Type="http://schemas.openxmlformats.org/officeDocument/2006/relationships/slideLayout" Target="../slideLayouts/slideLayout24.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697.xml"/><Relationship Id="rId1" Type="http://schemas.openxmlformats.org/officeDocument/2006/relationships/slideLayout" Target="../slideLayouts/slideLayout24.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698.xml"/><Relationship Id="rId1" Type="http://schemas.openxmlformats.org/officeDocument/2006/relationships/slideLayout" Target="../slideLayouts/slideLayout24.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699.xml"/><Relationship Id="rId1" Type="http://schemas.openxmlformats.org/officeDocument/2006/relationships/slideLayout" Target="../slideLayouts/slideLayout24.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700.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4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701.xml"/><Relationship Id="rId1" Type="http://schemas.openxmlformats.org/officeDocument/2006/relationships/slideLayout" Target="../slideLayouts/slideLayout24.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702.xml"/><Relationship Id="rId1" Type="http://schemas.openxmlformats.org/officeDocument/2006/relationships/slideLayout" Target="../slideLayouts/slideLayout24.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703.xml"/><Relationship Id="rId1" Type="http://schemas.openxmlformats.org/officeDocument/2006/relationships/slideLayout" Target="../slideLayouts/slideLayout24.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704.xml"/><Relationship Id="rId1" Type="http://schemas.openxmlformats.org/officeDocument/2006/relationships/slideLayout" Target="../slideLayouts/slideLayout24.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705.xml"/><Relationship Id="rId1" Type="http://schemas.openxmlformats.org/officeDocument/2006/relationships/slideLayout" Target="../slideLayouts/slideLayout24.xml"/></Relationships>
</file>

<file path=ppt/slides/_rels/slide74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706.xml"/><Relationship Id="rId1" Type="http://schemas.openxmlformats.org/officeDocument/2006/relationships/slideLayout" Target="../slideLayouts/slideLayout24.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707.xml"/><Relationship Id="rId1" Type="http://schemas.openxmlformats.org/officeDocument/2006/relationships/slideLayout" Target="../slideLayouts/slideLayout24.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708.xml"/><Relationship Id="rId1" Type="http://schemas.openxmlformats.org/officeDocument/2006/relationships/slideLayout" Target="../slideLayouts/slideLayout24.xml"/></Relationships>
</file>

<file path=ppt/slides/_rels/slide74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709.xml"/><Relationship Id="rId1" Type="http://schemas.openxmlformats.org/officeDocument/2006/relationships/slideLayout" Target="../slideLayouts/slideLayout24.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710.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711.xml"/><Relationship Id="rId1" Type="http://schemas.openxmlformats.org/officeDocument/2006/relationships/slideLayout" Target="../slideLayouts/slideLayout24.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712.xml"/><Relationship Id="rId1" Type="http://schemas.openxmlformats.org/officeDocument/2006/relationships/slideLayout" Target="../slideLayouts/slideLayout24.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713.xml"/><Relationship Id="rId1" Type="http://schemas.openxmlformats.org/officeDocument/2006/relationships/slideLayout" Target="../slideLayouts/slideLayout24.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714.xml"/><Relationship Id="rId1" Type="http://schemas.openxmlformats.org/officeDocument/2006/relationships/slideLayout" Target="../slideLayouts/slideLayout24.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715.xml"/><Relationship Id="rId1" Type="http://schemas.openxmlformats.org/officeDocument/2006/relationships/slideLayout" Target="../slideLayouts/slideLayout24.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716.xml"/><Relationship Id="rId1" Type="http://schemas.openxmlformats.org/officeDocument/2006/relationships/slideLayout" Target="../slideLayouts/slideLayout24.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717.xml"/><Relationship Id="rId1" Type="http://schemas.openxmlformats.org/officeDocument/2006/relationships/slideLayout" Target="../slideLayouts/slideLayout24.xml"/></Relationships>
</file>

<file path=ppt/slides/_rels/slide7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718.xml"/><Relationship Id="rId1" Type="http://schemas.openxmlformats.org/officeDocument/2006/relationships/slideLayout" Target="../slideLayouts/slideLayout24.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719.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720.xml"/><Relationship Id="rId1" Type="http://schemas.openxmlformats.org/officeDocument/2006/relationships/slideLayout" Target="../slideLayouts/slideLayout24.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721.xml"/><Relationship Id="rId1" Type="http://schemas.openxmlformats.org/officeDocument/2006/relationships/slideLayout" Target="../slideLayouts/slideLayout24.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722.xml"/><Relationship Id="rId1" Type="http://schemas.openxmlformats.org/officeDocument/2006/relationships/slideLayout" Target="../slideLayouts/slideLayout24.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723.xml"/><Relationship Id="rId1" Type="http://schemas.openxmlformats.org/officeDocument/2006/relationships/slideLayout" Target="../slideLayouts/slideLayout24.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724.xml"/><Relationship Id="rId1" Type="http://schemas.openxmlformats.org/officeDocument/2006/relationships/slideLayout" Target="../slideLayouts/slideLayout24.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725.xml"/><Relationship Id="rId1" Type="http://schemas.openxmlformats.org/officeDocument/2006/relationships/slideLayout" Target="../slideLayouts/slideLayout24.xml"/></Relationships>
</file>

<file path=ppt/slides/_rels/slide76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726.xml"/><Relationship Id="rId1" Type="http://schemas.openxmlformats.org/officeDocument/2006/relationships/slideLayout" Target="../slideLayouts/slideLayout24.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727.xml"/><Relationship Id="rId1" Type="http://schemas.openxmlformats.org/officeDocument/2006/relationships/slideLayout" Target="../slideLayouts/slideLayout24.xml"/></Relationships>
</file>

<file path=ppt/slides/_rels/slide76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728.xml"/><Relationship Id="rId1" Type="http://schemas.openxmlformats.org/officeDocument/2006/relationships/slideLayout" Target="../slideLayouts/slideLayout24.xml"/></Relationships>
</file>

<file path=ppt/slides/_rels/slide76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729.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7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30.xml"/><Relationship Id="rId1" Type="http://schemas.openxmlformats.org/officeDocument/2006/relationships/slideLayout" Target="../slideLayouts/slideLayout24.xml"/></Relationships>
</file>

<file path=ppt/slides/_rels/slide771.xml.rels><?xml version="1.0" encoding="UTF-8" standalone="yes"?>
<Relationships xmlns="http://schemas.openxmlformats.org/package/2006/relationships"><Relationship Id="rId2" Type="http://schemas.openxmlformats.org/officeDocument/2006/relationships/notesSlide" Target="../notesSlides/notesSlide731.xml"/><Relationship Id="rId1" Type="http://schemas.openxmlformats.org/officeDocument/2006/relationships/slideLayout" Target="../slideLayouts/slideLayout24.xml"/></Relationships>
</file>

<file path=ppt/slides/_rels/slide772.xml.rels><?xml version="1.0" encoding="UTF-8" standalone="yes"?>
<Relationships xmlns="http://schemas.openxmlformats.org/package/2006/relationships"><Relationship Id="rId2" Type="http://schemas.openxmlformats.org/officeDocument/2006/relationships/notesSlide" Target="../notesSlides/notesSlide732.xml"/><Relationship Id="rId1" Type="http://schemas.openxmlformats.org/officeDocument/2006/relationships/slideLayout" Target="../slideLayouts/slideLayout24.xml"/></Relationships>
</file>

<file path=ppt/slides/_rels/slide773.xml.rels><?xml version="1.0" encoding="UTF-8" standalone="yes"?>
<Relationships xmlns="http://schemas.openxmlformats.org/package/2006/relationships"><Relationship Id="rId2" Type="http://schemas.openxmlformats.org/officeDocument/2006/relationships/notesSlide" Target="../notesSlides/notesSlide733.xml"/><Relationship Id="rId1" Type="http://schemas.openxmlformats.org/officeDocument/2006/relationships/slideLayout" Target="../slideLayouts/slideLayout24.xml"/></Relationships>
</file>

<file path=ppt/slides/_rels/slide774.xml.rels><?xml version="1.0" encoding="UTF-8" standalone="yes"?>
<Relationships xmlns="http://schemas.openxmlformats.org/package/2006/relationships"><Relationship Id="rId2" Type="http://schemas.openxmlformats.org/officeDocument/2006/relationships/notesSlide" Target="../notesSlides/notesSlide734.xml"/><Relationship Id="rId1" Type="http://schemas.openxmlformats.org/officeDocument/2006/relationships/slideLayout" Target="../slideLayouts/slideLayout24.xml"/></Relationships>
</file>

<file path=ppt/slides/_rels/slide77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735.xml"/><Relationship Id="rId1" Type="http://schemas.openxmlformats.org/officeDocument/2006/relationships/slideLayout" Target="../slideLayouts/slideLayout24.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736.xml"/><Relationship Id="rId1" Type="http://schemas.openxmlformats.org/officeDocument/2006/relationships/slideLayout" Target="../slideLayouts/slideLayout24.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737.xml"/><Relationship Id="rId1" Type="http://schemas.openxmlformats.org/officeDocument/2006/relationships/slideLayout" Target="../slideLayouts/slideLayout24.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738.xml"/><Relationship Id="rId1" Type="http://schemas.openxmlformats.org/officeDocument/2006/relationships/slideLayout" Target="../slideLayouts/slideLayout24.xml"/></Relationships>
</file>

<file path=ppt/slides/_rels/slide779.xml.rels><?xml version="1.0" encoding="UTF-8" standalone="yes"?>
<Relationships xmlns="http://schemas.openxmlformats.org/package/2006/relationships"><Relationship Id="rId2" Type="http://schemas.openxmlformats.org/officeDocument/2006/relationships/notesSlide" Target="../notesSlides/notesSlide739.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80.xml.rels><?xml version="1.0" encoding="UTF-8" standalone="yes"?>
<Relationships xmlns="http://schemas.openxmlformats.org/package/2006/relationships"><Relationship Id="rId2" Type="http://schemas.openxmlformats.org/officeDocument/2006/relationships/notesSlide" Target="../notesSlides/notesSlide740.xml"/><Relationship Id="rId1" Type="http://schemas.openxmlformats.org/officeDocument/2006/relationships/slideLayout" Target="../slideLayouts/slideLayout24.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741.xml"/><Relationship Id="rId1" Type="http://schemas.openxmlformats.org/officeDocument/2006/relationships/slideLayout" Target="../slideLayouts/slideLayout24.xml"/></Relationships>
</file>

<file path=ppt/slides/_rels/slide782.xml.rels><?xml version="1.0" encoding="UTF-8" standalone="yes"?>
<Relationships xmlns="http://schemas.openxmlformats.org/package/2006/relationships"><Relationship Id="rId2" Type="http://schemas.openxmlformats.org/officeDocument/2006/relationships/notesSlide" Target="../notesSlides/notesSlide742.xml"/><Relationship Id="rId1" Type="http://schemas.openxmlformats.org/officeDocument/2006/relationships/slideLayout" Target="../slideLayouts/slideLayout24.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743.xml"/><Relationship Id="rId1" Type="http://schemas.openxmlformats.org/officeDocument/2006/relationships/slideLayout" Target="../slideLayouts/slideLayout24.xml"/></Relationships>
</file>

<file path=ppt/slides/_rels/slide784.xml.rels><?xml version="1.0" encoding="UTF-8" standalone="yes"?>
<Relationships xmlns="http://schemas.openxmlformats.org/package/2006/relationships"><Relationship Id="rId2" Type="http://schemas.openxmlformats.org/officeDocument/2006/relationships/notesSlide" Target="../notesSlides/notesSlide744.xml"/><Relationship Id="rId1" Type="http://schemas.openxmlformats.org/officeDocument/2006/relationships/slideLayout" Target="../slideLayouts/slideLayout24.xml"/></Relationships>
</file>

<file path=ppt/slides/_rels/slide785.xml.rels><?xml version="1.0" encoding="UTF-8" standalone="yes"?>
<Relationships xmlns="http://schemas.openxmlformats.org/package/2006/relationships"><Relationship Id="rId2" Type="http://schemas.openxmlformats.org/officeDocument/2006/relationships/notesSlide" Target="../notesSlides/notesSlide745.xml"/><Relationship Id="rId1" Type="http://schemas.openxmlformats.org/officeDocument/2006/relationships/slideLayout" Target="../slideLayouts/slideLayout24.xml"/></Relationships>
</file>

<file path=ppt/slides/_rels/slide786.xml.rels><?xml version="1.0" encoding="UTF-8" standalone="yes"?>
<Relationships xmlns="http://schemas.openxmlformats.org/package/2006/relationships"><Relationship Id="rId2" Type="http://schemas.openxmlformats.org/officeDocument/2006/relationships/notesSlide" Target="../notesSlides/notesSlide746.xml"/><Relationship Id="rId1" Type="http://schemas.openxmlformats.org/officeDocument/2006/relationships/slideLayout" Target="../slideLayouts/slideLayout24.xml"/></Relationships>
</file>

<file path=ppt/slides/_rels/slide787.xml.rels><?xml version="1.0" encoding="UTF-8" standalone="yes"?>
<Relationships xmlns="http://schemas.openxmlformats.org/package/2006/relationships"><Relationship Id="rId2" Type="http://schemas.openxmlformats.org/officeDocument/2006/relationships/notesSlide" Target="../notesSlides/notesSlide747.xml"/><Relationship Id="rId1" Type="http://schemas.openxmlformats.org/officeDocument/2006/relationships/slideLayout" Target="../slideLayouts/slideLayout24.xml"/></Relationships>
</file>

<file path=ppt/slides/_rels/slide78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48.xml"/><Relationship Id="rId1" Type="http://schemas.openxmlformats.org/officeDocument/2006/relationships/slideLayout" Target="../slideLayouts/slideLayout24.xml"/></Relationships>
</file>

<file path=ppt/slides/_rels/slide789.xml.rels><?xml version="1.0" encoding="UTF-8" standalone="yes"?>
<Relationships xmlns="http://schemas.openxmlformats.org/package/2006/relationships"><Relationship Id="rId2" Type="http://schemas.openxmlformats.org/officeDocument/2006/relationships/notesSlide" Target="../notesSlides/notesSlide749.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90.xml.rels><?xml version="1.0" encoding="UTF-8" standalone="yes"?>
<Relationships xmlns="http://schemas.openxmlformats.org/package/2006/relationships"><Relationship Id="rId2" Type="http://schemas.openxmlformats.org/officeDocument/2006/relationships/notesSlide" Target="../notesSlides/notesSlide750.xml"/><Relationship Id="rId1" Type="http://schemas.openxmlformats.org/officeDocument/2006/relationships/slideLayout" Target="../slideLayouts/slideLayout24.xml"/></Relationships>
</file>

<file path=ppt/slides/_rels/slide791.xml.rels><?xml version="1.0" encoding="UTF-8" standalone="yes"?>
<Relationships xmlns="http://schemas.openxmlformats.org/package/2006/relationships"><Relationship Id="rId2" Type="http://schemas.openxmlformats.org/officeDocument/2006/relationships/notesSlide" Target="../notesSlides/notesSlide751.xml"/><Relationship Id="rId1" Type="http://schemas.openxmlformats.org/officeDocument/2006/relationships/slideLayout" Target="../slideLayouts/slideLayout24.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ctrTitle"/>
          </p:nvPr>
        </p:nvSpPr>
        <p:spPr/>
        <p:txBody>
          <a:bodyPr/>
          <a:lstStyle/>
          <a:p>
            <a:r>
              <a:rPr lang="en-US">
                <a:latin typeface="HelveticaNeue-Light"/>
              </a:rPr>
              <a:t>Foundations of Management and Organizations</a:t>
            </a:r>
          </a:p>
        </p:txBody>
      </p:sp>
      <p:pic>
        <p:nvPicPr>
          <p:cNvPr id="29698" name="Picture 1"/>
          <p:cNvPicPr>
            <a:picLocks noChangeAspect="1"/>
          </p:cNvPicPr>
          <p:nvPr/>
        </p:nvPicPr>
        <p:blipFill>
          <a:blip r:embed="rId2"/>
          <a:srcRect/>
          <a:stretch>
            <a:fillRect/>
          </a:stretch>
        </p:blipFill>
        <p:spPr bwMode="auto">
          <a:xfrm>
            <a:off x="5791200" y="43434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34950" y="381000"/>
            <a:ext cx="4419600" cy="56388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a:t>Effectiveness and Efficiency</a:t>
            </a:r>
            <a:endParaRPr lang="en-US">
              <a:latin typeface="Calibri" pitchFamily="34" charset="0"/>
            </a:endParaRPr>
          </a:p>
        </p:txBody>
      </p:sp>
      <p:sp>
        <p:nvSpPr>
          <p:cNvPr id="46082" name="Content Placeholder 4"/>
          <p:cNvSpPr txBox="1">
            <a:spLocks/>
          </p:cNvSpPr>
          <p:nvPr/>
        </p:nvSpPr>
        <p:spPr bwMode="auto">
          <a:xfrm>
            <a:off x="457200" y="1600200"/>
            <a:ext cx="4038600" cy="4525963"/>
          </a:xfrm>
          <a:prstGeom prst="rect">
            <a:avLst/>
          </a:prstGeom>
          <a:noFill/>
          <a:ln w="9525">
            <a:noFill/>
            <a:miter lim="800000"/>
            <a:headEnd/>
            <a:tailEnd/>
          </a:ln>
        </p:spPr>
        <p:txBody>
          <a:bodyPr/>
          <a:lstStyle/>
          <a:p>
            <a:pPr marL="457200" indent="-457200" eaLnBrk="0" hangingPunct="0">
              <a:spcBef>
                <a:spcPct val="20000"/>
              </a:spcBef>
              <a:buFont typeface="Arial" charset="0"/>
              <a:buChar char="•"/>
            </a:pPr>
            <a:r>
              <a:rPr lang="en-US" sz="3200" b="1"/>
              <a:t>Efficiency</a:t>
            </a:r>
          </a:p>
          <a:p>
            <a:pPr marL="914400" lvl="1" indent="-457200" eaLnBrk="0" hangingPunct="0">
              <a:spcBef>
                <a:spcPct val="20000"/>
              </a:spcBef>
              <a:buFont typeface="Arial" charset="0"/>
              <a:buChar char="•"/>
            </a:pPr>
            <a:r>
              <a:rPr lang="en-US" sz="2800"/>
              <a:t>“Doing things right”</a:t>
            </a:r>
          </a:p>
          <a:p>
            <a:pPr marL="914400" lvl="1" indent="-457200" eaLnBrk="0" hangingPunct="0">
              <a:spcBef>
                <a:spcPct val="20000"/>
              </a:spcBef>
              <a:buFont typeface="Arial" charset="0"/>
              <a:buChar char="•"/>
            </a:pPr>
            <a:r>
              <a:rPr lang="en-US" sz="2800"/>
              <a:t>Getting the most output for the least inputs</a:t>
            </a:r>
          </a:p>
        </p:txBody>
      </p:sp>
      <p:sp>
        <p:nvSpPr>
          <p:cNvPr id="46083" name="Content Placeholder 5"/>
          <p:cNvSpPr txBox="1">
            <a:spLocks/>
          </p:cNvSpPr>
          <p:nvPr/>
        </p:nvSpPr>
        <p:spPr bwMode="auto">
          <a:xfrm>
            <a:off x="4648200" y="1600200"/>
            <a:ext cx="4038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Effectiveness</a:t>
            </a:r>
          </a:p>
          <a:p>
            <a:pPr marL="742950" lvl="1" indent="-285750" eaLnBrk="0" hangingPunct="0">
              <a:spcBef>
                <a:spcPct val="20000"/>
              </a:spcBef>
              <a:buFont typeface="Arial" charset="0"/>
              <a:buChar char="–"/>
            </a:pPr>
            <a:r>
              <a:rPr lang="en-US" sz="2800"/>
              <a:t>“Doing the right things”</a:t>
            </a:r>
          </a:p>
          <a:p>
            <a:pPr marL="742950" lvl="1" indent="-285750" eaLnBrk="0" hangingPunct="0">
              <a:spcBef>
                <a:spcPct val="20000"/>
              </a:spcBef>
              <a:buFont typeface="Arial" charset="0"/>
              <a:buChar char="–"/>
            </a:pPr>
            <a:r>
              <a:rPr lang="en-US" sz="2800"/>
              <a:t>Attaining organizational goals</a:t>
            </a:r>
          </a:p>
          <a:p>
            <a:pPr marL="342900" indent="-342900" eaLnBrk="0" hangingPunct="0">
              <a:spcBef>
                <a:spcPct val="20000"/>
              </a:spcBef>
              <a:buFont typeface="Arial" charset="0"/>
              <a:buChar char="•"/>
            </a:pPr>
            <a:endParaRPr lang="en-US" sz="32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4000">
                <a:latin typeface="Calibri" pitchFamily="34" charset="0"/>
              </a:rPr>
              <a:t>Review Learning Outcome 3.3 (cont.)</a:t>
            </a: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Joint venture -  a strategic alliance in which the partners agree to form a separate, independent organization for some business purpose. </a:t>
            </a:r>
          </a:p>
          <a:p>
            <a:pPr marL="342900" indent="-342900" eaLnBrk="0" hangingPunct="0">
              <a:spcBef>
                <a:spcPct val="20000"/>
              </a:spcBef>
              <a:buFont typeface="Arial" charset="0"/>
              <a:buChar char="•"/>
            </a:pPr>
            <a:r>
              <a:rPr lang="en-US" sz="3200"/>
              <a:t>Foreign subsidiary is a direct investment in a foreign country that a company creates by establishing a separate and independent facility or office.</a:t>
            </a:r>
          </a:p>
        </p:txBody>
      </p:sp>
    </p:spTree>
    <p:extLst>
      <p:ext uri="{BB962C8B-B14F-4D97-AF65-F5344CB8AC3E}">
        <p14:creationId xmlns:p14="http://schemas.microsoft.com/office/powerpoint/2010/main" val="21128944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a:latin typeface="Calibri" pitchFamily="34" charset="0"/>
              </a:rPr>
              <a:t>Review Learning Outcome 3.4</a:t>
            </a:r>
          </a:p>
        </p:txBody>
      </p:sp>
      <p:sp>
        <p:nvSpPr>
          <p:cNvPr id="972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the relevance of the political/legal, economic, and cultural environments to global business.</a:t>
            </a:r>
          </a:p>
          <a:p>
            <a:pPr marL="742950" lvl="1" indent="-285750" eaLnBrk="0" hangingPunct="0">
              <a:spcBef>
                <a:spcPct val="20000"/>
              </a:spcBef>
              <a:buFont typeface="Arial" charset="0"/>
              <a:buChar char="–"/>
            </a:pPr>
            <a:r>
              <a:rPr lang="en-US" sz="2800"/>
              <a:t>The laws and political stability of a country are issues in the global political/legal environment with which managers must be familiar</a:t>
            </a:r>
          </a:p>
          <a:p>
            <a:pPr marL="742950" lvl="1" indent="-285750" eaLnBrk="0" hangingPunct="0">
              <a:spcBef>
                <a:spcPct val="20000"/>
              </a:spcBef>
              <a:buFont typeface="Arial" charset="0"/>
              <a:buChar char="–"/>
            </a:pPr>
            <a:r>
              <a:rPr lang="en-US" sz="2800"/>
              <a:t>Managers must be aware of a country’s economic issues such as currency exchange rates, inflation rates, and tax policies</a:t>
            </a:r>
          </a:p>
        </p:txBody>
      </p:sp>
    </p:spTree>
    <p:extLst>
      <p:ext uri="{BB962C8B-B14F-4D97-AF65-F5344CB8AC3E}">
        <p14:creationId xmlns:p14="http://schemas.microsoft.com/office/powerpoint/2010/main" val="18469217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4000">
                <a:latin typeface="Calibri" pitchFamily="34" charset="0"/>
              </a:rPr>
              <a:t>Review Learning Outcome 3.4 (cont.)</a:t>
            </a: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Geert Hofstede identified five dimensions for assessing a country’s culture:</a:t>
            </a:r>
          </a:p>
          <a:p>
            <a:pPr marL="742950" lvl="1" indent="-285750" eaLnBrk="0" hangingPunct="0">
              <a:spcBef>
                <a:spcPct val="20000"/>
              </a:spcBef>
              <a:buFont typeface="Arial" charset="0"/>
              <a:buChar char="–"/>
            </a:pPr>
            <a:r>
              <a:rPr lang="en-US" sz="2800"/>
              <a:t>individualism-collectivism, power distance, uncertainty avoidance, achievement-nurturing, and long-term/short-term orientation</a:t>
            </a:r>
          </a:p>
          <a:p>
            <a:pPr marL="342900" indent="-342900" eaLnBrk="0" hangingPunct="0">
              <a:spcBef>
                <a:spcPct val="20000"/>
              </a:spcBef>
              <a:buFont typeface="Arial" charset="0"/>
              <a:buChar char="•"/>
            </a:pPr>
            <a:r>
              <a:rPr lang="en-US" sz="3200"/>
              <a:t>The GLOBE studies identified nine dimensions for assessing country cultures</a:t>
            </a:r>
          </a:p>
        </p:txBody>
      </p:sp>
    </p:spTree>
    <p:extLst>
      <p:ext uri="{BB962C8B-B14F-4D97-AF65-F5344CB8AC3E}">
        <p14:creationId xmlns:p14="http://schemas.microsoft.com/office/powerpoint/2010/main" val="30798167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ctrTitle"/>
          </p:nvPr>
        </p:nvSpPr>
        <p:spPr/>
        <p:txBody>
          <a:bodyPr/>
          <a:lstStyle/>
          <a:p>
            <a:r>
              <a:rPr lang="en-US">
                <a:latin typeface="HelveticaNeue-Light"/>
              </a:rPr>
              <a:t>The Diverse Workforce</a:t>
            </a:r>
          </a:p>
        </p:txBody>
      </p:sp>
      <p:pic>
        <p:nvPicPr>
          <p:cNvPr id="29698" name="Picture 2"/>
          <p:cNvPicPr>
            <a:picLocks noChangeAspect="1"/>
          </p:cNvPicPr>
          <p:nvPr/>
        </p:nvPicPr>
        <p:blipFill>
          <a:blip r:embed="rId2"/>
          <a:srcRect/>
          <a:stretch>
            <a:fillRect/>
          </a:stretch>
        </p:blipFill>
        <p:spPr bwMode="auto">
          <a:xfrm>
            <a:off x="6019800" y="41910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34737238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0" y="1600200"/>
            <a:ext cx="7239000" cy="4419600"/>
          </a:xfrm>
        </p:spPr>
        <p:txBody>
          <a:bodyPr/>
          <a:lstStyle/>
          <a:p>
            <a:pPr eaLnBrk="1" hangingPunct="1">
              <a:buFont typeface="Arial" pitchFamily="34" charset="0"/>
              <a:buNone/>
              <a:defRPr/>
            </a:pPr>
            <a:r>
              <a:rPr lang="en-US" b="1" i="0" dirty="0"/>
              <a:t>Define </a:t>
            </a:r>
            <a:r>
              <a:rPr lang="en-US" i="0" dirty="0"/>
              <a:t>workplace</a:t>
            </a:r>
            <a:r>
              <a:rPr lang="en-US" b="1" i="0" dirty="0"/>
              <a:t> </a:t>
            </a:r>
            <a:r>
              <a:rPr lang="en-US" i="0" dirty="0"/>
              <a:t>diversity and explain why managing it is so important</a:t>
            </a:r>
            <a:endParaRPr lang="en-US" b="1" i="0" dirty="0"/>
          </a:p>
          <a:p>
            <a:pPr eaLnBrk="1" hangingPunct="1">
              <a:buFont typeface="Arial" pitchFamily="34" charset="0"/>
              <a:buNone/>
              <a:defRPr/>
            </a:pPr>
            <a:r>
              <a:rPr lang="en-US" b="1" i="0" dirty="0"/>
              <a:t>Describe </a:t>
            </a:r>
            <a:r>
              <a:rPr lang="en-US" i="0" dirty="0"/>
              <a:t>the</a:t>
            </a:r>
            <a:r>
              <a:rPr lang="en-US" b="1" i="0" dirty="0"/>
              <a:t> </a:t>
            </a:r>
            <a:r>
              <a:rPr lang="en-US" i="0" dirty="0"/>
              <a:t>changing workplaces in the United States and around the world</a:t>
            </a:r>
          </a:p>
          <a:p>
            <a:pPr eaLnBrk="1" hangingPunct="1">
              <a:buFont typeface="Arial" pitchFamily="34" charset="0"/>
              <a:buNone/>
              <a:defRPr/>
            </a:pPr>
            <a:r>
              <a:rPr lang="en-US" b="1" i="0" dirty="0"/>
              <a:t>Explain </a:t>
            </a:r>
            <a:r>
              <a:rPr lang="en-US" i="0" dirty="0"/>
              <a:t>the</a:t>
            </a:r>
            <a:r>
              <a:rPr lang="en-US" b="1" i="0" dirty="0"/>
              <a:t> </a:t>
            </a:r>
            <a:r>
              <a:rPr lang="en-US" i="0" dirty="0"/>
              <a:t>different types of diversity found in workplaces</a:t>
            </a:r>
          </a:p>
          <a:p>
            <a:pPr eaLnBrk="1" hangingPunct="1">
              <a:buFont typeface="Arial" pitchFamily="34" charset="0"/>
              <a:buNone/>
              <a:defRPr/>
            </a:pPr>
            <a:r>
              <a:rPr lang="en-US" b="1" i="0" dirty="0"/>
              <a:t>Discuss </a:t>
            </a:r>
            <a:r>
              <a:rPr lang="en-US" i="0" dirty="0"/>
              <a:t>the</a:t>
            </a:r>
            <a:r>
              <a:rPr lang="en-US" b="1" i="0" dirty="0"/>
              <a:t> </a:t>
            </a:r>
            <a:r>
              <a:rPr lang="en-US" i="0" dirty="0"/>
              <a:t>challenges managers face in managing diversity</a:t>
            </a:r>
            <a:endParaRPr lang="en-US" b="1" i="0" dirty="0"/>
          </a:p>
          <a:p>
            <a:pPr eaLnBrk="1" hangingPunct="1">
              <a:buFont typeface="Arial" pitchFamily="34" charset="0"/>
              <a:buNone/>
              <a:defRPr/>
            </a:pPr>
            <a:r>
              <a:rPr lang="en-US" b="1" i="0" dirty="0"/>
              <a:t>Describe </a:t>
            </a:r>
            <a:r>
              <a:rPr lang="en-US" i="0" dirty="0"/>
              <a:t>various</a:t>
            </a:r>
            <a:r>
              <a:rPr lang="en-US" b="1" i="0" dirty="0"/>
              <a:t> </a:t>
            </a:r>
            <a:r>
              <a:rPr lang="en-US" i="0" dirty="0"/>
              <a:t>workplace diversity management initiatives</a:t>
            </a:r>
          </a:p>
          <a:p>
            <a:pPr marL="457200" indent="-457200" eaLnBrk="1" hangingPunct="1">
              <a:buFont typeface="Arial" pitchFamily="34" charset="0"/>
              <a:buChar char="•"/>
              <a:defRPr/>
            </a:pPr>
            <a:endParaRPr lang="en-US" i="0" dirty="0"/>
          </a:p>
        </p:txBody>
      </p:sp>
    </p:spTree>
    <p:extLst>
      <p:ext uri="{BB962C8B-B14F-4D97-AF65-F5344CB8AC3E}">
        <p14:creationId xmlns:p14="http://schemas.microsoft.com/office/powerpoint/2010/main" val="5094819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a:t>What Is Workplace Diversity?</a:t>
            </a:r>
            <a:endParaRPr lang="en-US">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Workforce Diversity - </a:t>
            </a:r>
            <a:r>
              <a:rPr lang="en-US" sz="3200"/>
              <a:t>the ways in which people in an organization are different from and similar to one another.</a:t>
            </a:r>
          </a:p>
        </p:txBody>
      </p:sp>
    </p:spTree>
    <p:extLst>
      <p:ext uri="{BB962C8B-B14F-4D97-AF65-F5344CB8AC3E}">
        <p14:creationId xmlns:p14="http://schemas.microsoft.com/office/powerpoint/2010/main" val="26584055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a:xfrm>
            <a:off x="304800" y="76200"/>
            <a:ext cx="8610600" cy="1143000"/>
          </a:xfrm>
        </p:spPr>
        <p:txBody>
          <a:bodyPr/>
          <a:lstStyle/>
          <a:p>
            <a:r>
              <a:rPr lang="en-US" sz="2800"/>
              <a:t>Exhibit 4-1</a:t>
            </a:r>
            <a:br>
              <a:rPr lang="en-US" sz="2800"/>
            </a:br>
            <a:r>
              <a:rPr lang="en-US" sz="2800"/>
              <a:t>Timeline of the Evolution of Workforce Diversity</a:t>
            </a:r>
            <a:endParaRPr lang="en-US" sz="2800">
              <a:latin typeface="Calibri" pitchFamily="34" charset="0"/>
            </a:endParaRPr>
          </a:p>
        </p:txBody>
      </p:sp>
      <p:pic>
        <p:nvPicPr>
          <p:cNvPr id="33794" name="Picture 3"/>
          <p:cNvPicPr>
            <a:picLocks noGrp="1" noChangeAspect="1" noChangeArrowheads="1"/>
          </p:cNvPicPr>
          <p:nvPr/>
        </p:nvPicPr>
        <p:blipFill>
          <a:blip r:embed="rId3"/>
          <a:srcRect b="16380"/>
          <a:stretch>
            <a:fillRect/>
          </a:stretch>
        </p:blipFill>
        <p:spPr bwMode="auto">
          <a:xfrm>
            <a:off x="954088" y="1470025"/>
            <a:ext cx="7237412" cy="4854575"/>
          </a:xfrm>
          <a:prstGeom prst="rect">
            <a:avLst/>
          </a:prstGeom>
          <a:noFill/>
          <a:ln w="9525">
            <a:noFill/>
            <a:miter lim="800000"/>
            <a:headEnd/>
            <a:tailEnd/>
          </a:ln>
        </p:spPr>
      </p:pic>
    </p:spTree>
    <p:extLst>
      <p:ext uri="{BB962C8B-B14F-4D97-AF65-F5344CB8AC3E}">
        <p14:creationId xmlns:p14="http://schemas.microsoft.com/office/powerpoint/2010/main" val="3209377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What Is Workplace Diversity? (cont.)</a:t>
            </a:r>
            <a:endParaRPr lang="en-US" sz="3600">
              <a:latin typeface="Calibri" pitchFamily="34" charset="0"/>
            </a:endParaRPr>
          </a:p>
        </p:txBody>
      </p:sp>
      <p:sp>
        <p:nvSpPr>
          <p:cNvPr id="35842" name="Content Placeholder 2"/>
          <p:cNvSpPr>
            <a:spLocks noGrp="1"/>
          </p:cNvSpPr>
          <p:nvPr/>
        </p:nvSpPr>
        <p:spPr bwMode="auto">
          <a:xfrm>
            <a:off x="533400" y="1646238"/>
            <a:ext cx="4038600" cy="4525962"/>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Surface-level diversity- </a:t>
            </a:r>
          </a:p>
          <a:p>
            <a:pPr marL="342900" indent="-342900" eaLnBrk="0" hangingPunct="0">
              <a:spcBef>
                <a:spcPct val="20000"/>
              </a:spcBef>
              <a:buFont typeface="Arial" charset="0"/>
              <a:buNone/>
            </a:pPr>
            <a:r>
              <a:rPr lang="en-US" sz="2800" b="1"/>
              <a:t>	</a:t>
            </a:r>
            <a:r>
              <a:rPr lang="en-US" sz="2800"/>
              <a:t>Easily perceived  differences that may trigger certain  stereotypes, but do not necessarily reflect the ways people think or feel.</a:t>
            </a:r>
          </a:p>
        </p:txBody>
      </p:sp>
      <p:sp>
        <p:nvSpPr>
          <p:cNvPr id="35843" name="Content Placeholder 3"/>
          <p:cNvSpPr>
            <a:spLocks noGrp="1"/>
          </p:cNvSpPr>
          <p:nvPr/>
        </p:nvSpPr>
        <p:spPr bwMode="auto">
          <a:xfrm>
            <a:off x="4419600" y="1646238"/>
            <a:ext cx="4267200" cy="4525962"/>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Deep-level diversity -</a:t>
            </a:r>
          </a:p>
          <a:p>
            <a:pPr marL="342900" indent="-342900" eaLnBrk="0" hangingPunct="0">
              <a:spcBef>
                <a:spcPct val="20000"/>
              </a:spcBef>
              <a:buFont typeface="Arial" charset="0"/>
              <a:buNone/>
            </a:pPr>
            <a:r>
              <a:rPr lang="en-US" sz="2800" b="1"/>
              <a:t>	</a:t>
            </a:r>
            <a:r>
              <a:rPr lang="en-US" sz="2800"/>
              <a:t>Differences in values, personality, and work preferences.</a:t>
            </a:r>
          </a:p>
        </p:txBody>
      </p:sp>
    </p:spTree>
    <p:extLst>
      <p:ext uri="{BB962C8B-B14F-4D97-AF65-F5344CB8AC3E}">
        <p14:creationId xmlns:p14="http://schemas.microsoft.com/office/powerpoint/2010/main" val="16869318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a:t>Why Is Managing Workforce Diversity So Important?</a:t>
            </a:r>
            <a:endParaRPr lang="en-US">
              <a:latin typeface="Calibri" pitchFamily="34" charset="0"/>
            </a:endParaRPr>
          </a:p>
        </p:txBody>
      </p:sp>
      <p:sp>
        <p:nvSpPr>
          <p:cNvPr id="37890"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People Management </a:t>
            </a:r>
            <a:r>
              <a:rPr lang="en-US" sz="2800"/>
              <a:t>- diversity </a:t>
            </a:r>
            <a:r>
              <a:rPr lang="en-US" sz="2800" i="1"/>
              <a:t>is</a:t>
            </a:r>
            <a:r>
              <a:rPr lang="en-US" sz="2800"/>
              <a:t>, after all, about people, both inside and outside the organization.</a:t>
            </a:r>
          </a:p>
          <a:p>
            <a:pPr marL="342900" indent="-342900" eaLnBrk="0" hangingPunct="0">
              <a:spcBef>
                <a:spcPct val="20000"/>
              </a:spcBef>
              <a:buFont typeface="Arial" charset="0"/>
              <a:buChar char="•"/>
            </a:pPr>
            <a:r>
              <a:rPr lang="en-US" sz="2800" b="1"/>
              <a:t>Organizational Performance - </a:t>
            </a:r>
            <a:r>
              <a:rPr lang="en-US" sz="2800"/>
              <a:t>cost savings include reducing employee turnover, absenteeism, and the chance of lawsuits</a:t>
            </a:r>
            <a:endParaRPr lang="en-US" sz="2800" b="1"/>
          </a:p>
          <a:p>
            <a:pPr marL="342900" indent="-342900" eaLnBrk="0" hangingPunct="0">
              <a:spcBef>
                <a:spcPct val="20000"/>
              </a:spcBef>
              <a:buFont typeface="Arial" charset="0"/>
              <a:buChar char="•"/>
            </a:pPr>
            <a:r>
              <a:rPr lang="en-US" sz="2800" b="1"/>
              <a:t>Strategic</a:t>
            </a:r>
            <a:r>
              <a:rPr lang="en-US" sz="2800"/>
              <a:t> - workforce diversity is a key to extracting the best talent performance, market share, and suppliers from a diverse country and world.</a:t>
            </a:r>
          </a:p>
        </p:txBody>
      </p:sp>
    </p:spTree>
    <p:extLst>
      <p:ext uri="{BB962C8B-B14F-4D97-AF65-F5344CB8AC3E}">
        <p14:creationId xmlns:p14="http://schemas.microsoft.com/office/powerpoint/2010/main" val="678185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Exhibit 4-2</a:t>
            </a:r>
            <a:br>
              <a:rPr lang="en-US" sz="3600"/>
            </a:br>
            <a:r>
              <a:rPr lang="en-US" sz="3600"/>
              <a:t>Benefits of Workforce Diversity</a:t>
            </a:r>
            <a:endParaRPr lang="en-US" sz="3600">
              <a:latin typeface="Calibri" pitchFamily="34" charset="0"/>
            </a:endParaRPr>
          </a:p>
        </p:txBody>
      </p:sp>
      <p:pic>
        <p:nvPicPr>
          <p:cNvPr id="39938" name="Picture 3"/>
          <p:cNvPicPr>
            <a:picLocks noGrp="1" noChangeAspect="1" noChangeArrowheads="1"/>
          </p:cNvPicPr>
          <p:nvPr/>
        </p:nvPicPr>
        <p:blipFill>
          <a:blip r:embed="rId3"/>
          <a:srcRect/>
          <a:stretch>
            <a:fillRect/>
          </a:stretch>
        </p:blipFill>
        <p:spPr bwMode="auto">
          <a:xfrm>
            <a:off x="490538" y="1600200"/>
            <a:ext cx="8162925" cy="4267200"/>
          </a:xfrm>
          <a:prstGeom prst="rect">
            <a:avLst/>
          </a:prstGeom>
          <a:noFill/>
          <a:ln w="9525">
            <a:noFill/>
            <a:miter lim="800000"/>
            <a:headEnd/>
            <a:tailEnd/>
          </a:ln>
        </p:spPr>
      </p:pic>
    </p:spTree>
    <p:extLst>
      <p:ext uri="{BB962C8B-B14F-4D97-AF65-F5344CB8AC3E}">
        <p14:creationId xmlns:p14="http://schemas.microsoft.com/office/powerpoint/2010/main" val="336129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a:xfrm>
            <a:off x="0" y="76200"/>
            <a:ext cx="9144000" cy="1143000"/>
          </a:xfrm>
        </p:spPr>
        <p:txBody>
          <a:bodyPr/>
          <a:lstStyle/>
          <a:p>
            <a:r>
              <a:rPr lang="en-US" sz="3200"/>
              <a:t>Exhibit 1-3</a:t>
            </a:r>
            <a:br>
              <a:rPr lang="en-US" sz="3200"/>
            </a:br>
            <a:r>
              <a:rPr lang="en-US" sz="3200"/>
              <a:t>Efficiency and Effectiveness in</a:t>
            </a:r>
            <a:br>
              <a:rPr lang="en-US" sz="3200"/>
            </a:br>
            <a:r>
              <a:rPr lang="en-US" sz="3200"/>
              <a:t>Management</a:t>
            </a:r>
            <a:endParaRPr lang="en-US" sz="3200">
              <a:latin typeface="Calibri" pitchFamily="34" charset="0"/>
            </a:endParaRPr>
          </a:p>
        </p:txBody>
      </p:sp>
      <p:pic>
        <p:nvPicPr>
          <p:cNvPr id="48130" name="Picture 2"/>
          <p:cNvPicPr>
            <a:picLocks noChangeAspect="1" noChangeArrowheads="1"/>
          </p:cNvPicPr>
          <p:nvPr/>
        </p:nvPicPr>
        <p:blipFill>
          <a:blip r:embed="rId3"/>
          <a:srcRect/>
          <a:stretch>
            <a:fillRect/>
          </a:stretch>
        </p:blipFill>
        <p:spPr bwMode="auto">
          <a:xfrm>
            <a:off x="1063625" y="1579563"/>
            <a:ext cx="7013575" cy="4364037"/>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a:t>The Changing Workplace</a:t>
            </a:r>
            <a:endParaRPr lang="en-US">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Characteristics of the U.S. Population</a:t>
            </a:r>
          </a:p>
          <a:p>
            <a:pPr marL="742950" lvl="1" indent="-285750" eaLnBrk="0" hangingPunct="0">
              <a:spcBef>
                <a:spcPct val="20000"/>
              </a:spcBef>
              <a:buFont typeface="Arial" charset="0"/>
              <a:buChar char="–"/>
            </a:pPr>
            <a:r>
              <a:rPr lang="en-US" sz="2800" b="1"/>
              <a:t>Total population of the United States </a:t>
            </a:r>
            <a:r>
              <a:rPr lang="en-US" sz="2800"/>
              <a:t>projected to increase to 438 million by the year 2050</a:t>
            </a:r>
          </a:p>
          <a:p>
            <a:pPr marL="742950" lvl="1" indent="-285750" eaLnBrk="0" hangingPunct="0">
              <a:spcBef>
                <a:spcPct val="20000"/>
              </a:spcBef>
              <a:buFont typeface="Arial" charset="0"/>
              <a:buChar char="–"/>
            </a:pPr>
            <a:r>
              <a:rPr lang="en-US" sz="2800" b="1"/>
              <a:t>Racial/ethnic groups - </a:t>
            </a:r>
            <a:r>
              <a:rPr lang="en-US" sz="2800"/>
              <a:t>changes in the percentages of the Hispanic and white population</a:t>
            </a:r>
          </a:p>
          <a:p>
            <a:pPr marL="742950" lvl="1" indent="-285750" eaLnBrk="0" hangingPunct="0">
              <a:spcBef>
                <a:spcPct val="20000"/>
              </a:spcBef>
              <a:buFont typeface="Arial" charset="0"/>
              <a:buChar char="–"/>
            </a:pPr>
            <a:r>
              <a:rPr lang="en-US" sz="2800" b="1"/>
              <a:t>Aging population - </a:t>
            </a:r>
            <a:r>
              <a:rPr lang="en-US" sz="2800"/>
              <a:t>median age of 36.9 years up from 36.2 years in 2001</a:t>
            </a:r>
          </a:p>
        </p:txBody>
      </p:sp>
    </p:spTree>
    <p:extLst>
      <p:ext uri="{BB962C8B-B14F-4D97-AF65-F5344CB8AC3E}">
        <p14:creationId xmlns:p14="http://schemas.microsoft.com/office/powerpoint/2010/main" val="18896743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2800"/>
              <a:t>Exhibit 4-3</a:t>
            </a:r>
            <a:br>
              <a:rPr lang="en-US" sz="2800"/>
            </a:br>
            <a:r>
              <a:rPr lang="en-US" sz="2800"/>
              <a:t>Changing Population Makeup of the United States</a:t>
            </a:r>
            <a:endParaRPr lang="en-US" sz="28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4035" name="Picture 2"/>
          <p:cNvPicPr>
            <a:picLocks noChangeAspect="1" noChangeArrowheads="1"/>
          </p:cNvPicPr>
          <p:nvPr/>
        </p:nvPicPr>
        <p:blipFill>
          <a:blip r:embed="rId3"/>
          <a:srcRect/>
          <a:stretch>
            <a:fillRect/>
          </a:stretch>
        </p:blipFill>
        <p:spPr bwMode="auto">
          <a:xfrm>
            <a:off x="838200" y="1447800"/>
            <a:ext cx="7620000" cy="4567238"/>
          </a:xfrm>
          <a:prstGeom prst="rect">
            <a:avLst/>
          </a:prstGeom>
          <a:noFill/>
          <a:ln w="9525">
            <a:noFill/>
            <a:miter lim="800000"/>
            <a:headEnd/>
            <a:tailEnd/>
          </a:ln>
        </p:spPr>
      </p:pic>
    </p:spTree>
    <p:extLst>
      <p:ext uri="{BB962C8B-B14F-4D97-AF65-F5344CB8AC3E}">
        <p14:creationId xmlns:p14="http://schemas.microsoft.com/office/powerpoint/2010/main" val="34096336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a:xfrm>
            <a:off x="304800" y="76200"/>
            <a:ext cx="8686800" cy="1143000"/>
          </a:xfrm>
        </p:spPr>
        <p:txBody>
          <a:bodyPr/>
          <a:lstStyle/>
          <a:p>
            <a:r>
              <a:rPr lang="en-US" sz="3600"/>
              <a:t>The Changing Workplace (cont.)</a:t>
            </a:r>
            <a:endParaRPr lang="en-US" sz="3600">
              <a:latin typeface="Calibri" pitchFamily="34" charset="0"/>
            </a:endParaRPr>
          </a:p>
        </p:txBody>
      </p:sp>
      <p:sp>
        <p:nvSpPr>
          <p:cNvPr id="46082" name="Rectangle 3"/>
          <p:cNvSpPr txBox="1">
            <a:spLocks/>
          </p:cNvSpPr>
          <p:nvPr/>
        </p:nvSpPr>
        <p:spPr bwMode="auto">
          <a:xfrm>
            <a:off x="838200" y="1524000"/>
            <a:ext cx="76200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Global Workforce Changes  </a:t>
            </a:r>
          </a:p>
          <a:p>
            <a:pPr marL="742950" lvl="1" indent="-285750" eaLnBrk="0" hangingPunct="0">
              <a:spcBef>
                <a:spcPct val="20000"/>
              </a:spcBef>
              <a:buFont typeface="Arial" charset="0"/>
              <a:buChar char="–"/>
            </a:pPr>
            <a:r>
              <a:rPr lang="en-US" sz="2800" b="1"/>
              <a:t>Total world population </a:t>
            </a:r>
            <a:r>
              <a:rPr lang="en-US" sz="2800"/>
              <a:t> -estimated at over almost 7.023 billion</a:t>
            </a:r>
          </a:p>
          <a:p>
            <a:pPr marL="742950" lvl="1" indent="-285750" eaLnBrk="0" hangingPunct="0">
              <a:spcBef>
                <a:spcPct val="20000"/>
              </a:spcBef>
              <a:buFont typeface="Arial" charset="0"/>
              <a:buChar char="–"/>
            </a:pPr>
            <a:r>
              <a:rPr lang="en-US" sz="2800" b="1"/>
              <a:t>An aging population - </a:t>
            </a:r>
            <a:r>
              <a:rPr lang="en-US" sz="2800"/>
              <a:t>aging at an </a:t>
            </a:r>
            <a:r>
              <a:rPr lang="en-US" sz="2800" i="1"/>
              <a:t>unprecedented rate</a:t>
            </a:r>
            <a:endParaRPr lang="en-US" sz="2800"/>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7176358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200"/>
              <a:t>Exhibit 4-4</a:t>
            </a:r>
            <a:br>
              <a:rPr lang="en-US" sz="3200"/>
            </a:br>
            <a:r>
              <a:rPr lang="en-US" sz="3200"/>
              <a:t>Global Aging: How Much Do You Know?</a:t>
            </a:r>
            <a:endParaRPr lang="en-US" sz="32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8131" name="Picture 5"/>
          <p:cNvPicPr>
            <a:picLocks noChangeAspect="1" noChangeArrowheads="1"/>
          </p:cNvPicPr>
          <p:nvPr/>
        </p:nvPicPr>
        <p:blipFill>
          <a:blip r:embed="rId3"/>
          <a:srcRect/>
          <a:stretch>
            <a:fillRect/>
          </a:stretch>
        </p:blipFill>
        <p:spPr bwMode="auto">
          <a:xfrm>
            <a:off x="1447800" y="1473200"/>
            <a:ext cx="5791200" cy="4808538"/>
          </a:xfrm>
          <a:prstGeom prst="rect">
            <a:avLst/>
          </a:prstGeom>
          <a:noFill/>
          <a:ln w="9525">
            <a:noFill/>
            <a:miter lim="800000"/>
            <a:headEnd/>
            <a:tailEnd/>
          </a:ln>
        </p:spPr>
      </p:pic>
    </p:spTree>
    <p:extLst>
      <p:ext uri="{BB962C8B-B14F-4D97-AF65-F5344CB8AC3E}">
        <p14:creationId xmlns:p14="http://schemas.microsoft.com/office/powerpoint/2010/main" val="4619431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2800"/>
              <a:t>Exhibit 4-4</a:t>
            </a:r>
            <a:br>
              <a:rPr lang="en-US" sz="2800"/>
            </a:br>
            <a:r>
              <a:rPr lang="en-US" sz="2800"/>
              <a:t>Global Aging: How Much Do You Know? (cont.)</a:t>
            </a:r>
            <a:endParaRPr lang="en-US" sz="2800">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50179" name="Picture 5"/>
          <p:cNvPicPr>
            <a:picLocks noChangeAspect="1" noChangeArrowheads="1"/>
          </p:cNvPicPr>
          <p:nvPr/>
        </p:nvPicPr>
        <p:blipFill>
          <a:blip r:embed="rId3"/>
          <a:srcRect/>
          <a:stretch>
            <a:fillRect/>
          </a:stretch>
        </p:blipFill>
        <p:spPr bwMode="auto">
          <a:xfrm>
            <a:off x="685800" y="1447800"/>
            <a:ext cx="7924800" cy="4814888"/>
          </a:xfrm>
          <a:prstGeom prst="rect">
            <a:avLst/>
          </a:prstGeom>
          <a:noFill/>
          <a:ln w="9525">
            <a:noFill/>
            <a:miter lim="800000"/>
            <a:headEnd/>
            <a:tailEnd/>
          </a:ln>
        </p:spPr>
      </p:pic>
    </p:spTree>
    <p:extLst>
      <p:ext uri="{BB962C8B-B14F-4D97-AF65-F5344CB8AC3E}">
        <p14:creationId xmlns:p14="http://schemas.microsoft.com/office/powerpoint/2010/main" val="29349018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2400"/>
              <a:t>Exhibit 4-5</a:t>
            </a:r>
            <a:br>
              <a:rPr lang="en-US" sz="2400"/>
            </a:br>
            <a:r>
              <a:rPr lang="en-US" sz="2400"/>
              <a:t>Types of Diversity Found in Workplaces</a:t>
            </a:r>
            <a:endParaRPr lang="en-US" sz="24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52227" name="Picture 3"/>
          <p:cNvPicPr>
            <a:picLocks noGrp="1" noChangeAspect="1" noChangeArrowheads="1"/>
          </p:cNvPicPr>
          <p:nvPr/>
        </p:nvPicPr>
        <p:blipFill>
          <a:blip r:embed="rId3"/>
          <a:srcRect/>
          <a:stretch>
            <a:fillRect/>
          </a:stretch>
        </p:blipFill>
        <p:spPr bwMode="auto">
          <a:xfrm>
            <a:off x="1447800" y="1465263"/>
            <a:ext cx="6248400" cy="4859337"/>
          </a:xfrm>
          <a:prstGeom prst="rect">
            <a:avLst/>
          </a:prstGeom>
          <a:noFill/>
          <a:ln w="9525">
            <a:noFill/>
            <a:miter lim="800000"/>
            <a:headEnd/>
            <a:tailEnd/>
          </a:ln>
        </p:spPr>
      </p:pic>
    </p:spTree>
    <p:extLst>
      <p:ext uri="{BB962C8B-B14F-4D97-AF65-F5344CB8AC3E}">
        <p14:creationId xmlns:p14="http://schemas.microsoft.com/office/powerpoint/2010/main" val="4106923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4000"/>
              <a:t>Types of Workplace Diversity</a:t>
            </a:r>
            <a:endParaRPr lang="en-US" sz="40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Age</a:t>
            </a:r>
            <a:r>
              <a:rPr lang="en-US" sz="3200"/>
              <a:t> </a:t>
            </a:r>
            <a:r>
              <a:rPr lang="en-US" sz="3200" b="1"/>
              <a:t>-</a:t>
            </a:r>
            <a:r>
              <a:rPr lang="en-US" sz="3200"/>
              <a:t> Both Title VII of the </a:t>
            </a:r>
            <a:r>
              <a:rPr lang="en-US" sz="3200" i="1"/>
              <a:t>Civil Rights Act of 1964</a:t>
            </a:r>
            <a:r>
              <a:rPr lang="en-US" sz="3200"/>
              <a:t> and the </a:t>
            </a:r>
            <a:r>
              <a:rPr lang="en-US" sz="3200" i="1"/>
              <a:t>Age Discrimination in Employment Act of 1967</a:t>
            </a:r>
            <a:r>
              <a:rPr lang="en-US" sz="3200"/>
              <a:t> prohibit age discrimination.</a:t>
            </a:r>
          </a:p>
          <a:p>
            <a:pPr marL="342900" indent="-342900" eaLnBrk="0" hangingPunct="0">
              <a:spcBef>
                <a:spcPct val="20000"/>
              </a:spcBef>
              <a:buFont typeface="Arial" charset="0"/>
              <a:buChar char="•"/>
            </a:pPr>
            <a:r>
              <a:rPr lang="en-US" sz="3200" b="1"/>
              <a:t>Gender - </a:t>
            </a:r>
            <a:r>
              <a:rPr lang="en-US" sz="3200"/>
              <a:t>Women (49.8%) and men (50.2%) now each make up almost half of the workforce.</a:t>
            </a:r>
          </a:p>
        </p:txBody>
      </p:sp>
    </p:spTree>
    <p:extLst>
      <p:ext uri="{BB962C8B-B14F-4D97-AF65-F5344CB8AC3E}">
        <p14:creationId xmlns:p14="http://schemas.microsoft.com/office/powerpoint/2010/main" val="16950164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Types of Workplace Diversity (cont.)</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Race - </a:t>
            </a:r>
            <a:r>
              <a:rPr lang="en-US" sz="3200"/>
              <a:t>The biological heritage (including skin color and associated traits) that people use to identify themselves</a:t>
            </a:r>
          </a:p>
          <a:p>
            <a:pPr marL="342900" indent="-342900" eaLnBrk="0" hangingPunct="0">
              <a:spcBef>
                <a:spcPct val="20000"/>
              </a:spcBef>
              <a:buFont typeface="Arial" charset="0"/>
              <a:buChar char="•"/>
            </a:pPr>
            <a:r>
              <a:rPr lang="en-US" sz="3200" b="1"/>
              <a:t>Ethnicity - </a:t>
            </a:r>
            <a:r>
              <a:rPr lang="en-US" sz="3200"/>
              <a:t>Social traits (such as cultural background or allegiance) that are shared by a human population</a:t>
            </a:r>
          </a:p>
        </p:txBody>
      </p:sp>
    </p:spTree>
    <p:extLst>
      <p:ext uri="{BB962C8B-B14F-4D97-AF65-F5344CB8AC3E}">
        <p14:creationId xmlns:p14="http://schemas.microsoft.com/office/powerpoint/2010/main" val="21682494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Types of Workplace Diversity (cont.)</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1" dirty="0"/>
              <a:t>Disability/Abilities</a:t>
            </a:r>
            <a:r>
              <a:rPr lang="en-US" dirty="0"/>
              <a:t> - The </a:t>
            </a:r>
            <a:r>
              <a:rPr lang="en-US" i="1" dirty="0"/>
              <a:t>Americans With Disabilities Act of 1990</a:t>
            </a:r>
            <a:r>
              <a:rPr lang="en-US" dirty="0"/>
              <a:t> prohibits discrimination against persons with disabilities.</a:t>
            </a:r>
          </a:p>
          <a:p>
            <a:pPr>
              <a:defRPr/>
            </a:pPr>
            <a:r>
              <a:rPr lang="en-US" b="1" dirty="0"/>
              <a:t>Religion - </a:t>
            </a:r>
            <a:r>
              <a:rPr lang="en-US" dirty="0"/>
              <a:t>Title VII of the </a:t>
            </a:r>
            <a:r>
              <a:rPr lang="en-US" i="1" dirty="0"/>
              <a:t>Civil Rights Act</a:t>
            </a:r>
            <a:r>
              <a:rPr lang="en-US" dirty="0"/>
              <a:t> prohibits discrimination on the basis of religion.</a:t>
            </a:r>
          </a:p>
          <a:p>
            <a:pPr marL="0" indent="0">
              <a:buFont typeface="Arial" pitchFamily="34" charset="0"/>
              <a:buNone/>
              <a:defRPr/>
            </a:pPr>
            <a:endParaRPr lang="en-US" dirty="0"/>
          </a:p>
        </p:txBody>
      </p:sp>
    </p:spTree>
    <p:extLst>
      <p:ext uri="{BB962C8B-B14F-4D97-AF65-F5344CB8AC3E}">
        <p14:creationId xmlns:p14="http://schemas.microsoft.com/office/powerpoint/2010/main" val="27487089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Types of Workplace Diversity (cont.)</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GLBT: Sexual Orientation and Gender Identity - </a:t>
            </a:r>
            <a:r>
              <a:rPr lang="en-US" sz="3200"/>
              <a:t>U.S. federal law does not prohibit discrimination against employees on the basis of sexual orientation</a:t>
            </a:r>
          </a:p>
          <a:p>
            <a:pPr marL="342900" indent="-342900" eaLnBrk="0" hangingPunct="0">
              <a:spcBef>
                <a:spcPct val="20000"/>
              </a:spcBef>
              <a:buFont typeface="Arial" charset="0"/>
              <a:buChar char="•"/>
            </a:pPr>
            <a:r>
              <a:rPr lang="en-US" sz="3200" b="1"/>
              <a:t>Other Types of Diversity - </a:t>
            </a:r>
            <a:r>
              <a:rPr lang="en-US" sz="3200"/>
              <a:t>diversity refers to </a:t>
            </a:r>
            <a:r>
              <a:rPr lang="en-US" sz="3200" i="1"/>
              <a:t>any </a:t>
            </a:r>
            <a:r>
              <a:rPr lang="en-US" sz="3200"/>
              <a:t>dissimilarities or differences that might be present in a workplace</a:t>
            </a:r>
            <a:endParaRPr lang="en-US" sz="3200" b="1"/>
          </a:p>
        </p:txBody>
      </p:sp>
    </p:spTree>
    <p:extLst>
      <p:ext uri="{BB962C8B-B14F-4D97-AF65-F5344CB8AC3E}">
        <p14:creationId xmlns:p14="http://schemas.microsoft.com/office/powerpoint/2010/main" val="249884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a:latin typeface="Calibri" pitchFamily="34" charset="0"/>
              </a:rPr>
              <a:t>The Four </a:t>
            </a:r>
            <a:r>
              <a:rPr lang="en-US"/>
              <a:t>Management Functions</a:t>
            </a:r>
            <a:endParaRPr lang="en-US">
              <a:latin typeface="Calibri" pitchFamily="34" charset="0"/>
            </a:endParaRPr>
          </a:p>
        </p:txBody>
      </p:sp>
      <p:sp>
        <p:nvSpPr>
          <p:cNvPr id="50178" name="Rectangle 3"/>
          <p:cNvSpPr>
            <a:spLocks noGrp="1"/>
          </p:cNvSpPr>
          <p:nvPr>
            <p:ph type="body" idx="4294967295"/>
          </p:nvPr>
        </p:nvSpPr>
        <p:spPr>
          <a:xfrm>
            <a:off x="457200" y="1447800"/>
            <a:ext cx="8229600" cy="4525963"/>
          </a:xfrm>
        </p:spPr>
        <p:txBody>
          <a:bodyPr/>
          <a:lstStyle/>
          <a:p>
            <a:r>
              <a:rPr lang="en-US" sz="2800" b="1"/>
              <a:t>Planning</a:t>
            </a:r>
            <a:r>
              <a:rPr lang="en-US" sz="2800"/>
              <a:t> - Defining goals, establishing strategies to achieve goals, and developing plans to integrate and coordinate activities.</a:t>
            </a:r>
          </a:p>
          <a:p>
            <a:r>
              <a:rPr lang="en-US" sz="2800" b="1"/>
              <a:t>Organizing </a:t>
            </a:r>
            <a:r>
              <a:rPr lang="en-US" sz="2800"/>
              <a:t>- Arranging and structuring work to accomplish organizational goals.</a:t>
            </a:r>
          </a:p>
          <a:p>
            <a:r>
              <a:rPr lang="en-US" sz="2800" b="1"/>
              <a:t>Leading</a:t>
            </a:r>
            <a:r>
              <a:rPr lang="en-US" sz="2800"/>
              <a:t> - Working with and through people to accomplish goals.</a:t>
            </a:r>
          </a:p>
          <a:p>
            <a:r>
              <a:rPr lang="en-US" sz="2800" b="1"/>
              <a:t>Controlling </a:t>
            </a:r>
            <a:r>
              <a:rPr lang="en-US" sz="2800"/>
              <a:t>- Monitoring, comparing, and correcting work.</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4000"/>
              <a:t>Challenges in Managing Diversity</a:t>
            </a:r>
            <a:endParaRPr lang="en-US" sz="40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Personal Bias</a:t>
            </a:r>
          </a:p>
          <a:p>
            <a:pPr marL="742950" lvl="1" indent="-285750" eaLnBrk="0" hangingPunct="0">
              <a:spcBef>
                <a:spcPct val="20000"/>
              </a:spcBef>
              <a:buFont typeface="Arial" charset="0"/>
              <a:buChar char="–"/>
            </a:pPr>
            <a:r>
              <a:rPr lang="en-US" sz="2800" b="1"/>
              <a:t>Bias - </a:t>
            </a:r>
            <a:r>
              <a:rPr lang="en-US" sz="2800"/>
              <a:t>a tendency or preference toward a particular perspective or ideology.</a:t>
            </a:r>
          </a:p>
          <a:p>
            <a:pPr marL="342900" indent="-342900" eaLnBrk="0" hangingPunct="0">
              <a:spcBef>
                <a:spcPct val="20000"/>
              </a:spcBef>
              <a:buFont typeface="Arial" charset="0"/>
              <a:buChar char="•"/>
            </a:pPr>
            <a:r>
              <a:rPr lang="en-US" sz="3200" b="1"/>
              <a:t>Prejudice - </a:t>
            </a:r>
            <a:r>
              <a:rPr lang="en-US" sz="3200"/>
              <a:t>a pre-conceived belief, opinion, or judgment toward a person or a group of people</a:t>
            </a:r>
          </a:p>
        </p:txBody>
      </p:sp>
    </p:spTree>
    <p:extLst>
      <p:ext uri="{BB962C8B-B14F-4D97-AF65-F5344CB8AC3E}">
        <p14:creationId xmlns:p14="http://schemas.microsoft.com/office/powerpoint/2010/main" val="53767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200"/>
              <a:t>Challenges in Managing Diversity  (cont.)</a:t>
            </a:r>
            <a:endParaRPr lang="en-US" sz="32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Stereotyping - </a:t>
            </a:r>
            <a:r>
              <a:rPr lang="en-US" sz="3200"/>
              <a:t>judging a person based on a prejudicial perception of a group to which that person belongs.</a:t>
            </a:r>
          </a:p>
          <a:p>
            <a:pPr marL="342900" indent="-342900" eaLnBrk="0" hangingPunct="0">
              <a:spcBef>
                <a:spcPct val="20000"/>
              </a:spcBef>
              <a:buFont typeface="Arial" charset="0"/>
              <a:buChar char="•"/>
            </a:pPr>
            <a:r>
              <a:rPr lang="en-US" sz="3200" b="1"/>
              <a:t>Discrimination - </a:t>
            </a:r>
            <a:r>
              <a:rPr lang="en-US" sz="3200"/>
              <a:t>when someone acts out their prejudicial attitudes toward people who are the targets of their prejudice. </a:t>
            </a:r>
          </a:p>
          <a:p>
            <a:pPr marL="342900" indent="-342900" eaLnBrk="0" hangingPunct="0">
              <a:spcBef>
                <a:spcPct val="20000"/>
              </a:spcBef>
              <a:buFont typeface="Arial" charset="0"/>
              <a:buChar char="•"/>
            </a:pPr>
            <a:r>
              <a:rPr lang="en-US" sz="3200" b="1"/>
              <a:t>Glass Ceiling - </a:t>
            </a:r>
            <a:r>
              <a:rPr lang="en-US" sz="3200"/>
              <a:t>the invisible barrier that separates women and minorities from top management positions.</a:t>
            </a:r>
          </a:p>
        </p:txBody>
      </p:sp>
    </p:spTree>
    <p:extLst>
      <p:ext uri="{BB962C8B-B14F-4D97-AF65-F5344CB8AC3E}">
        <p14:creationId xmlns:p14="http://schemas.microsoft.com/office/powerpoint/2010/main" val="3438774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4000"/>
              <a:t>The Legal Aspect of Workplace Diversity</a:t>
            </a:r>
            <a:endParaRPr lang="en-US" sz="4000">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Federal laws have</a:t>
            </a:r>
            <a:r>
              <a:rPr lang="en-US" sz="3200" i="1"/>
              <a:t> </a:t>
            </a:r>
            <a:r>
              <a:rPr lang="en-US" sz="3200"/>
              <a:t>contributed to some of the social change we’ve seen over the last 50-plus years</a:t>
            </a:r>
          </a:p>
          <a:p>
            <a:pPr marL="342900" indent="-342900" eaLnBrk="0" hangingPunct="0">
              <a:spcBef>
                <a:spcPct val="20000"/>
              </a:spcBef>
              <a:buFont typeface="Arial" charset="0"/>
              <a:buChar char="•"/>
            </a:pPr>
            <a:r>
              <a:rPr lang="en-US" sz="3200"/>
              <a:t>Workplace diversity needs to be more than understanding and complying with federal laws. </a:t>
            </a:r>
          </a:p>
          <a:p>
            <a:pPr marL="342900" indent="-342900" eaLnBrk="0" hangingPunct="0">
              <a:spcBef>
                <a:spcPct val="20000"/>
              </a:spcBef>
              <a:buFont typeface="Arial" charset="0"/>
              <a:buChar char="•"/>
            </a:pPr>
            <a:r>
              <a:rPr lang="en-US" sz="3200"/>
              <a:t>Organizations that are successful at managing diversity use additional diversity initiatives and programs</a:t>
            </a:r>
          </a:p>
        </p:txBody>
      </p:sp>
    </p:spTree>
    <p:extLst>
      <p:ext uri="{BB962C8B-B14F-4D97-AF65-F5344CB8AC3E}">
        <p14:creationId xmlns:p14="http://schemas.microsoft.com/office/powerpoint/2010/main" val="35276629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2800"/>
              <a:t>Exhibit 4-8</a:t>
            </a:r>
            <a:br>
              <a:rPr lang="en-US" sz="2800"/>
            </a:br>
            <a:r>
              <a:rPr lang="en-US" sz="2800"/>
              <a:t>Major Equal Employment Opportunity Laws</a:t>
            </a:r>
            <a:endParaRPr lang="en-US" sz="28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68611" name="Picture 2"/>
          <p:cNvPicPr>
            <a:picLocks noChangeAspect="1" noChangeArrowheads="1"/>
          </p:cNvPicPr>
          <p:nvPr/>
        </p:nvPicPr>
        <p:blipFill>
          <a:blip r:embed="rId3"/>
          <a:srcRect b="50000"/>
          <a:stretch>
            <a:fillRect/>
          </a:stretch>
        </p:blipFill>
        <p:spPr bwMode="auto">
          <a:xfrm>
            <a:off x="304800" y="1746250"/>
            <a:ext cx="8602663" cy="3816350"/>
          </a:xfrm>
          <a:prstGeom prst="rect">
            <a:avLst/>
          </a:prstGeom>
          <a:noFill/>
          <a:ln w="9525">
            <a:noFill/>
            <a:miter lim="800000"/>
            <a:headEnd/>
            <a:tailEnd/>
          </a:ln>
        </p:spPr>
      </p:pic>
    </p:spTree>
    <p:extLst>
      <p:ext uri="{BB962C8B-B14F-4D97-AF65-F5344CB8AC3E}">
        <p14:creationId xmlns:p14="http://schemas.microsoft.com/office/powerpoint/2010/main" val="2258124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2800"/>
              <a:t>Exhibit 4-8</a:t>
            </a:r>
            <a:br>
              <a:rPr lang="en-US" sz="2800"/>
            </a:br>
            <a:r>
              <a:rPr lang="en-US" sz="2800"/>
              <a:t>Major Equal Employment Opportunity Laws (cont.)</a:t>
            </a:r>
            <a:endParaRPr lang="en-US" sz="2800">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70659" name="Picture 2"/>
          <p:cNvPicPr>
            <a:picLocks noChangeAspect="1" noChangeArrowheads="1"/>
          </p:cNvPicPr>
          <p:nvPr/>
        </p:nvPicPr>
        <p:blipFill>
          <a:blip r:embed="rId3"/>
          <a:srcRect t="50000"/>
          <a:stretch>
            <a:fillRect/>
          </a:stretch>
        </p:blipFill>
        <p:spPr bwMode="auto">
          <a:xfrm>
            <a:off x="300038" y="1752600"/>
            <a:ext cx="8586787" cy="3810000"/>
          </a:xfrm>
          <a:prstGeom prst="rect">
            <a:avLst/>
          </a:prstGeom>
          <a:noFill/>
          <a:ln w="9525">
            <a:noFill/>
            <a:miter lim="800000"/>
            <a:headEnd/>
            <a:tailEnd/>
          </a:ln>
        </p:spPr>
      </p:pic>
    </p:spTree>
    <p:extLst>
      <p:ext uri="{BB962C8B-B14F-4D97-AF65-F5344CB8AC3E}">
        <p14:creationId xmlns:p14="http://schemas.microsoft.com/office/powerpoint/2010/main" val="30960817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200"/>
              <a:t>Top Management Commitment to Diversity</a:t>
            </a:r>
            <a:endParaRPr lang="en-US" sz="3200">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Mentoring - </a:t>
            </a:r>
            <a:r>
              <a:rPr lang="en-US" sz="3200"/>
              <a:t>a process whereby an experienced organizational member (a mentor) provides advice and guidance to a less-experienced member (a protégé).</a:t>
            </a:r>
          </a:p>
          <a:p>
            <a:pPr marL="342900" indent="-342900" eaLnBrk="0" hangingPunct="0">
              <a:spcBef>
                <a:spcPct val="20000"/>
              </a:spcBef>
              <a:buFont typeface="Arial" charset="0"/>
              <a:buChar char="•"/>
            </a:pPr>
            <a:r>
              <a:rPr lang="en-US" sz="3200" b="1"/>
              <a:t>Diversity Skills Training - </a:t>
            </a:r>
            <a:r>
              <a:rPr lang="en-US" sz="3200"/>
              <a:t>specialized training to educate employees about the importance of diversity and to teach them skills for working in a diverse workplace</a:t>
            </a:r>
          </a:p>
        </p:txBody>
      </p:sp>
    </p:spTree>
    <p:extLst>
      <p:ext uri="{BB962C8B-B14F-4D97-AF65-F5344CB8AC3E}">
        <p14:creationId xmlns:p14="http://schemas.microsoft.com/office/powerpoint/2010/main" val="8077263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2800"/>
              <a:t>Top Management Commitment to Diversity (cont.)</a:t>
            </a:r>
            <a:endParaRPr lang="en-US" sz="2800">
              <a:latin typeface="Calibri" pitchFamily="34" charset="0"/>
            </a:endParaRPr>
          </a:p>
        </p:txBody>
      </p:sp>
      <p:sp>
        <p:nvSpPr>
          <p:cNvPr id="74754" name="Rectangle 3"/>
          <p:cNvSpPr txBox="1">
            <a:spLocks/>
          </p:cNvSpPr>
          <p:nvPr/>
        </p:nvSpPr>
        <p:spPr bwMode="auto">
          <a:xfrm>
            <a:off x="4648200" y="1600200"/>
            <a:ext cx="41148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Employee Resource Groups - </a:t>
            </a:r>
            <a:r>
              <a:rPr lang="en-US" sz="3200"/>
              <a:t>groups made up of employees connected by some common dimension of diversity.</a:t>
            </a:r>
          </a:p>
        </p:txBody>
      </p:sp>
      <p:pic>
        <p:nvPicPr>
          <p:cNvPr id="74755" name="Picture 2"/>
          <p:cNvPicPr>
            <a:picLocks noChangeAspect="1" noChangeArrowheads="1"/>
          </p:cNvPicPr>
          <p:nvPr/>
        </p:nvPicPr>
        <p:blipFill>
          <a:blip r:embed="rId3"/>
          <a:srcRect l="19676"/>
          <a:stretch>
            <a:fillRect/>
          </a:stretch>
        </p:blipFill>
        <p:spPr bwMode="auto">
          <a:xfrm>
            <a:off x="80963" y="1752600"/>
            <a:ext cx="4491037" cy="3352800"/>
          </a:xfrm>
          <a:prstGeom prst="rect">
            <a:avLst/>
          </a:prstGeom>
          <a:noFill/>
          <a:ln w="9525">
            <a:noFill/>
            <a:miter lim="800000"/>
            <a:headEnd/>
            <a:tailEnd/>
          </a:ln>
        </p:spPr>
      </p:pic>
    </p:spTree>
    <p:extLst>
      <p:ext uri="{BB962C8B-B14F-4D97-AF65-F5344CB8AC3E}">
        <p14:creationId xmlns:p14="http://schemas.microsoft.com/office/powerpoint/2010/main" val="26173114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4000">
                <a:latin typeface="Calibri" pitchFamily="34" charset="0"/>
              </a:rPr>
              <a:t>Review Learning Outcome 4.1</a:t>
            </a: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Define workplace diversity and explain why managing it is so important</a:t>
            </a:r>
          </a:p>
          <a:p>
            <a:pPr marL="742950" lvl="1" indent="-285750" eaLnBrk="0" hangingPunct="0">
              <a:spcBef>
                <a:spcPct val="20000"/>
              </a:spcBef>
              <a:buFont typeface="Arial" charset="0"/>
              <a:buChar char="–"/>
            </a:pPr>
            <a:r>
              <a:rPr lang="en-US" sz="2800"/>
              <a:t>Workplace diversity is the ways in which people in an organization are different from and similar to one another</a:t>
            </a:r>
          </a:p>
          <a:p>
            <a:pPr marL="742950" lvl="1" indent="-285750" eaLnBrk="0" hangingPunct="0">
              <a:spcBef>
                <a:spcPct val="20000"/>
              </a:spcBef>
              <a:buFont typeface="Arial" charset="0"/>
              <a:buChar char="–"/>
            </a:pPr>
            <a:r>
              <a:rPr lang="en-US" sz="2800"/>
              <a:t>It’s important for three reasons:</a:t>
            </a:r>
          </a:p>
          <a:p>
            <a:pPr marL="1371600" lvl="2" indent="-514350" eaLnBrk="0" hangingPunct="0">
              <a:spcBef>
                <a:spcPct val="20000"/>
              </a:spcBef>
              <a:buFontTx/>
              <a:buAutoNum type="arabicPeriod"/>
            </a:pPr>
            <a:r>
              <a:rPr lang="en-US" sz="2400"/>
              <a:t>People management benefits</a:t>
            </a:r>
          </a:p>
          <a:p>
            <a:pPr marL="1371600" lvl="2" indent="-514350" eaLnBrk="0" hangingPunct="0">
              <a:spcBef>
                <a:spcPct val="20000"/>
              </a:spcBef>
              <a:buFontTx/>
              <a:buAutoNum type="arabicPeriod"/>
            </a:pPr>
            <a:r>
              <a:rPr lang="en-US" sz="2400"/>
              <a:t>Organizational performance benefits</a:t>
            </a:r>
          </a:p>
          <a:p>
            <a:pPr marL="1371600" lvl="2" indent="-514350" eaLnBrk="0" hangingPunct="0">
              <a:spcBef>
                <a:spcPct val="20000"/>
              </a:spcBef>
              <a:buFontTx/>
              <a:buAutoNum type="arabicPeriod"/>
            </a:pPr>
            <a:r>
              <a:rPr lang="en-US" sz="2400"/>
              <a:t>Strategic benefits</a:t>
            </a:r>
          </a:p>
        </p:txBody>
      </p:sp>
    </p:spTree>
    <p:extLst>
      <p:ext uri="{BB962C8B-B14F-4D97-AF65-F5344CB8AC3E}">
        <p14:creationId xmlns:p14="http://schemas.microsoft.com/office/powerpoint/2010/main" val="38168622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4000">
                <a:latin typeface="Calibri" pitchFamily="34" charset="0"/>
              </a:rPr>
              <a:t>Review Learning Outcome 4.2</a:t>
            </a:r>
          </a:p>
        </p:txBody>
      </p:sp>
      <p:sp>
        <p:nvSpPr>
          <p:cNvPr id="78850" name="Rectangle 3"/>
          <p:cNvSpPr txBox="1">
            <a:spLocks/>
          </p:cNvSpPr>
          <p:nvPr/>
        </p:nvSpPr>
        <p:spPr bwMode="auto">
          <a:xfrm>
            <a:off x="457200" y="15240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the changing workplaces in the United States and around the world.</a:t>
            </a:r>
          </a:p>
          <a:p>
            <a:pPr marL="742950" lvl="1" indent="-285750" eaLnBrk="0" hangingPunct="0">
              <a:spcBef>
                <a:spcPct val="20000"/>
              </a:spcBef>
              <a:buFont typeface="Arial" charset="0"/>
              <a:buChar char="–"/>
            </a:pPr>
            <a:r>
              <a:rPr lang="en-US" sz="2800"/>
              <a:t>United States</a:t>
            </a:r>
          </a:p>
          <a:p>
            <a:pPr marL="1143000" lvl="2" indent="-228600" eaLnBrk="0" hangingPunct="0">
              <a:spcBef>
                <a:spcPct val="20000"/>
              </a:spcBef>
              <a:buFont typeface="Arial" charset="0"/>
              <a:buChar char="•"/>
            </a:pPr>
            <a:r>
              <a:rPr lang="en-US" sz="2400"/>
              <a:t>Total increase population</a:t>
            </a:r>
          </a:p>
          <a:p>
            <a:pPr marL="1143000" lvl="2" indent="-228600" eaLnBrk="0" hangingPunct="0">
              <a:spcBef>
                <a:spcPct val="20000"/>
              </a:spcBef>
              <a:buFont typeface="Arial" charset="0"/>
              <a:buChar char="•"/>
            </a:pPr>
            <a:r>
              <a:rPr lang="en-US" sz="2400"/>
              <a:t>Changing components of racial/ethnic groups</a:t>
            </a:r>
          </a:p>
          <a:p>
            <a:pPr marL="1143000" lvl="2" indent="-228600" eaLnBrk="0" hangingPunct="0">
              <a:spcBef>
                <a:spcPct val="20000"/>
              </a:spcBef>
              <a:buFont typeface="Arial" charset="0"/>
              <a:buChar char="•"/>
            </a:pPr>
            <a:r>
              <a:rPr lang="en-US" sz="2400"/>
              <a:t>An aging population</a:t>
            </a:r>
          </a:p>
          <a:p>
            <a:pPr marL="742950" lvl="1" indent="-285750" eaLnBrk="0" hangingPunct="0">
              <a:spcBef>
                <a:spcPct val="20000"/>
              </a:spcBef>
              <a:buFont typeface="Arial" charset="0"/>
              <a:buChar char="–"/>
            </a:pPr>
            <a:r>
              <a:rPr lang="en-US" sz="2800"/>
              <a:t>The World</a:t>
            </a:r>
          </a:p>
          <a:p>
            <a:pPr marL="1143000" lvl="2" indent="-228600" eaLnBrk="0" hangingPunct="0">
              <a:spcBef>
                <a:spcPct val="20000"/>
              </a:spcBef>
              <a:buFont typeface="Arial" charset="0"/>
              <a:buChar char="•"/>
            </a:pPr>
            <a:r>
              <a:rPr lang="en-US" sz="2400"/>
              <a:t>Total world population</a:t>
            </a:r>
          </a:p>
          <a:p>
            <a:pPr marL="1143000" lvl="2" indent="-228600" eaLnBrk="0" hangingPunct="0">
              <a:spcBef>
                <a:spcPct val="20000"/>
              </a:spcBef>
              <a:buFont typeface="Arial" charset="0"/>
              <a:buChar char="•"/>
            </a:pPr>
            <a:r>
              <a:rPr lang="en-US" sz="2400"/>
              <a:t>Aging of that population</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31901315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4000">
                <a:latin typeface="Calibri" pitchFamily="34" charset="0"/>
              </a:rPr>
              <a:t>Review Learning Outcome 4.2</a:t>
            </a: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the different types of diversity found in workplaces.</a:t>
            </a:r>
          </a:p>
          <a:p>
            <a:pPr marL="742950" lvl="1" indent="-285750" eaLnBrk="0" hangingPunct="0">
              <a:spcBef>
                <a:spcPct val="20000"/>
              </a:spcBef>
              <a:buFont typeface="Arial" charset="0"/>
              <a:buChar char="–"/>
            </a:pPr>
            <a:r>
              <a:rPr lang="en-US" sz="2800"/>
              <a:t>Age (older workers and younger workers)</a:t>
            </a:r>
          </a:p>
          <a:p>
            <a:pPr marL="742950" lvl="1" indent="-285750" eaLnBrk="0" hangingPunct="0">
              <a:spcBef>
                <a:spcPct val="20000"/>
              </a:spcBef>
              <a:buFont typeface="Arial" charset="0"/>
              <a:buChar char="–"/>
            </a:pPr>
            <a:r>
              <a:rPr lang="en-US" sz="2800"/>
              <a:t>Gender (male and female)</a:t>
            </a:r>
          </a:p>
          <a:p>
            <a:pPr marL="742950" lvl="1" indent="-285750" eaLnBrk="0" hangingPunct="0">
              <a:spcBef>
                <a:spcPct val="20000"/>
              </a:spcBef>
              <a:buFont typeface="Arial" charset="0"/>
              <a:buChar char="–"/>
            </a:pPr>
            <a:r>
              <a:rPr lang="en-US" sz="2800"/>
              <a:t>Race and ethnicity (racial and ethnic classifications), </a:t>
            </a:r>
          </a:p>
          <a:p>
            <a:pPr marL="742950" lvl="1" indent="-285750" eaLnBrk="0" hangingPunct="0">
              <a:spcBef>
                <a:spcPct val="20000"/>
              </a:spcBef>
              <a:buFont typeface="Arial" charset="0"/>
              <a:buChar char="–"/>
            </a:pPr>
            <a:r>
              <a:rPr lang="en-US" sz="2800"/>
              <a:t>Disability/abilities a disability that limits major life activities),</a:t>
            </a:r>
          </a:p>
        </p:txBody>
      </p:sp>
    </p:spTree>
    <p:extLst>
      <p:ext uri="{BB962C8B-B14F-4D97-AF65-F5344CB8AC3E}">
        <p14:creationId xmlns:p14="http://schemas.microsoft.com/office/powerpoint/2010/main" val="2852832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4000"/>
              <a:t>Exhibit 1-4</a:t>
            </a:r>
            <a:br>
              <a:rPr lang="en-US" sz="4000"/>
            </a:br>
            <a:r>
              <a:rPr lang="en-US" sz="4000"/>
              <a:t>Four Functions of Management</a:t>
            </a:r>
            <a:endParaRPr lang="en-US" sz="4000">
              <a:latin typeface="Calibri" pitchFamily="34" charset="0"/>
            </a:endParaRPr>
          </a:p>
        </p:txBody>
      </p:sp>
      <p:pic>
        <p:nvPicPr>
          <p:cNvPr id="52226" name="Picture 2"/>
          <p:cNvPicPr>
            <a:picLocks noChangeAspect="1" noChangeArrowheads="1"/>
          </p:cNvPicPr>
          <p:nvPr/>
        </p:nvPicPr>
        <p:blipFill>
          <a:blip r:embed="rId3"/>
          <a:srcRect/>
          <a:stretch>
            <a:fillRect/>
          </a:stretch>
        </p:blipFill>
        <p:spPr bwMode="auto">
          <a:xfrm>
            <a:off x="-15875" y="1905000"/>
            <a:ext cx="9159875" cy="3519488"/>
          </a:xfrm>
          <a:prstGeom prst="rect">
            <a:avLst/>
          </a:prstGeom>
          <a:noFill/>
          <a:ln w="9525">
            <a:noFill/>
            <a:miter lim="800000"/>
            <a:headEnd/>
            <a:tailEnd/>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4000">
                <a:latin typeface="Calibri" pitchFamily="34" charset="0"/>
              </a:rPr>
              <a:t>Review Learning Outcome 4.2 (cont.)</a:t>
            </a: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742950" lvl="1" indent="-285750" eaLnBrk="0" hangingPunct="0">
              <a:spcBef>
                <a:spcPct val="20000"/>
              </a:spcBef>
              <a:buFont typeface="Arial" charset="0"/>
              <a:buChar char="–"/>
            </a:pPr>
            <a:r>
              <a:rPr lang="en-US" sz="2800"/>
              <a:t>Religion (religious beliefs and religious practices), </a:t>
            </a:r>
          </a:p>
          <a:p>
            <a:pPr marL="742950" lvl="1" indent="-285750" eaLnBrk="0" hangingPunct="0">
              <a:spcBef>
                <a:spcPct val="20000"/>
              </a:spcBef>
              <a:buFont typeface="Arial" charset="0"/>
              <a:buChar char="–"/>
            </a:pPr>
            <a:r>
              <a:rPr lang="en-US" sz="2800"/>
              <a:t>Sexual orientation and gender identity (gay, lesbian, bisexual, and transgender)</a:t>
            </a:r>
          </a:p>
          <a:p>
            <a:pPr marL="742950" lvl="1" indent="-285750" eaLnBrk="0" hangingPunct="0">
              <a:spcBef>
                <a:spcPct val="20000"/>
              </a:spcBef>
              <a:buFont typeface="Arial" charset="0"/>
              <a:buChar char="–"/>
            </a:pPr>
            <a:r>
              <a:rPr lang="en-US" sz="2800"/>
              <a:t>Other (for instance, socioeconomic background, team members from different functional areas, physical attractiveness, obesity, job seniority, and so forth).</a:t>
            </a:r>
          </a:p>
        </p:txBody>
      </p:sp>
    </p:spTree>
    <p:extLst>
      <p:ext uri="{BB962C8B-B14F-4D97-AF65-F5344CB8AC3E}">
        <p14:creationId xmlns:p14="http://schemas.microsoft.com/office/powerpoint/2010/main" val="6957460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4000">
                <a:latin typeface="Calibri" pitchFamily="34" charset="0"/>
              </a:rPr>
              <a:t>Review Learning Outcome 4.3</a:t>
            </a: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defRPr/>
            </a:pPr>
            <a:r>
              <a:rPr lang="en-US" dirty="0"/>
              <a:t>Discuss the challenges managers face in managing diversity</a:t>
            </a:r>
          </a:p>
          <a:p>
            <a:pPr lvl="1">
              <a:defRPr/>
            </a:pPr>
            <a:r>
              <a:rPr lang="en-US" dirty="0"/>
              <a:t>Bias is a tendency or preference toward a particular perspective or ideology</a:t>
            </a:r>
          </a:p>
          <a:p>
            <a:pPr lvl="1">
              <a:defRPr/>
            </a:pPr>
            <a:r>
              <a:rPr lang="en-US" dirty="0"/>
              <a:t>Prejudice, which is a preconceived belief, opinion, or judgment toward a person or a group of people</a:t>
            </a:r>
          </a:p>
          <a:p>
            <a:pPr lvl="1">
              <a:defRPr/>
            </a:pPr>
            <a:r>
              <a:rPr lang="en-US" dirty="0"/>
              <a:t>Glass ceiling refers to the invisible barrier that separates women and minorities from top management positions.</a:t>
            </a:r>
          </a:p>
        </p:txBody>
      </p:sp>
    </p:spTree>
    <p:extLst>
      <p:ext uri="{BB962C8B-B14F-4D97-AF65-F5344CB8AC3E}">
        <p14:creationId xmlns:p14="http://schemas.microsoft.com/office/powerpoint/2010/main" val="32600382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4000">
                <a:latin typeface="Calibri" pitchFamily="34" charset="0"/>
              </a:rPr>
              <a:t>Review Learning Outcome 4.4</a:t>
            </a: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various workplace diversity management initiatives.</a:t>
            </a:r>
          </a:p>
          <a:p>
            <a:pPr marL="742950" lvl="1" indent="-285750" eaLnBrk="0" hangingPunct="0">
              <a:spcBef>
                <a:spcPct val="20000"/>
              </a:spcBef>
              <a:buFont typeface="Arial" charset="0"/>
              <a:buChar char="–"/>
            </a:pPr>
            <a:r>
              <a:rPr lang="en-US" sz="2800"/>
              <a:t>Some of the federal laws on diversity include:</a:t>
            </a:r>
          </a:p>
          <a:p>
            <a:pPr marL="1143000" lvl="2" indent="-228600" eaLnBrk="0" hangingPunct="0">
              <a:spcBef>
                <a:spcPct val="20000"/>
              </a:spcBef>
              <a:buFont typeface="Arial" charset="0"/>
              <a:buChar char="•"/>
            </a:pPr>
            <a:r>
              <a:rPr lang="en-US" sz="2400"/>
              <a:t>Title VII of the Civil Rights Act, </a:t>
            </a:r>
          </a:p>
          <a:p>
            <a:pPr marL="1143000" lvl="2" indent="-228600" eaLnBrk="0" hangingPunct="0">
              <a:spcBef>
                <a:spcPct val="20000"/>
              </a:spcBef>
              <a:buFont typeface="Arial" charset="0"/>
              <a:buChar char="•"/>
            </a:pPr>
            <a:r>
              <a:rPr lang="en-US" sz="2400"/>
              <a:t>The Americans with Disabilities Act</a:t>
            </a:r>
          </a:p>
          <a:p>
            <a:pPr marL="1143000" lvl="2" indent="-228600" eaLnBrk="0" hangingPunct="0">
              <a:spcBef>
                <a:spcPct val="20000"/>
              </a:spcBef>
              <a:buFont typeface="Arial" charset="0"/>
              <a:buChar char="•"/>
            </a:pPr>
            <a:r>
              <a:rPr lang="en-US" sz="2400"/>
              <a:t>Age Discrimination in Employment Act</a:t>
            </a:r>
          </a:p>
          <a:p>
            <a:pPr marL="742950" lvl="1" indent="-285750" eaLnBrk="0" hangingPunct="0">
              <a:spcBef>
                <a:spcPct val="20000"/>
              </a:spcBef>
              <a:buFont typeface="Arial" charset="0"/>
              <a:buChar char="–"/>
            </a:pPr>
            <a:r>
              <a:rPr lang="en-US" sz="2800"/>
              <a:t>Workplace diversity initiatives to diversity include mentoring, diversity skills training; and employee resource groups</a:t>
            </a:r>
          </a:p>
        </p:txBody>
      </p:sp>
    </p:spTree>
    <p:extLst>
      <p:ext uri="{BB962C8B-B14F-4D97-AF65-F5344CB8AC3E}">
        <p14:creationId xmlns:p14="http://schemas.microsoft.com/office/powerpoint/2010/main" val="27855115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ctrTitle"/>
          </p:nvPr>
        </p:nvSpPr>
        <p:spPr/>
        <p:txBody>
          <a:bodyPr/>
          <a:lstStyle/>
          <a:p>
            <a:r>
              <a:rPr lang="en-US">
                <a:latin typeface="HelveticaNeue-Light"/>
              </a:rPr>
              <a:t>Social Responsibility and Ethics</a:t>
            </a:r>
          </a:p>
        </p:txBody>
      </p:sp>
      <p:pic>
        <p:nvPicPr>
          <p:cNvPr id="29698" name="Picture 1"/>
          <p:cNvPicPr>
            <a:picLocks noChangeAspect="1"/>
          </p:cNvPicPr>
          <p:nvPr/>
        </p:nvPicPr>
        <p:blipFill>
          <a:blip r:embed="rId2"/>
          <a:srcRect/>
          <a:stretch>
            <a:fillRect/>
          </a:stretch>
        </p:blipFill>
        <p:spPr bwMode="auto">
          <a:xfrm>
            <a:off x="5867400" y="42672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35844135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600200"/>
            <a:ext cx="7239000" cy="4419600"/>
          </a:xfrm>
        </p:spPr>
        <p:txBody>
          <a:bodyPr/>
          <a:lstStyle/>
          <a:p>
            <a:pPr eaLnBrk="1" hangingPunct="1">
              <a:buFont typeface="Arial" charset="0"/>
              <a:buNone/>
            </a:pPr>
            <a:r>
              <a:rPr lang="en-US" b="1" i="0"/>
              <a:t>Discuss </a:t>
            </a:r>
            <a:r>
              <a:rPr lang="en-US" i="0"/>
              <a:t>what it means to be socially responsible and what factors influence that decision.</a:t>
            </a:r>
          </a:p>
          <a:p>
            <a:pPr eaLnBrk="1" hangingPunct="1">
              <a:buFont typeface="Arial" charset="0"/>
              <a:buNone/>
            </a:pPr>
            <a:r>
              <a:rPr lang="en-US" b="1" i="0"/>
              <a:t>Explain </a:t>
            </a:r>
            <a:r>
              <a:rPr lang="en-US" i="0"/>
              <a:t>green management and how organizations can go green.</a:t>
            </a:r>
          </a:p>
          <a:p>
            <a:pPr eaLnBrk="1" hangingPunct="1">
              <a:buFont typeface="Arial" charset="0"/>
              <a:buNone/>
            </a:pPr>
            <a:r>
              <a:rPr lang="en-US" b="1" i="0"/>
              <a:t>Discuss </a:t>
            </a:r>
            <a:r>
              <a:rPr lang="en-US" i="0"/>
              <a:t>the factors that lead to ethical and unethical behavior.</a:t>
            </a:r>
          </a:p>
          <a:p>
            <a:pPr eaLnBrk="1" hangingPunct="1">
              <a:buFont typeface="Arial" charset="0"/>
              <a:buNone/>
            </a:pPr>
            <a:r>
              <a:rPr lang="en-US" b="1" i="0"/>
              <a:t>Describe </a:t>
            </a:r>
            <a:r>
              <a:rPr lang="en-US" i="0"/>
              <a:t>management’s role in encouraging ethical behavior.</a:t>
            </a:r>
          </a:p>
          <a:p>
            <a:pPr eaLnBrk="1" hangingPunct="1">
              <a:buFont typeface="Arial" charset="0"/>
              <a:buNone/>
            </a:pPr>
            <a:r>
              <a:rPr lang="en-US" b="1" i="0"/>
              <a:t>Discuss </a:t>
            </a:r>
            <a:r>
              <a:rPr lang="en-US" i="0"/>
              <a:t>current social responsibility and ethics issues.</a:t>
            </a:r>
          </a:p>
        </p:txBody>
      </p:sp>
    </p:spTree>
    <p:extLst>
      <p:ext uri="{BB962C8B-B14F-4D97-AF65-F5344CB8AC3E}">
        <p14:creationId xmlns:p14="http://schemas.microsoft.com/office/powerpoint/2010/main" val="13751218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From Obligation to Responsiveness </a:t>
            </a:r>
            <a:br>
              <a:rPr lang="en-US" sz="3600"/>
            </a:br>
            <a:r>
              <a:rPr lang="en-US" sz="3600"/>
              <a:t>to Responsibility</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Social obligation -</a:t>
            </a:r>
            <a:r>
              <a:rPr lang="en-US" sz="2800"/>
              <a:t> the obligation of a business to meet its economic and legal responsibilities and nothing more.</a:t>
            </a:r>
          </a:p>
          <a:p>
            <a:pPr marL="342900" indent="-342900" eaLnBrk="0" hangingPunct="0">
              <a:spcBef>
                <a:spcPct val="20000"/>
              </a:spcBef>
              <a:buFont typeface="Arial" charset="0"/>
              <a:buChar char="•"/>
            </a:pPr>
            <a:r>
              <a:rPr lang="en-US" sz="2800" b="1"/>
              <a:t>Classical view - t</a:t>
            </a:r>
            <a:r>
              <a:rPr lang="en-US" sz="2800"/>
              <a:t>he view that management’s only social responsibility is to maximize profits</a:t>
            </a:r>
          </a:p>
        </p:txBody>
      </p:sp>
    </p:spTree>
    <p:extLst>
      <p:ext uri="{BB962C8B-B14F-4D97-AF65-F5344CB8AC3E}">
        <p14:creationId xmlns:p14="http://schemas.microsoft.com/office/powerpoint/2010/main" val="2765740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Socioeconomic view - </a:t>
            </a:r>
            <a:r>
              <a:rPr lang="en-US" sz="3200"/>
              <a:t>the view that management’s social responsibility goes beyond making profits to include protecting and improving society’s welfare</a:t>
            </a:r>
          </a:p>
          <a:p>
            <a:pPr marL="342900" indent="-342900" eaLnBrk="0" hangingPunct="0">
              <a:spcBef>
                <a:spcPct val="20000"/>
              </a:spcBef>
              <a:buFont typeface="Arial" charset="0"/>
              <a:buChar char="•"/>
            </a:pPr>
            <a:r>
              <a:rPr lang="en-US" sz="3200" b="1"/>
              <a:t>Social responsiveness - </a:t>
            </a:r>
            <a:r>
              <a:rPr lang="en-US" sz="3200"/>
              <a:t>when a firm engages in social actions in response to some popular social need</a:t>
            </a:r>
          </a:p>
        </p:txBody>
      </p:sp>
      <p:sp>
        <p:nvSpPr>
          <p:cNvPr id="33794" name="Rectangle 2"/>
          <p:cNvSpPr>
            <a:spLocks noGrp="1" noChangeArrowheads="1"/>
          </p:cNvSpPr>
          <p:nvPr>
            <p:ph type="title" idx="4294967295"/>
          </p:nvPr>
        </p:nvSpPr>
        <p:spPr/>
        <p:txBody>
          <a:bodyPr/>
          <a:lstStyle/>
          <a:p>
            <a:r>
              <a:rPr lang="en-US" sz="3600"/>
              <a:t>From Obligation to Responsiveness </a:t>
            </a:r>
            <a:br>
              <a:rPr lang="en-US" sz="3600"/>
            </a:br>
            <a:r>
              <a:rPr lang="en-US" sz="3600"/>
              <a:t>to Responsibility (cont.)</a:t>
            </a:r>
            <a:endParaRPr lang="en-US" sz="3600">
              <a:latin typeface="Calibri" pitchFamily="34" charset="0"/>
            </a:endParaRPr>
          </a:p>
        </p:txBody>
      </p:sp>
    </p:spTree>
    <p:extLst>
      <p:ext uri="{BB962C8B-B14F-4D97-AF65-F5344CB8AC3E}">
        <p14:creationId xmlns:p14="http://schemas.microsoft.com/office/powerpoint/2010/main" val="39985750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3"/>
          <p:cNvSpPr txBox="1">
            <a:spLocks/>
          </p:cNvSpPr>
          <p:nvPr/>
        </p:nvSpPr>
        <p:spPr bwMode="auto">
          <a:xfrm>
            <a:off x="228600" y="1600200"/>
            <a:ext cx="45720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Social responsibility - </a:t>
            </a:r>
            <a:r>
              <a:rPr lang="en-US" sz="3200"/>
              <a:t>a business’s intention, beyond its legal and economic obligations, to do the right things and act in ways that are good for society.</a:t>
            </a:r>
          </a:p>
        </p:txBody>
      </p:sp>
      <p:sp>
        <p:nvSpPr>
          <p:cNvPr id="35842" name="Rectangle 2"/>
          <p:cNvSpPr>
            <a:spLocks noGrp="1" noChangeArrowheads="1"/>
          </p:cNvSpPr>
          <p:nvPr>
            <p:ph type="title" idx="4294967295"/>
          </p:nvPr>
        </p:nvSpPr>
        <p:spPr/>
        <p:txBody>
          <a:bodyPr/>
          <a:lstStyle/>
          <a:p>
            <a:r>
              <a:rPr lang="en-US" sz="3600"/>
              <a:t>From Obligation to Responsiveness </a:t>
            </a:r>
            <a:br>
              <a:rPr lang="en-US" sz="3600"/>
            </a:br>
            <a:r>
              <a:rPr lang="en-US" sz="3600"/>
              <a:t>to Responsibility (cont.)</a:t>
            </a:r>
            <a:endParaRPr lang="en-US" sz="3600">
              <a:latin typeface="Calibri" pitchFamily="34" charset="0"/>
            </a:endParaRPr>
          </a:p>
        </p:txBody>
      </p:sp>
      <p:pic>
        <p:nvPicPr>
          <p:cNvPr id="35843" name="Picture 2"/>
          <p:cNvPicPr>
            <a:picLocks noChangeAspect="1" noChangeArrowheads="1"/>
          </p:cNvPicPr>
          <p:nvPr/>
        </p:nvPicPr>
        <p:blipFill>
          <a:blip r:embed="rId3"/>
          <a:srcRect/>
          <a:stretch>
            <a:fillRect/>
          </a:stretch>
        </p:blipFill>
        <p:spPr bwMode="auto">
          <a:xfrm>
            <a:off x="5102225" y="1905000"/>
            <a:ext cx="3813175" cy="3067050"/>
          </a:xfrm>
          <a:prstGeom prst="rect">
            <a:avLst/>
          </a:prstGeom>
          <a:noFill/>
          <a:ln w="9525">
            <a:noFill/>
            <a:miter lim="800000"/>
            <a:headEnd/>
            <a:tailEnd/>
          </a:ln>
        </p:spPr>
      </p:pic>
    </p:spTree>
    <p:extLst>
      <p:ext uri="{BB962C8B-B14F-4D97-AF65-F5344CB8AC3E}">
        <p14:creationId xmlns:p14="http://schemas.microsoft.com/office/powerpoint/2010/main" val="10243366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a:t>Should Organizations Be Socially Involved?</a:t>
            </a:r>
            <a:endParaRPr lang="en-US">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Social screening - a</a:t>
            </a:r>
            <a:r>
              <a:rPr lang="en-US" sz="3200"/>
              <a:t>pplying social criteria (screens) to investment decisions</a:t>
            </a:r>
          </a:p>
          <a:p>
            <a:pPr marL="342900" indent="-342900" eaLnBrk="0" hangingPunct="0">
              <a:spcBef>
                <a:spcPct val="20000"/>
              </a:spcBef>
              <a:buFont typeface="Arial" charset="0"/>
              <a:buChar char="•"/>
            </a:pPr>
            <a:r>
              <a:rPr lang="en-US" sz="3200"/>
              <a:t>SRI funds usually will not invest in  companies involved in liquor, gambling, tobacco, nuclear power, weapons, price fixing, fraud, or in companies that have poor product safety, employee relations, and environmental track records</a:t>
            </a:r>
          </a:p>
        </p:txBody>
      </p:sp>
    </p:spTree>
    <p:extLst>
      <p:ext uri="{BB962C8B-B14F-4D97-AF65-F5344CB8AC3E}">
        <p14:creationId xmlns:p14="http://schemas.microsoft.com/office/powerpoint/2010/main" val="37903591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a:t>Should Organizations Be Socially Involved</a:t>
            </a:r>
            <a:endParaRPr lang="en-US">
              <a:latin typeface="Calibri" pitchFamily="34" charset="0"/>
            </a:endParaRPr>
          </a:p>
        </p:txBody>
      </p:sp>
      <p:sp>
        <p:nvSpPr>
          <p:cNvPr id="3" name="Rectangle 3"/>
          <p:cNvSpPr txBox="1">
            <a:spLocks/>
          </p:cNvSpPr>
          <p:nvPr/>
        </p:nvSpPr>
        <p:spPr bwMode="auto">
          <a:xfrm>
            <a:off x="609600" y="1600200"/>
            <a:ext cx="38862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sz="2800" i="1" dirty="0"/>
              <a:t>Arguments For</a:t>
            </a:r>
          </a:p>
          <a:p>
            <a:pPr>
              <a:defRPr/>
            </a:pPr>
            <a:r>
              <a:rPr lang="en-US" sz="2800" dirty="0"/>
              <a:t>Public expectations</a:t>
            </a:r>
          </a:p>
          <a:p>
            <a:pPr>
              <a:defRPr/>
            </a:pPr>
            <a:r>
              <a:rPr lang="en-US" sz="2800" dirty="0"/>
              <a:t>Long-run profits</a:t>
            </a:r>
          </a:p>
          <a:p>
            <a:pPr>
              <a:defRPr/>
            </a:pPr>
            <a:r>
              <a:rPr lang="en-US" sz="2800" dirty="0"/>
              <a:t>Ethical obligation</a:t>
            </a:r>
          </a:p>
          <a:p>
            <a:pPr>
              <a:defRPr/>
            </a:pPr>
            <a:r>
              <a:rPr lang="en-US" sz="2800" dirty="0"/>
              <a:t>Public image</a:t>
            </a:r>
          </a:p>
          <a:p>
            <a:pPr>
              <a:defRPr/>
            </a:pPr>
            <a:r>
              <a:rPr lang="en-US" sz="2800" dirty="0"/>
              <a:t>Better environment</a:t>
            </a:r>
          </a:p>
          <a:p>
            <a:pPr>
              <a:defRPr/>
            </a:pPr>
            <a:r>
              <a:rPr lang="en-US" sz="2800" dirty="0"/>
              <a:t>Discouragement of further governmental regulation</a:t>
            </a:r>
          </a:p>
        </p:txBody>
      </p:sp>
      <p:sp>
        <p:nvSpPr>
          <p:cNvPr id="5" name="Rectangle 3"/>
          <p:cNvSpPr txBox="1">
            <a:spLocks/>
          </p:cNvSpPr>
          <p:nvPr/>
        </p:nvSpPr>
        <p:spPr bwMode="auto">
          <a:xfrm>
            <a:off x="4572000" y="1600200"/>
            <a:ext cx="38862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sz="2800" i="1" dirty="0"/>
              <a:t>Arguments Against</a:t>
            </a:r>
            <a:endParaRPr lang="en-US" sz="2800" b="1" dirty="0"/>
          </a:p>
          <a:p>
            <a:pPr>
              <a:defRPr/>
            </a:pPr>
            <a:r>
              <a:rPr lang="en-US" sz="2800" dirty="0"/>
              <a:t>Violation of profit maximization</a:t>
            </a:r>
          </a:p>
          <a:p>
            <a:pPr>
              <a:defRPr/>
            </a:pPr>
            <a:r>
              <a:rPr lang="en-US" sz="2800" dirty="0"/>
              <a:t>Dilution of purpose</a:t>
            </a:r>
          </a:p>
          <a:p>
            <a:pPr>
              <a:defRPr/>
            </a:pPr>
            <a:r>
              <a:rPr lang="en-US" sz="2800" dirty="0"/>
              <a:t>Costs</a:t>
            </a:r>
          </a:p>
          <a:p>
            <a:pPr>
              <a:defRPr/>
            </a:pPr>
            <a:r>
              <a:rPr lang="en-US" sz="2800" dirty="0"/>
              <a:t>Too much power</a:t>
            </a:r>
          </a:p>
          <a:p>
            <a:pPr>
              <a:defRPr/>
            </a:pPr>
            <a:r>
              <a:rPr lang="en-US" sz="2800" dirty="0"/>
              <a:t>Lack of skills</a:t>
            </a:r>
          </a:p>
          <a:p>
            <a:pPr>
              <a:defRPr/>
            </a:pPr>
            <a:r>
              <a:rPr lang="en-US" sz="2800" dirty="0"/>
              <a:t>Lack of accountability</a:t>
            </a:r>
          </a:p>
          <a:p>
            <a:pPr marL="0" indent="0">
              <a:buFont typeface="Arial" pitchFamily="34" charset="0"/>
              <a:buNone/>
              <a:defRPr/>
            </a:pPr>
            <a:endParaRPr lang="en-US" sz="2800" dirty="0"/>
          </a:p>
        </p:txBody>
      </p:sp>
    </p:spTree>
    <p:extLst>
      <p:ext uri="{BB962C8B-B14F-4D97-AF65-F5344CB8AC3E}">
        <p14:creationId xmlns:p14="http://schemas.microsoft.com/office/powerpoint/2010/main" val="368546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a:t>Management Roles</a:t>
            </a:r>
            <a:endParaRPr lang="en-US">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Roles are specific actions or behaviors expected of a manager.</a:t>
            </a:r>
          </a:p>
          <a:p>
            <a:pPr marL="342900" indent="-342900" eaLnBrk="0" hangingPunct="0">
              <a:spcBef>
                <a:spcPct val="20000"/>
              </a:spcBef>
              <a:buFont typeface="Arial" charset="0"/>
              <a:buChar char="•"/>
            </a:pPr>
            <a:r>
              <a:rPr lang="en-US" sz="3200"/>
              <a:t>Mintzberg identified 10 roles grouped around </a:t>
            </a:r>
            <a:r>
              <a:rPr lang="en-US" sz="3200" i="1"/>
              <a:t>interpersonal relationships, the transfer of information</a:t>
            </a:r>
            <a:r>
              <a:rPr lang="en-US" sz="3200"/>
              <a:t>, and </a:t>
            </a:r>
            <a:r>
              <a:rPr lang="en-US" sz="3200" i="1"/>
              <a:t>decision making</a:t>
            </a:r>
            <a:r>
              <a:rPr lang="en-US" sz="3200"/>
              <a: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a:t>Green Management and Sustainability</a:t>
            </a:r>
            <a:endParaRPr lang="en-US">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Green management - </a:t>
            </a:r>
            <a:r>
              <a:rPr lang="en-US" sz="3200"/>
              <a:t>managers consider the impact of their organization on the natural environment</a:t>
            </a:r>
          </a:p>
        </p:txBody>
      </p:sp>
    </p:spTree>
    <p:extLst>
      <p:ext uri="{BB962C8B-B14F-4D97-AF65-F5344CB8AC3E}">
        <p14:creationId xmlns:p14="http://schemas.microsoft.com/office/powerpoint/2010/main" val="17245336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a:t>How Organizations Go Green</a:t>
            </a:r>
            <a:endParaRPr lang="en-US">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Legal (or Light Green) Approach - </a:t>
            </a:r>
            <a:r>
              <a:rPr lang="en-US" sz="3200"/>
              <a:t>firms simply do what is legally required by obeying laws, rules, and regulations willingly and without legal challenge.</a:t>
            </a:r>
          </a:p>
          <a:p>
            <a:pPr marL="342900" indent="-342900" eaLnBrk="0" hangingPunct="0">
              <a:spcBef>
                <a:spcPct val="20000"/>
              </a:spcBef>
              <a:buFont typeface="Arial" charset="0"/>
              <a:buChar char="•"/>
            </a:pPr>
            <a:r>
              <a:rPr lang="en-US" sz="3200" b="1"/>
              <a:t>Market Approach - </a:t>
            </a:r>
            <a:r>
              <a:rPr lang="en-US" sz="3200"/>
              <a:t>firms respond to the preferences of their customers for environmentally friendly products.</a:t>
            </a:r>
          </a:p>
        </p:txBody>
      </p:sp>
    </p:spTree>
    <p:extLst>
      <p:ext uri="{BB962C8B-B14F-4D97-AF65-F5344CB8AC3E}">
        <p14:creationId xmlns:p14="http://schemas.microsoft.com/office/powerpoint/2010/main" val="2481001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4000"/>
              <a:t>How Organizations Go Green (cont.)</a:t>
            </a:r>
            <a:endParaRPr lang="en-US" sz="40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Stakeholder Approach - </a:t>
            </a:r>
            <a:r>
              <a:rPr lang="en-US" sz="3200"/>
              <a:t>firms work to meet the environmental demands of multiple stakeholders—employees, suppliers, and the community.</a:t>
            </a:r>
          </a:p>
          <a:p>
            <a:pPr marL="342900" indent="-342900" eaLnBrk="0" hangingPunct="0">
              <a:spcBef>
                <a:spcPct val="20000"/>
              </a:spcBef>
              <a:buFont typeface="Arial" charset="0"/>
              <a:buChar char="•"/>
            </a:pPr>
            <a:r>
              <a:rPr lang="en-US" sz="3200" b="1"/>
              <a:t>Activist Approach - </a:t>
            </a:r>
            <a:r>
              <a:rPr lang="en-US" sz="3200"/>
              <a:t>firms look for ways to respect and preserve the environment and be actively socially responsible</a:t>
            </a:r>
          </a:p>
        </p:txBody>
      </p:sp>
    </p:spTree>
    <p:extLst>
      <p:ext uri="{BB962C8B-B14F-4D97-AF65-F5344CB8AC3E}">
        <p14:creationId xmlns:p14="http://schemas.microsoft.com/office/powerpoint/2010/main" val="12908746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4000"/>
              <a:t>Exhibit 5-2</a:t>
            </a:r>
            <a:br>
              <a:rPr lang="en-US" sz="4000"/>
            </a:br>
            <a:r>
              <a:rPr lang="en-US" sz="4000"/>
              <a:t>Green Approaches</a:t>
            </a:r>
            <a:endParaRPr lang="en-US" sz="40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8131" name="Picture 3"/>
          <p:cNvPicPr>
            <a:picLocks noGrp="1" noChangeAspect="1" noChangeArrowheads="1"/>
          </p:cNvPicPr>
          <p:nvPr/>
        </p:nvPicPr>
        <p:blipFill>
          <a:blip r:embed="rId3"/>
          <a:srcRect/>
          <a:stretch>
            <a:fillRect/>
          </a:stretch>
        </p:blipFill>
        <p:spPr bwMode="auto">
          <a:xfrm>
            <a:off x="365125" y="2362200"/>
            <a:ext cx="8550275" cy="2133600"/>
          </a:xfrm>
          <a:prstGeom prst="rect">
            <a:avLst/>
          </a:prstGeom>
          <a:noFill/>
          <a:ln w="9525">
            <a:noFill/>
            <a:miter lim="800000"/>
            <a:headEnd/>
            <a:tailEnd/>
          </a:ln>
        </p:spPr>
      </p:pic>
    </p:spTree>
    <p:extLst>
      <p:ext uri="{BB962C8B-B14F-4D97-AF65-F5344CB8AC3E}">
        <p14:creationId xmlns:p14="http://schemas.microsoft.com/office/powerpoint/2010/main" val="1706601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a:t>Managers and Ethical Behavior</a:t>
            </a:r>
            <a:endParaRPr lang="en-US">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3200" b="1"/>
              <a:t>Ethics</a:t>
            </a:r>
            <a:r>
              <a:rPr lang="en-US" sz="3200"/>
              <a:t> </a:t>
            </a:r>
            <a:r>
              <a:rPr lang="en-US" sz="3200" b="1"/>
              <a:t>-</a:t>
            </a:r>
            <a:r>
              <a:rPr lang="en-US" sz="3200"/>
              <a:t> principles, values, and beliefs that define right and wrong behavior.</a:t>
            </a:r>
          </a:p>
          <a:p>
            <a:pPr marL="342900" indent="-342900" eaLnBrk="0" hangingPunct="0">
              <a:spcBef>
                <a:spcPct val="20000"/>
              </a:spcBef>
              <a:buFont typeface="Arial" charset="0"/>
              <a:buChar char="•"/>
            </a:pPr>
            <a:r>
              <a:rPr lang="en-US" sz="3200"/>
              <a:t>Many decisions managers make require them to consider both the process and who’s affected by the result</a:t>
            </a:r>
          </a:p>
          <a:p>
            <a:pPr marL="342900" indent="-342900" eaLnBrk="0" hangingPunct="0">
              <a:spcBef>
                <a:spcPct val="20000"/>
              </a:spcBef>
              <a:buFont typeface="Arial" charset="0"/>
              <a:buNone/>
            </a:pPr>
            <a:endParaRPr lang="en-US" sz="3200"/>
          </a:p>
        </p:txBody>
      </p:sp>
    </p:spTree>
    <p:extLst>
      <p:ext uri="{BB962C8B-B14F-4D97-AF65-F5344CB8AC3E}">
        <p14:creationId xmlns:p14="http://schemas.microsoft.com/office/powerpoint/2010/main" val="3148883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200"/>
              <a:t>Exhibit 5-3</a:t>
            </a:r>
            <a:br>
              <a:rPr lang="en-US" sz="3200"/>
            </a:br>
            <a:r>
              <a:rPr lang="en-US" sz="3200"/>
              <a:t>Factors That Determine Ethical</a:t>
            </a:r>
            <a:br>
              <a:rPr lang="en-US" sz="3200"/>
            </a:br>
            <a:r>
              <a:rPr lang="en-US" sz="3200"/>
              <a:t>and Unethical Behavior</a:t>
            </a:r>
            <a:endParaRPr lang="en-US" sz="32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52227" name="Picture 3"/>
          <p:cNvPicPr>
            <a:picLocks noGrp="1" noChangeAspect="1" noChangeArrowheads="1"/>
          </p:cNvPicPr>
          <p:nvPr/>
        </p:nvPicPr>
        <p:blipFill>
          <a:blip r:embed="rId3"/>
          <a:srcRect/>
          <a:stretch>
            <a:fillRect/>
          </a:stretch>
        </p:blipFill>
        <p:spPr bwMode="auto">
          <a:xfrm>
            <a:off x="371475" y="2057400"/>
            <a:ext cx="8401050" cy="2743200"/>
          </a:xfrm>
          <a:prstGeom prst="rect">
            <a:avLst/>
          </a:prstGeom>
          <a:noFill/>
          <a:ln w="9525">
            <a:noFill/>
            <a:miter lim="800000"/>
            <a:headEnd/>
            <a:tailEnd/>
          </a:ln>
        </p:spPr>
      </p:pic>
    </p:spTree>
    <p:extLst>
      <p:ext uri="{BB962C8B-B14F-4D97-AF65-F5344CB8AC3E}">
        <p14:creationId xmlns:p14="http://schemas.microsoft.com/office/powerpoint/2010/main" val="3543872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a:t>Factors That Determine Ethical and Unethical Behavior</a:t>
            </a:r>
            <a:endParaRPr lang="en-US">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Stage of Moral Development</a:t>
            </a:r>
          </a:p>
          <a:p>
            <a:pPr marL="742950" lvl="1" indent="-285750" eaLnBrk="0" hangingPunct="0">
              <a:spcBef>
                <a:spcPct val="20000"/>
              </a:spcBef>
              <a:buFont typeface="Arial" charset="0"/>
              <a:buChar char="–"/>
            </a:pPr>
            <a:r>
              <a:rPr lang="en-US" sz="2800" b="1"/>
              <a:t>Preconvention </a:t>
            </a:r>
            <a:r>
              <a:rPr lang="en-US" sz="2800" i="1"/>
              <a:t> </a:t>
            </a:r>
            <a:r>
              <a:rPr lang="en-US" sz="2800"/>
              <a:t>level -  a person’s choice between right or wrong is based on personal consequences</a:t>
            </a:r>
          </a:p>
          <a:p>
            <a:pPr marL="742950" lvl="1" indent="-285750" eaLnBrk="0" hangingPunct="0">
              <a:spcBef>
                <a:spcPct val="20000"/>
              </a:spcBef>
              <a:buFont typeface="Arial" charset="0"/>
              <a:buChar char="–"/>
            </a:pPr>
            <a:r>
              <a:rPr lang="en-US" sz="2800" b="1"/>
              <a:t>Conventional </a:t>
            </a:r>
            <a:r>
              <a:rPr lang="en-US" sz="2800"/>
              <a:t>level, ethical decisions rely on living up to the expectations of others. </a:t>
            </a:r>
          </a:p>
          <a:p>
            <a:pPr marL="742950" lvl="1" indent="-285750" eaLnBrk="0" hangingPunct="0">
              <a:spcBef>
                <a:spcPct val="20000"/>
              </a:spcBef>
              <a:buFont typeface="Arial" charset="0"/>
              <a:buChar char="–"/>
            </a:pPr>
            <a:r>
              <a:rPr lang="en-US" sz="2800" b="1"/>
              <a:t>Principled </a:t>
            </a:r>
            <a:r>
              <a:rPr lang="en-US" sz="2800" i="1"/>
              <a:t> </a:t>
            </a:r>
            <a:r>
              <a:rPr lang="en-US" sz="2800"/>
              <a:t>level, individuals define moral values apart from the authority of the groups society in general</a:t>
            </a:r>
          </a:p>
        </p:txBody>
      </p:sp>
    </p:spTree>
    <p:extLst>
      <p:ext uri="{BB962C8B-B14F-4D97-AF65-F5344CB8AC3E}">
        <p14:creationId xmlns:p14="http://schemas.microsoft.com/office/powerpoint/2010/main" val="22171213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Exhibit 5-4</a:t>
            </a:r>
            <a:br>
              <a:rPr lang="en-US" sz="3600"/>
            </a:br>
            <a:r>
              <a:rPr lang="en-US" sz="3600"/>
              <a:t>Stages of Moral Development</a:t>
            </a:r>
            <a:endParaRPr lang="en-US" sz="3600">
              <a:latin typeface="Calibri" pitchFamily="34" charset="0"/>
            </a:endParaRPr>
          </a:p>
        </p:txBody>
      </p:sp>
      <p:pic>
        <p:nvPicPr>
          <p:cNvPr id="56322" name="Picture 3"/>
          <p:cNvPicPr>
            <a:picLocks noGrp="1" noChangeAspect="1" noChangeArrowheads="1"/>
          </p:cNvPicPr>
          <p:nvPr/>
        </p:nvPicPr>
        <p:blipFill>
          <a:blip r:embed="rId3"/>
          <a:srcRect/>
          <a:stretch>
            <a:fillRect/>
          </a:stretch>
        </p:blipFill>
        <p:spPr bwMode="auto">
          <a:xfrm>
            <a:off x="228600" y="2133600"/>
            <a:ext cx="8531225" cy="2895600"/>
          </a:xfrm>
          <a:prstGeom prst="rect">
            <a:avLst/>
          </a:prstGeom>
          <a:noFill/>
          <a:ln w="9525">
            <a:noFill/>
            <a:miter lim="800000"/>
            <a:headEnd/>
            <a:tailEnd/>
          </a:ln>
        </p:spPr>
      </p:pic>
    </p:spTree>
    <p:extLst>
      <p:ext uri="{BB962C8B-B14F-4D97-AF65-F5344CB8AC3E}">
        <p14:creationId xmlns:p14="http://schemas.microsoft.com/office/powerpoint/2010/main" val="4721560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Factors That Determine Ethical and Unethical Behavior (cont.)</a:t>
            </a:r>
            <a:endParaRPr lang="en-US" sz="3600">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Individual characteristics</a:t>
            </a:r>
          </a:p>
          <a:p>
            <a:pPr marL="742950" lvl="1" indent="-285750" eaLnBrk="0" hangingPunct="0">
              <a:spcBef>
                <a:spcPct val="20000"/>
              </a:spcBef>
              <a:buFont typeface="Arial" charset="0"/>
              <a:buChar char="–"/>
            </a:pPr>
            <a:r>
              <a:rPr lang="en-US" sz="2800" b="1"/>
              <a:t>Values - </a:t>
            </a:r>
            <a:r>
              <a:rPr lang="en-US" sz="2800"/>
              <a:t>basic convictions about what is right and wrong.</a:t>
            </a:r>
          </a:p>
          <a:p>
            <a:pPr marL="742950" lvl="1" indent="-285750" eaLnBrk="0" hangingPunct="0">
              <a:spcBef>
                <a:spcPct val="20000"/>
              </a:spcBef>
              <a:buFont typeface="Arial" charset="0"/>
              <a:buChar char="–"/>
            </a:pPr>
            <a:r>
              <a:rPr lang="en-US" sz="2800" b="1"/>
              <a:t>Ego Strength - </a:t>
            </a:r>
            <a:r>
              <a:rPr lang="en-US" sz="2800"/>
              <a:t>a personality measure of the strength of a person’s convictions.</a:t>
            </a:r>
          </a:p>
          <a:p>
            <a:pPr marL="742950" lvl="1" indent="-285750" eaLnBrk="0" hangingPunct="0">
              <a:spcBef>
                <a:spcPct val="20000"/>
              </a:spcBef>
              <a:buFont typeface="Arial" charset="0"/>
              <a:buChar char="–"/>
            </a:pPr>
            <a:r>
              <a:rPr lang="en-US" sz="2800" b="1"/>
              <a:t>Locus of Control - </a:t>
            </a:r>
            <a:r>
              <a:rPr lang="en-US" sz="2800"/>
              <a:t>a personality attribute that measures the degree to which people believe they control their own fate.</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23182236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Factors That Determine Ethical and Unethical Behavior (cont.)</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Organization’s Culture</a:t>
            </a:r>
          </a:p>
          <a:p>
            <a:pPr marL="742950" lvl="1" indent="-285750" eaLnBrk="0" hangingPunct="0">
              <a:spcBef>
                <a:spcPct val="20000"/>
              </a:spcBef>
              <a:buFont typeface="Arial" charset="0"/>
              <a:buChar char="–"/>
            </a:pPr>
            <a:r>
              <a:rPr lang="en-US" sz="2800"/>
              <a:t>Organization’s culture consists of the shared organizational values. These values reflect what the organization stands for and what it believes in as well as create an environment that influences employee behavior ethically or unethically</a:t>
            </a:r>
          </a:p>
          <a:p>
            <a:pPr marL="742950" lvl="1" indent="-285750" eaLnBrk="0" hangingPunct="0">
              <a:spcBef>
                <a:spcPct val="20000"/>
              </a:spcBef>
              <a:buFont typeface="Arial" charset="0"/>
              <a:buChar char="–"/>
            </a:pPr>
            <a:r>
              <a:rPr lang="en-US" sz="2800" b="1"/>
              <a:t>Values-based management </a:t>
            </a:r>
            <a:r>
              <a:rPr lang="en-US" sz="2800"/>
              <a:t>- the organization’s values guide employees in the way they do their jobs</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1073574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a:latin typeface="Calibri" pitchFamily="34" charset="0"/>
              </a:rPr>
              <a:t>Three Types of Roles</a:t>
            </a: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Interpersonal roles</a:t>
            </a:r>
          </a:p>
          <a:p>
            <a:pPr marL="742950" lvl="1" indent="-285750" eaLnBrk="0" hangingPunct="0">
              <a:spcBef>
                <a:spcPct val="20000"/>
              </a:spcBef>
              <a:buFont typeface="Arial" charset="0"/>
              <a:buChar char="–"/>
            </a:pPr>
            <a:r>
              <a:rPr lang="en-US" sz="2800"/>
              <a:t>Figurehead, leader, liaison</a:t>
            </a:r>
          </a:p>
          <a:p>
            <a:pPr marL="342900" indent="-342900" eaLnBrk="0" hangingPunct="0">
              <a:spcBef>
                <a:spcPct val="20000"/>
              </a:spcBef>
              <a:buFont typeface="Arial" charset="0"/>
              <a:buChar char="•"/>
            </a:pPr>
            <a:r>
              <a:rPr lang="en-US" sz="3200" b="1"/>
              <a:t>Informational roles</a:t>
            </a:r>
          </a:p>
          <a:p>
            <a:pPr marL="742950" lvl="1" indent="-285750" eaLnBrk="0" hangingPunct="0">
              <a:spcBef>
                <a:spcPct val="20000"/>
              </a:spcBef>
              <a:buFont typeface="Arial" charset="0"/>
              <a:buChar char="–"/>
            </a:pPr>
            <a:r>
              <a:rPr lang="en-US" sz="2800"/>
              <a:t>Monitor, disseminator, spokesperson</a:t>
            </a:r>
          </a:p>
          <a:p>
            <a:pPr marL="342900" indent="-342900" eaLnBrk="0" hangingPunct="0">
              <a:spcBef>
                <a:spcPct val="20000"/>
              </a:spcBef>
              <a:buFont typeface="Arial" charset="0"/>
              <a:buChar char="•"/>
            </a:pPr>
            <a:r>
              <a:rPr lang="en-US" sz="3200" b="1"/>
              <a:t>Decisional roles</a:t>
            </a:r>
          </a:p>
          <a:p>
            <a:pPr marL="742950" lvl="1" indent="-285750" eaLnBrk="0" hangingPunct="0">
              <a:spcBef>
                <a:spcPct val="20000"/>
              </a:spcBef>
              <a:buFont typeface="Arial" charset="0"/>
              <a:buChar char="–"/>
            </a:pPr>
            <a:r>
              <a:rPr lang="en-US" sz="2800"/>
              <a:t>Entrepreneur, disturbance handler, resource allocator, negotiator</a:t>
            </a:r>
          </a:p>
          <a:p>
            <a:pPr marL="342900" indent="-342900" eaLnBrk="0" hangingPunct="0">
              <a:spcBef>
                <a:spcPct val="20000"/>
              </a:spcBef>
              <a:buFont typeface="Arial" charset="0"/>
              <a:buChar char="•"/>
            </a:pPr>
            <a:endParaRPr lang="en-US" sz="32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Factors That Determine Ethical and Unethical Behavior (cont.)</a:t>
            </a:r>
            <a:endParaRPr lang="en-US" sz="36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Issue Intensity - six characteristics determine issue intensity or how important an ethical issue is to an individual: </a:t>
            </a:r>
          </a:p>
          <a:p>
            <a:pPr marL="742950" lvl="1" indent="-285750" eaLnBrk="0" hangingPunct="0">
              <a:spcBef>
                <a:spcPct val="20000"/>
              </a:spcBef>
              <a:buFont typeface="Arial" charset="0"/>
              <a:buChar char="–"/>
            </a:pPr>
            <a:r>
              <a:rPr lang="en-US" sz="2800"/>
              <a:t>Greatness of harm</a:t>
            </a:r>
          </a:p>
          <a:p>
            <a:pPr marL="742950" lvl="1" indent="-285750" eaLnBrk="0" hangingPunct="0">
              <a:spcBef>
                <a:spcPct val="20000"/>
              </a:spcBef>
              <a:buFont typeface="Arial" charset="0"/>
              <a:buChar char="–"/>
            </a:pPr>
            <a:r>
              <a:rPr lang="en-US" sz="2800"/>
              <a:t>Consensus of wrong</a:t>
            </a:r>
          </a:p>
          <a:p>
            <a:pPr marL="742950" lvl="1" indent="-285750" eaLnBrk="0" hangingPunct="0">
              <a:spcBef>
                <a:spcPct val="20000"/>
              </a:spcBef>
              <a:buFont typeface="Arial" charset="0"/>
              <a:buChar char="–"/>
            </a:pPr>
            <a:r>
              <a:rPr lang="en-US" sz="2800"/>
              <a:t>Probability of harm</a:t>
            </a:r>
          </a:p>
          <a:p>
            <a:pPr marL="742950" lvl="1" indent="-285750" eaLnBrk="0" hangingPunct="0">
              <a:spcBef>
                <a:spcPct val="20000"/>
              </a:spcBef>
              <a:buFont typeface="Arial" charset="0"/>
              <a:buChar char="–"/>
            </a:pPr>
            <a:r>
              <a:rPr lang="en-US" sz="2800"/>
              <a:t>Immediacy of consequences</a:t>
            </a:r>
          </a:p>
          <a:p>
            <a:pPr marL="742950" lvl="1" indent="-285750" eaLnBrk="0" hangingPunct="0">
              <a:spcBef>
                <a:spcPct val="20000"/>
              </a:spcBef>
              <a:buFont typeface="Arial" charset="0"/>
              <a:buChar char="–"/>
            </a:pPr>
            <a:r>
              <a:rPr lang="en-US" sz="2800"/>
              <a:t>Proximity to victim(s)</a:t>
            </a:r>
          </a:p>
          <a:p>
            <a:pPr marL="742950" lvl="1" indent="-285750" eaLnBrk="0" hangingPunct="0">
              <a:spcBef>
                <a:spcPct val="20000"/>
              </a:spcBef>
              <a:buFont typeface="Arial" charset="0"/>
              <a:buChar char="–"/>
            </a:pPr>
            <a:r>
              <a:rPr lang="en-US" sz="2800"/>
              <a:t>Concentration of effect</a:t>
            </a:r>
          </a:p>
        </p:txBody>
      </p:sp>
    </p:spTree>
    <p:extLst>
      <p:ext uri="{BB962C8B-B14F-4D97-AF65-F5344CB8AC3E}">
        <p14:creationId xmlns:p14="http://schemas.microsoft.com/office/powerpoint/2010/main" val="13399614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4000"/>
              <a:t>Exhibit 5-5 Issue Intensity</a:t>
            </a:r>
            <a:endParaRPr lang="en-US" sz="40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64515" name="Picture 3"/>
          <p:cNvPicPr>
            <a:picLocks noGrp="1" noChangeAspect="1" noChangeArrowheads="1"/>
          </p:cNvPicPr>
          <p:nvPr/>
        </p:nvPicPr>
        <p:blipFill>
          <a:blip r:embed="rId3"/>
          <a:srcRect/>
          <a:stretch>
            <a:fillRect/>
          </a:stretch>
        </p:blipFill>
        <p:spPr bwMode="auto">
          <a:xfrm>
            <a:off x="617538" y="1592263"/>
            <a:ext cx="7840662" cy="4351337"/>
          </a:xfrm>
          <a:prstGeom prst="rect">
            <a:avLst/>
          </a:prstGeom>
          <a:noFill/>
          <a:ln w="9525">
            <a:noFill/>
            <a:miter lim="800000"/>
            <a:headEnd/>
            <a:tailEnd/>
          </a:ln>
        </p:spPr>
      </p:pic>
    </p:spTree>
    <p:extLst>
      <p:ext uri="{BB962C8B-B14F-4D97-AF65-F5344CB8AC3E}">
        <p14:creationId xmlns:p14="http://schemas.microsoft.com/office/powerpoint/2010/main" val="18954042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a:t>Ethics in an International Context</a:t>
            </a:r>
            <a:endParaRPr lang="en-US">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Ethical standards are not universal</a:t>
            </a:r>
          </a:p>
          <a:p>
            <a:pPr marL="742950" lvl="1" indent="-285750" eaLnBrk="0" hangingPunct="0">
              <a:spcBef>
                <a:spcPct val="20000"/>
              </a:spcBef>
              <a:buFont typeface="Arial" charset="0"/>
              <a:buChar char="–"/>
            </a:pPr>
            <a:r>
              <a:rPr lang="en-US" sz="2800"/>
              <a:t>Social and cultural differences determine acceptable behaviors.</a:t>
            </a:r>
          </a:p>
          <a:p>
            <a:pPr marL="342900" indent="-342900" eaLnBrk="0" hangingPunct="0">
              <a:spcBef>
                <a:spcPct val="20000"/>
              </a:spcBef>
              <a:buFont typeface="Arial" charset="0"/>
              <a:buChar char="•"/>
            </a:pPr>
            <a:r>
              <a:rPr lang="en-US" sz="3200"/>
              <a:t>Foreign Corrupt Practices Act</a:t>
            </a:r>
          </a:p>
          <a:p>
            <a:pPr marL="742950" lvl="1" indent="-285750" eaLnBrk="0" hangingPunct="0">
              <a:spcBef>
                <a:spcPct val="20000"/>
              </a:spcBef>
              <a:buFont typeface="Arial" charset="0"/>
              <a:buChar char="–"/>
            </a:pPr>
            <a:r>
              <a:rPr lang="en-US" sz="2800"/>
              <a:t>It is illegal to corrupt a foreign official, yet “token” payments to officials are permissible when doing so is an accepted practice in that country.</a:t>
            </a:r>
          </a:p>
        </p:txBody>
      </p:sp>
    </p:spTree>
    <p:extLst>
      <p:ext uri="{BB962C8B-B14F-4D97-AF65-F5344CB8AC3E}">
        <p14:creationId xmlns:p14="http://schemas.microsoft.com/office/powerpoint/2010/main" val="7013843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200"/>
              <a:t>Exhibit 5-6</a:t>
            </a:r>
            <a:br>
              <a:rPr lang="en-US" sz="3200"/>
            </a:br>
            <a:r>
              <a:rPr lang="en-US" sz="3200"/>
              <a:t>The Ten Principles of the United Nations Global Compact</a:t>
            </a:r>
            <a:endParaRPr lang="en-US" sz="32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68611" name="Picture 3"/>
          <p:cNvPicPr>
            <a:picLocks noGrp="1" noChangeAspect="1" noChangeArrowheads="1"/>
          </p:cNvPicPr>
          <p:nvPr/>
        </p:nvPicPr>
        <p:blipFill>
          <a:blip r:embed="rId3"/>
          <a:srcRect/>
          <a:stretch>
            <a:fillRect/>
          </a:stretch>
        </p:blipFill>
        <p:spPr bwMode="auto">
          <a:xfrm>
            <a:off x="914400" y="1490663"/>
            <a:ext cx="7315200" cy="4833937"/>
          </a:xfrm>
          <a:prstGeom prst="rect">
            <a:avLst/>
          </a:prstGeom>
          <a:noFill/>
          <a:ln w="9525">
            <a:noFill/>
            <a:miter lim="800000"/>
            <a:headEnd/>
            <a:tailEnd/>
          </a:ln>
        </p:spPr>
      </p:pic>
    </p:spTree>
    <p:extLst>
      <p:ext uri="{BB962C8B-B14F-4D97-AF65-F5344CB8AC3E}">
        <p14:creationId xmlns:p14="http://schemas.microsoft.com/office/powerpoint/2010/main" val="7293817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a:t>Encouraging Ethical Behavior</a:t>
            </a:r>
            <a:endParaRPr lang="en-US">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Employee Selection - </a:t>
            </a:r>
            <a:r>
              <a:rPr lang="en-US" sz="3200"/>
              <a:t>an opportunity to learn about an individual’s level of moral development, personal values, ego strength, and locus of control</a:t>
            </a:r>
            <a:endParaRPr lang="en-US" sz="3200" b="1"/>
          </a:p>
          <a:p>
            <a:pPr marL="342900" indent="-342900" eaLnBrk="0" hangingPunct="0">
              <a:spcBef>
                <a:spcPct val="20000"/>
              </a:spcBef>
              <a:buFont typeface="Arial" charset="0"/>
              <a:buChar char="•"/>
            </a:pPr>
            <a:r>
              <a:rPr lang="en-US" sz="3200" b="1"/>
              <a:t>Code of ethics - </a:t>
            </a:r>
            <a:r>
              <a:rPr lang="en-US" sz="3200"/>
              <a:t>a formal statement of an organization’s primary values and the ethical rules it expects its employees to follow</a:t>
            </a:r>
          </a:p>
        </p:txBody>
      </p:sp>
    </p:spTree>
    <p:extLst>
      <p:ext uri="{BB962C8B-B14F-4D97-AF65-F5344CB8AC3E}">
        <p14:creationId xmlns:p14="http://schemas.microsoft.com/office/powerpoint/2010/main" val="38410876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a:t>Exhibit 5-7 Codes of Ethics</a:t>
            </a:r>
            <a:endParaRPr lang="en-US">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72707" name="Picture 3"/>
          <p:cNvPicPr>
            <a:picLocks noGrp="1" noChangeAspect="1" noChangeArrowheads="1"/>
          </p:cNvPicPr>
          <p:nvPr/>
        </p:nvPicPr>
        <p:blipFill>
          <a:blip r:embed="rId3"/>
          <a:srcRect/>
          <a:stretch>
            <a:fillRect/>
          </a:stretch>
        </p:blipFill>
        <p:spPr bwMode="auto">
          <a:xfrm>
            <a:off x="1219200" y="1630363"/>
            <a:ext cx="6705600" cy="4389437"/>
          </a:xfrm>
          <a:prstGeom prst="rect">
            <a:avLst/>
          </a:prstGeom>
          <a:noFill/>
          <a:ln w="9525">
            <a:noFill/>
            <a:miter lim="800000"/>
            <a:headEnd/>
            <a:tailEnd/>
          </a:ln>
        </p:spPr>
      </p:pic>
    </p:spTree>
    <p:extLst>
      <p:ext uri="{BB962C8B-B14F-4D97-AF65-F5344CB8AC3E}">
        <p14:creationId xmlns:p14="http://schemas.microsoft.com/office/powerpoint/2010/main" val="422121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Exhibit 5-7 Codes of Ethics (cont.)</a:t>
            </a:r>
            <a:endParaRPr lang="en-US" sz="36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74755" name="Picture 3"/>
          <p:cNvPicPr>
            <a:picLocks noGrp="1" noChangeAspect="1" noChangeArrowheads="1"/>
          </p:cNvPicPr>
          <p:nvPr/>
        </p:nvPicPr>
        <p:blipFill>
          <a:blip r:embed="rId3"/>
          <a:srcRect/>
          <a:stretch>
            <a:fillRect/>
          </a:stretch>
        </p:blipFill>
        <p:spPr bwMode="auto">
          <a:xfrm>
            <a:off x="1066800" y="1414463"/>
            <a:ext cx="7010400" cy="4833937"/>
          </a:xfrm>
          <a:prstGeom prst="rect">
            <a:avLst/>
          </a:prstGeom>
          <a:noFill/>
          <a:ln w="9525">
            <a:noFill/>
            <a:miter lim="800000"/>
            <a:headEnd/>
            <a:tailEnd/>
          </a:ln>
        </p:spPr>
      </p:pic>
    </p:spTree>
    <p:extLst>
      <p:ext uri="{BB962C8B-B14F-4D97-AF65-F5344CB8AC3E}">
        <p14:creationId xmlns:p14="http://schemas.microsoft.com/office/powerpoint/2010/main" val="9418706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200"/>
              <a:t>Exhibit 5-8</a:t>
            </a:r>
            <a:br>
              <a:rPr lang="en-US" sz="3200"/>
            </a:br>
            <a:r>
              <a:rPr lang="en-US" sz="3200"/>
              <a:t>A Process for Addressing Ethical Dilemmas</a:t>
            </a:r>
            <a:endParaRPr lang="en-US" sz="3200">
              <a:latin typeface="Calibri" pitchFamily="34" charset="0"/>
            </a:endParaRPr>
          </a:p>
        </p:txBody>
      </p:sp>
      <p:pic>
        <p:nvPicPr>
          <p:cNvPr id="76802" name="Picture 3"/>
          <p:cNvPicPr>
            <a:picLocks noGrp="1" noChangeAspect="1" noChangeArrowheads="1"/>
          </p:cNvPicPr>
          <p:nvPr/>
        </p:nvPicPr>
        <p:blipFill>
          <a:blip r:embed="rId3"/>
          <a:srcRect/>
          <a:stretch>
            <a:fillRect/>
          </a:stretch>
        </p:blipFill>
        <p:spPr bwMode="auto">
          <a:xfrm>
            <a:off x="0" y="2446338"/>
            <a:ext cx="9144000" cy="1965325"/>
          </a:xfrm>
          <a:prstGeom prst="rect">
            <a:avLst/>
          </a:prstGeom>
          <a:noFill/>
          <a:ln w="9525">
            <a:noFill/>
            <a:miter lim="800000"/>
            <a:headEnd/>
            <a:tailEnd/>
          </a:ln>
        </p:spPr>
      </p:pic>
    </p:spTree>
    <p:extLst>
      <p:ext uri="{BB962C8B-B14F-4D97-AF65-F5344CB8AC3E}">
        <p14:creationId xmlns:p14="http://schemas.microsoft.com/office/powerpoint/2010/main" val="21602547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Encouraging Ethical Behavior (cont.)</a:t>
            </a:r>
            <a:endParaRPr lang="en-US" sz="3600">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Leadership - doing business ethically requires a commitment from top managers because</a:t>
            </a:r>
          </a:p>
          <a:p>
            <a:pPr marL="742950" lvl="1" indent="-285750" eaLnBrk="0" hangingPunct="0">
              <a:spcBef>
                <a:spcPct val="20000"/>
              </a:spcBef>
              <a:buFont typeface="Arial" charset="0"/>
              <a:buChar char="–"/>
            </a:pPr>
            <a:r>
              <a:rPr lang="en-US" sz="2800"/>
              <a:t>they’re the ones who uphold the shared values and set the cultural tone</a:t>
            </a:r>
          </a:p>
          <a:p>
            <a:pPr marL="742950" lvl="1" indent="-285750" eaLnBrk="0" hangingPunct="0">
              <a:spcBef>
                <a:spcPct val="20000"/>
              </a:spcBef>
              <a:buFont typeface="Arial" charset="0"/>
              <a:buChar char="–"/>
            </a:pPr>
            <a:r>
              <a:rPr lang="en-US" sz="2800"/>
              <a:t>they’re role models in terms of both words and actions</a:t>
            </a:r>
          </a:p>
          <a:p>
            <a:pPr marL="742950" lvl="1" indent="-285750" eaLnBrk="0" hangingPunct="0">
              <a:spcBef>
                <a:spcPct val="20000"/>
              </a:spcBef>
              <a:buFont typeface="Arial" charset="0"/>
              <a:buChar char="–"/>
            </a:pPr>
            <a:r>
              <a:rPr lang="en-US" sz="2800"/>
              <a:t>what they </a:t>
            </a:r>
            <a:r>
              <a:rPr lang="en-US" sz="2800" i="1"/>
              <a:t>do </a:t>
            </a:r>
            <a:r>
              <a:rPr lang="en-US" sz="2800"/>
              <a:t>is far more important than what they </a:t>
            </a:r>
            <a:r>
              <a:rPr lang="en-US" sz="2800" i="1"/>
              <a:t>say</a:t>
            </a:r>
            <a:endParaRPr lang="en-US" sz="2800"/>
          </a:p>
        </p:txBody>
      </p:sp>
    </p:spTree>
    <p:extLst>
      <p:ext uri="{BB962C8B-B14F-4D97-AF65-F5344CB8AC3E}">
        <p14:creationId xmlns:p14="http://schemas.microsoft.com/office/powerpoint/2010/main" val="39977420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Encouraging Ethical Behavior (cont.)</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Job Goals and Performance Appraisal</a:t>
            </a:r>
          </a:p>
          <a:p>
            <a:pPr marL="742950" lvl="1" indent="-285750" eaLnBrk="0" hangingPunct="0">
              <a:spcBef>
                <a:spcPct val="20000"/>
              </a:spcBef>
              <a:buFont typeface="Arial" charset="0"/>
              <a:buChar char="–"/>
            </a:pPr>
            <a:r>
              <a:rPr lang="en-US" sz="2800"/>
              <a:t>Unrealistic goals provide stress which may pressure ethical employees to do whatever is necessary to meet those goals.</a:t>
            </a:r>
          </a:p>
          <a:p>
            <a:pPr marL="742950" lvl="1" indent="-285750" eaLnBrk="0" hangingPunct="0">
              <a:spcBef>
                <a:spcPct val="20000"/>
              </a:spcBef>
              <a:buFont typeface="Arial" charset="0"/>
              <a:buChar char="–"/>
            </a:pPr>
            <a:r>
              <a:rPr lang="en-US" sz="2800"/>
              <a:t>If performance appraisals focus only on economic goals, ends will begin to justify means.</a:t>
            </a:r>
          </a:p>
          <a:p>
            <a:pPr marL="742950" lvl="1" indent="-285750" eaLnBrk="0" hangingPunct="0">
              <a:spcBef>
                <a:spcPct val="20000"/>
              </a:spcBef>
              <a:buFont typeface="Arial" charset="0"/>
              <a:buChar char="–"/>
            </a:pPr>
            <a:r>
              <a:rPr lang="en-US" sz="2800"/>
              <a:t>To encourage ethical behavior, both ends </a:t>
            </a:r>
            <a:r>
              <a:rPr lang="en-US" sz="2800" i="1"/>
              <a:t>and </a:t>
            </a:r>
            <a:r>
              <a:rPr lang="en-US" sz="2800"/>
              <a:t>means should be evaluated</a:t>
            </a:r>
          </a:p>
        </p:txBody>
      </p:sp>
    </p:spTree>
    <p:extLst>
      <p:ext uri="{BB962C8B-B14F-4D97-AF65-F5344CB8AC3E}">
        <p14:creationId xmlns:p14="http://schemas.microsoft.com/office/powerpoint/2010/main" val="1727844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4000"/>
              <a:t>Exhibit 1-5</a:t>
            </a:r>
            <a:br>
              <a:rPr lang="en-US" sz="4000"/>
            </a:br>
            <a:r>
              <a:rPr lang="en-US" sz="4000"/>
              <a:t>Mintzberg’s Managerial Roles</a:t>
            </a:r>
            <a:endParaRPr lang="en-US" sz="4000">
              <a:latin typeface="Calibri" pitchFamily="34" charset="0"/>
            </a:endParaRPr>
          </a:p>
        </p:txBody>
      </p:sp>
      <p:pic>
        <p:nvPicPr>
          <p:cNvPr id="58370" name="Picture 2"/>
          <p:cNvPicPr>
            <a:picLocks noChangeAspect="1" noChangeArrowheads="1"/>
          </p:cNvPicPr>
          <p:nvPr/>
        </p:nvPicPr>
        <p:blipFill>
          <a:blip r:embed="rId3"/>
          <a:srcRect/>
          <a:stretch>
            <a:fillRect/>
          </a:stretch>
        </p:blipFill>
        <p:spPr bwMode="auto">
          <a:xfrm>
            <a:off x="1630363" y="1493838"/>
            <a:ext cx="5883275" cy="4754562"/>
          </a:xfrm>
          <a:prstGeom prst="rect">
            <a:avLst/>
          </a:prstGeom>
          <a:noFill/>
          <a:ln w="9525">
            <a:noFill/>
            <a:miter lim="800000"/>
            <a:headEnd/>
            <a:tailEnd/>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Encouraging Ethical Behavior (cont.)</a:t>
            </a:r>
            <a:endParaRPr lang="en-US" sz="3600">
              <a:latin typeface="Calibri" pitchFamily="34" charset="0"/>
            </a:endParaRP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Ethics Training - seminars, workshops, and similar ethics training programs to encourage ethical behavior</a:t>
            </a:r>
          </a:p>
          <a:p>
            <a:pPr marL="342900" indent="-342900" eaLnBrk="0" hangingPunct="0">
              <a:spcBef>
                <a:spcPct val="20000"/>
              </a:spcBef>
              <a:buFont typeface="Arial" charset="0"/>
              <a:buChar char="•"/>
            </a:pPr>
            <a:r>
              <a:rPr lang="en-US" sz="3200"/>
              <a:t>Independent Social Audits - evaluate decisions and management practices in terms of the organization’s code of ethics</a:t>
            </a:r>
          </a:p>
          <a:p>
            <a:pPr marL="342900" indent="-342900" eaLnBrk="0" hangingPunct="0">
              <a:spcBef>
                <a:spcPct val="20000"/>
              </a:spcBef>
              <a:buFont typeface="Arial" charset="0"/>
              <a:buChar char="•"/>
            </a:pPr>
            <a:r>
              <a:rPr lang="en-US" sz="3200"/>
              <a:t>Protective Mechanisms – allow employees who face ethical dilemmas to  do what’s right without fear of reprimand</a:t>
            </a:r>
          </a:p>
        </p:txBody>
      </p:sp>
    </p:spTree>
    <p:extLst>
      <p:ext uri="{BB962C8B-B14F-4D97-AF65-F5344CB8AC3E}">
        <p14:creationId xmlns:p14="http://schemas.microsoft.com/office/powerpoint/2010/main" val="26571014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Social Responsibility and Ethics Issues</a:t>
            </a:r>
            <a:br>
              <a:rPr lang="en-US" sz="3600"/>
            </a:br>
            <a:r>
              <a:rPr lang="en-US" sz="3600"/>
              <a:t>in Today’s World</a:t>
            </a:r>
            <a:endParaRPr lang="en-US" sz="3600">
              <a:latin typeface="Calibri" pitchFamily="34" charset="0"/>
            </a:endParaRP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Managing Ethical Lapses and Social Irresponsibility</a:t>
            </a:r>
          </a:p>
          <a:p>
            <a:pPr marL="742950" lvl="1" indent="-285750" eaLnBrk="0" hangingPunct="0">
              <a:spcBef>
                <a:spcPct val="20000"/>
              </a:spcBef>
              <a:buFont typeface="Arial" charset="0"/>
              <a:buChar char="–"/>
            </a:pPr>
            <a:r>
              <a:rPr lang="en-US" sz="2800"/>
              <a:t>One survey reported that among 5,000 employees: 45 percent admitted falling asleep at work and  22 percent said they spread a rumor about a coworker</a:t>
            </a:r>
          </a:p>
          <a:p>
            <a:pPr marL="742950" lvl="1" indent="-285750" eaLnBrk="0" hangingPunct="0">
              <a:spcBef>
                <a:spcPct val="20000"/>
              </a:spcBef>
              <a:buFont typeface="Arial" charset="0"/>
              <a:buChar char="–"/>
            </a:pPr>
            <a:r>
              <a:rPr lang="en-US" sz="2800"/>
              <a:t>Another showed that 26 percent of college and university business majors admitted to “serious cheating” on exams and 54 percent admitted to cheating on written assignments.</a:t>
            </a:r>
          </a:p>
        </p:txBody>
      </p:sp>
    </p:spTree>
    <p:extLst>
      <p:ext uri="{BB962C8B-B14F-4D97-AF65-F5344CB8AC3E}">
        <p14:creationId xmlns:p14="http://schemas.microsoft.com/office/powerpoint/2010/main" val="34650850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Social Responsibility and Ethics Issues</a:t>
            </a:r>
            <a:br>
              <a:rPr lang="en-US" sz="3600"/>
            </a:br>
            <a:r>
              <a:rPr lang="en-US" sz="3600"/>
              <a:t>in Today’s World (cont.)</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Ethical Leadership - managers must provide ethical leadership. What managers </a:t>
            </a:r>
            <a:r>
              <a:rPr lang="en-US" sz="3200" i="1"/>
              <a:t>do </a:t>
            </a:r>
            <a:r>
              <a:rPr lang="en-US" sz="3200"/>
              <a:t>has a strong influence on employees’ decisions whether to behave ethically</a:t>
            </a:r>
          </a:p>
          <a:p>
            <a:pPr marL="342900" indent="-342900" eaLnBrk="0" hangingPunct="0">
              <a:spcBef>
                <a:spcPct val="20000"/>
              </a:spcBef>
              <a:buFont typeface="Arial" charset="0"/>
              <a:buChar char="•"/>
            </a:pPr>
            <a:r>
              <a:rPr lang="en-US" sz="3200"/>
              <a:t>Protection of Employees Who Raise Ethical Issues</a:t>
            </a:r>
          </a:p>
          <a:p>
            <a:pPr marL="742950" lvl="1" indent="-285750" eaLnBrk="0" hangingPunct="0">
              <a:spcBef>
                <a:spcPct val="20000"/>
              </a:spcBef>
              <a:buFont typeface="Arial" charset="0"/>
              <a:buChar char="–"/>
            </a:pPr>
            <a:r>
              <a:rPr lang="en-US" sz="2800" b="1"/>
              <a:t>Whistle-Blower -</a:t>
            </a:r>
            <a:r>
              <a:rPr lang="en-US" sz="2800"/>
              <a:t> individuals who raise ethical concerns or issues to others</a:t>
            </a:r>
          </a:p>
        </p:txBody>
      </p:sp>
    </p:spTree>
    <p:extLst>
      <p:ext uri="{BB962C8B-B14F-4D97-AF65-F5344CB8AC3E}">
        <p14:creationId xmlns:p14="http://schemas.microsoft.com/office/powerpoint/2010/main" val="1015062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Exhibit 5-9</a:t>
            </a:r>
            <a:br>
              <a:rPr lang="en-US" sz="3600"/>
            </a:br>
            <a:r>
              <a:rPr lang="en-US" sz="3600"/>
              <a:t>Being an Ethical Leader</a:t>
            </a:r>
            <a:endParaRPr lang="en-US" sz="36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89091" name="Picture 2"/>
          <p:cNvPicPr>
            <a:picLocks noChangeAspect="1" noChangeArrowheads="1"/>
          </p:cNvPicPr>
          <p:nvPr/>
        </p:nvPicPr>
        <p:blipFill>
          <a:blip r:embed="rId3"/>
          <a:srcRect/>
          <a:stretch>
            <a:fillRect/>
          </a:stretch>
        </p:blipFill>
        <p:spPr bwMode="auto">
          <a:xfrm>
            <a:off x="331788" y="2057400"/>
            <a:ext cx="8659812" cy="2667000"/>
          </a:xfrm>
          <a:prstGeom prst="rect">
            <a:avLst/>
          </a:prstGeom>
          <a:noFill/>
          <a:ln w="9525">
            <a:noFill/>
            <a:miter lim="800000"/>
            <a:headEnd/>
            <a:tailEnd/>
          </a:ln>
        </p:spPr>
      </p:pic>
    </p:spTree>
    <p:extLst>
      <p:ext uri="{BB962C8B-B14F-4D97-AF65-F5344CB8AC3E}">
        <p14:creationId xmlns:p14="http://schemas.microsoft.com/office/powerpoint/2010/main" val="11073093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t>Social Responsibility and Ethics Issues</a:t>
            </a:r>
            <a:br>
              <a:rPr lang="en-US" sz="3600"/>
            </a:br>
            <a:r>
              <a:rPr lang="en-US" sz="3600"/>
              <a:t>in Today’s World (cont.)</a:t>
            </a:r>
            <a:endParaRPr lang="en-US" sz="3600">
              <a:latin typeface="Calibri" pitchFamily="34" charset="0"/>
            </a:endParaRPr>
          </a:p>
        </p:txBody>
      </p:sp>
      <p:sp>
        <p:nvSpPr>
          <p:cNvPr id="91138" name="Rectangle 3"/>
          <p:cNvSpPr txBox="1">
            <a:spLocks/>
          </p:cNvSpPr>
          <p:nvPr/>
        </p:nvSpPr>
        <p:spPr bwMode="auto">
          <a:xfrm>
            <a:off x="476250" y="165735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Social Entrepreneur - </a:t>
            </a:r>
            <a:r>
              <a:rPr lang="en-US" sz="2800"/>
              <a:t>an individual or organization who seeks out opportunities to improve society by using practical, innovative, and sustainable approaches.</a:t>
            </a:r>
          </a:p>
          <a:p>
            <a:pPr marL="342900" indent="-342900" eaLnBrk="0" hangingPunct="0">
              <a:spcBef>
                <a:spcPct val="20000"/>
              </a:spcBef>
              <a:buFont typeface="Arial" charset="0"/>
              <a:buChar char="•"/>
            </a:pPr>
            <a:r>
              <a:rPr lang="en-US" sz="2800"/>
              <a:t>Corporate Philanthropy - can be an effective way for companies to address societal problems</a:t>
            </a:r>
          </a:p>
          <a:p>
            <a:pPr marL="342900" indent="-342900" eaLnBrk="0" hangingPunct="0">
              <a:spcBef>
                <a:spcPct val="20000"/>
              </a:spcBef>
              <a:buFont typeface="Arial" charset="0"/>
              <a:buChar char="•"/>
            </a:pPr>
            <a:r>
              <a:rPr lang="en-US" sz="2800"/>
              <a:t>Employee Volunteering Efforts – a popular way for businesses to be involved in promoting social change</a:t>
            </a:r>
          </a:p>
        </p:txBody>
      </p:sp>
    </p:spTree>
    <p:extLst>
      <p:ext uri="{BB962C8B-B14F-4D97-AF65-F5344CB8AC3E}">
        <p14:creationId xmlns:p14="http://schemas.microsoft.com/office/powerpoint/2010/main" val="4979654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a:latin typeface="Calibri" pitchFamily="34" charset="0"/>
              </a:rPr>
              <a:t>Review Learning Outcome 5.1</a:t>
            </a: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what it means to be socially responsible and what factors influence that decision</a:t>
            </a:r>
          </a:p>
          <a:p>
            <a:pPr marL="742950" lvl="1" indent="-285750" eaLnBrk="0" hangingPunct="0">
              <a:spcBef>
                <a:spcPct val="20000"/>
              </a:spcBef>
              <a:buFont typeface="Arial" charset="0"/>
              <a:buChar char="–"/>
            </a:pPr>
            <a:r>
              <a:rPr lang="en-US" sz="2800"/>
              <a:t>Social obligation - a firm engages in social actions because of its obligation to meet certain	economic and legal responsibilities</a:t>
            </a:r>
          </a:p>
          <a:p>
            <a:pPr marL="742950" lvl="1" indent="-285750" eaLnBrk="0" hangingPunct="0">
              <a:spcBef>
                <a:spcPct val="20000"/>
              </a:spcBef>
              <a:buFont typeface="Arial" charset="0"/>
              <a:buChar char="–"/>
            </a:pPr>
            <a:r>
              <a:rPr lang="en-US" sz="2800"/>
              <a:t>Social responsiveness  - when a firm engages in social actions in response to some popular social need</a:t>
            </a:r>
          </a:p>
        </p:txBody>
      </p:sp>
    </p:spTree>
    <p:extLst>
      <p:ext uri="{BB962C8B-B14F-4D97-AF65-F5344CB8AC3E}">
        <p14:creationId xmlns:p14="http://schemas.microsoft.com/office/powerpoint/2010/main" val="35369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a:latin typeface="Calibri" pitchFamily="34" charset="0"/>
              </a:rPr>
              <a:t>Review Learning Outcome 5.2</a:t>
            </a: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green management and how organizations can go green.</a:t>
            </a:r>
          </a:p>
          <a:p>
            <a:pPr marL="742950" lvl="1" indent="-285750" eaLnBrk="0" hangingPunct="0">
              <a:spcBef>
                <a:spcPct val="20000"/>
              </a:spcBef>
              <a:buFont typeface="Arial" charset="0"/>
              <a:buChar char="–"/>
            </a:pPr>
            <a:r>
              <a:rPr lang="en-US" sz="2800"/>
              <a:t>Different approaches</a:t>
            </a:r>
          </a:p>
          <a:p>
            <a:pPr marL="1143000" lvl="2" indent="-228600" eaLnBrk="0" hangingPunct="0">
              <a:spcBef>
                <a:spcPct val="20000"/>
              </a:spcBef>
              <a:buFont typeface="Arial" charset="0"/>
              <a:buChar char="•"/>
            </a:pPr>
            <a:r>
              <a:rPr lang="en-US" sz="2400"/>
              <a:t>Light green</a:t>
            </a:r>
          </a:p>
          <a:p>
            <a:pPr marL="1143000" lvl="2" indent="-228600" eaLnBrk="0" hangingPunct="0">
              <a:spcBef>
                <a:spcPct val="20000"/>
              </a:spcBef>
              <a:buFont typeface="Arial" charset="0"/>
              <a:buChar char="•"/>
            </a:pPr>
            <a:r>
              <a:rPr lang="en-US" sz="2400"/>
              <a:t>Market approach</a:t>
            </a:r>
          </a:p>
          <a:p>
            <a:pPr marL="1143000" lvl="2" indent="-228600" eaLnBrk="0" hangingPunct="0">
              <a:spcBef>
                <a:spcPct val="20000"/>
              </a:spcBef>
              <a:buFont typeface="Arial" charset="0"/>
              <a:buChar char="•"/>
            </a:pPr>
            <a:r>
              <a:rPr lang="en-US" sz="2400"/>
              <a:t>Stakeholder approach</a:t>
            </a:r>
          </a:p>
          <a:p>
            <a:pPr marL="1143000" lvl="2" indent="-228600" eaLnBrk="0" hangingPunct="0">
              <a:spcBef>
                <a:spcPct val="20000"/>
              </a:spcBef>
              <a:buFont typeface="Arial" charset="0"/>
              <a:buChar char="•"/>
            </a:pPr>
            <a:r>
              <a:rPr lang="en-US" sz="2400"/>
              <a:t>Activist or dark green approach</a:t>
            </a:r>
          </a:p>
        </p:txBody>
      </p:sp>
    </p:spTree>
    <p:extLst>
      <p:ext uri="{BB962C8B-B14F-4D97-AF65-F5344CB8AC3E}">
        <p14:creationId xmlns:p14="http://schemas.microsoft.com/office/powerpoint/2010/main" val="8909667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a:latin typeface="Calibri" pitchFamily="34" charset="0"/>
              </a:rPr>
              <a:t>Review Learning Outcome 5.3</a:t>
            </a:r>
          </a:p>
        </p:txBody>
      </p:sp>
      <p:sp>
        <p:nvSpPr>
          <p:cNvPr id="972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the factors that lead to ethical and unethical behavior</a:t>
            </a:r>
          </a:p>
          <a:p>
            <a:pPr marL="742950" lvl="1" indent="-285750" eaLnBrk="0" hangingPunct="0">
              <a:spcBef>
                <a:spcPct val="20000"/>
              </a:spcBef>
              <a:buFont typeface="Arial" charset="0"/>
              <a:buChar char="–"/>
            </a:pPr>
            <a:r>
              <a:rPr lang="en-US" sz="2800"/>
              <a:t>Factors that affect ethical and unethical behavior include </a:t>
            </a:r>
          </a:p>
          <a:p>
            <a:pPr marL="1143000" lvl="2" indent="-228600" eaLnBrk="0" hangingPunct="0">
              <a:spcBef>
                <a:spcPct val="20000"/>
              </a:spcBef>
              <a:buFont typeface="Arial" charset="0"/>
              <a:buChar char="•"/>
            </a:pPr>
            <a:r>
              <a:rPr lang="en-US" sz="2400"/>
              <a:t>an individual’s level of moral development ,</a:t>
            </a:r>
          </a:p>
          <a:p>
            <a:pPr marL="1143000" lvl="2" indent="-228600" eaLnBrk="0" hangingPunct="0">
              <a:spcBef>
                <a:spcPct val="20000"/>
              </a:spcBef>
              <a:buFont typeface="Arial" charset="0"/>
              <a:buChar char="•"/>
            </a:pPr>
            <a:r>
              <a:rPr lang="en-US" sz="2400"/>
              <a:t>individual characteristics </a:t>
            </a:r>
          </a:p>
          <a:p>
            <a:pPr marL="1143000" lvl="2" indent="-228600" eaLnBrk="0" hangingPunct="0">
              <a:spcBef>
                <a:spcPct val="20000"/>
              </a:spcBef>
              <a:buFont typeface="Arial" charset="0"/>
              <a:buChar char="•"/>
            </a:pPr>
            <a:r>
              <a:rPr lang="en-US" sz="2400"/>
              <a:t>structural variables </a:t>
            </a:r>
          </a:p>
          <a:p>
            <a:pPr marL="1143000" lvl="2" indent="-228600" eaLnBrk="0" hangingPunct="0">
              <a:spcBef>
                <a:spcPct val="20000"/>
              </a:spcBef>
              <a:buFont typeface="Arial" charset="0"/>
              <a:buChar char="•"/>
            </a:pPr>
            <a:r>
              <a:rPr lang="en-US" sz="2400"/>
              <a:t>organizational culture </a:t>
            </a:r>
          </a:p>
          <a:p>
            <a:pPr marL="1143000" lvl="2" indent="-228600" eaLnBrk="0" hangingPunct="0">
              <a:spcBef>
                <a:spcPct val="20000"/>
              </a:spcBef>
              <a:buFont typeface="Arial" charset="0"/>
              <a:buChar char="•"/>
            </a:pPr>
            <a:r>
              <a:rPr lang="en-US" sz="2400"/>
              <a:t>issue intensity</a:t>
            </a:r>
          </a:p>
        </p:txBody>
      </p:sp>
    </p:spTree>
    <p:extLst>
      <p:ext uri="{BB962C8B-B14F-4D97-AF65-F5344CB8AC3E}">
        <p14:creationId xmlns:p14="http://schemas.microsoft.com/office/powerpoint/2010/main" val="15645531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a:latin typeface="Calibri" pitchFamily="34" charset="0"/>
              </a:rPr>
              <a:t>Review Learning Outcome 5.4</a:t>
            </a: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management’s role in encouraging ethical behavior</a:t>
            </a:r>
          </a:p>
          <a:p>
            <a:pPr marL="742950" lvl="1" indent="-285750" eaLnBrk="0" hangingPunct="0">
              <a:spcBef>
                <a:spcPct val="20000"/>
              </a:spcBef>
              <a:buFont typeface="Arial" charset="0"/>
              <a:buChar char="–"/>
            </a:pPr>
            <a:r>
              <a:rPr lang="en-US" sz="2800"/>
              <a:t>The behavior of managers is the single most important influence on an individual’s decision to act ethically or unethically</a:t>
            </a:r>
          </a:p>
          <a:p>
            <a:pPr marL="742950" lvl="1" indent="-285750" eaLnBrk="0" hangingPunct="0">
              <a:spcBef>
                <a:spcPct val="20000"/>
              </a:spcBef>
              <a:buFont typeface="Arial" charset="0"/>
              <a:buChar char="–"/>
            </a:pPr>
            <a:r>
              <a:rPr lang="en-US" sz="2800"/>
              <a:t>Other ways include  employee selection, a code of ethics, using means and ends for goals and performance appraisal and ethics training</a:t>
            </a:r>
          </a:p>
        </p:txBody>
      </p:sp>
    </p:spTree>
    <p:extLst>
      <p:ext uri="{BB962C8B-B14F-4D97-AF65-F5344CB8AC3E}">
        <p14:creationId xmlns:p14="http://schemas.microsoft.com/office/powerpoint/2010/main" val="15152118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a:latin typeface="Calibri" pitchFamily="34" charset="0"/>
              </a:rPr>
              <a:t>Review Learning Outcome 5.5</a:t>
            </a:r>
          </a:p>
        </p:txBody>
      </p:sp>
      <p:sp>
        <p:nvSpPr>
          <p:cNvPr id="1013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current social responsibility and ethics issues</a:t>
            </a:r>
          </a:p>
          <a:p>
            <a:pPr marL="742950" lvl="1" indent="-285750" eaLnBrk="0" hangingPunct="0">
              <a:spcBef>
                <a:spcPct val="20000"/>
              </a:spcBef>
              <a:buFont typeface="Arial" charset="0"/>
              <a:buChar char="–"/>
            </a:pPr>
            <a:r>
              <a:rPr lang="en-US" sz="2800"/>
              <a:t>Ethical leaders also are honest, share their values, stress important shared values, and use the reward system appropriately.</a:t>
            </a:r>
          </a:p>
          <a:p>
            <a:pPr marL="742950" lvl="1" indent="-285750" eaLnBrk="0" hangingPunct="0">
              <a:spcBef>
                <a:spcPct val="20000"/>
              </a:spcBef>
              <a:buFont typeface="Arial" charset="0"/>
              <a:buChar char="–"/>
            </a:pPr>
            <a:r>
              <a:rPr lang="en-US" sz="2800"/>
              <a:t>Managers can protect whistle-blowers (employees who raise ethical issues or concerns) by encouraging them to come forward</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2459760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a:t>Skills Managers Need</a:t>
            </a:r>
            <a:endParaRPr lang="en-US">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Technical skills</a:t>
            </a:r>
          </a:p>
          <a:p>
            <a:pPr marL="742950" lvl="1" indent="-285750" eaLnBrk="0" hangingPunct="0">
              <a:spcBef>
                <a:spcPct val="20000"/>
              </a:spcBef>
              <a:buFont typeface="Arial" charset="0"/>
              <a:buChar char="–"/>
            </a:pPr>
            <a:r>
              <a:rPr lang="en-US" sz="2800"/>
              <a:t>Knowledge and proficiency in a specific field</a:t>
            </a:r>
          </a:p>
          <a:p>
            <a:pPr marL="342900" indent="-342900" eaLnBrk="0" hangingPunct="0">
              <a:spcBef>
                <a:spcPct val="20000"/>
              </a:spcBef>
              <a:buFont typeface="Arial" charset="0"/>
              <a:buChar char="•"/>
            </a:pPr>
            <a:r>
              <a:rPr lang="en-US" sz="3200" b="1"/>
              <a:t>Human skills</a:t>
            </a:r>
          </a:p>
          <a:p>
            <a:pPr marL="742950" lvl="1" indent="-285750" eaLnBrk="0" hangingPunct="0">
              <a:spcBef>
                <a:spcPct val="20000"/>
              </a:spcBef>
              <a:buFont typeface="Arial" charset="0"/>
              <a:buChar char="–"/>
            </a:pPr>
            <a:r>
              <a:rPr lang="en-US" sz="2800"/>
              <a:t>The ability to work well with other people</a:t>
            </a:r>
          </a:p>
          <a:p>
            <a:pPr marL="342900" indent="-342900" eaLnBrk="0" hangingPunct="0">
              <a:spcBef>
                <a:spcPct val="20000"/>
              </a:spcBef>
              <a:buFont typeface="Arial" charset="0"/>
              <a:buChar char="•"/>
            </a:pPr>
            <a:r>
              <a:rPr lang="en-US" sz="3200" b="1"/>
              <a:t>Conceptual skills</a:t>
            </a:r>
          </a:p>
          <a:p>
            <a:pPr marL="742950" lvl="1" indent="-285750" eaLnBrk="0" hangingPunct="0">
              <a:spcBef>
                <a:spcPct val="20000"/>
              </a:spcBef>
              <a:buFont typeface="Arial" charset="0"/>
              <a:buChar char="–"/>
            </a:pPr>
            <a:r>
              <a:rPr lang="en-US" sz="2800"/>
              <a:t>The ability to think and conceptualize about abstract and complex situations concerning the organization</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Decision Making</a:t>
            </a:r>
          </a:p>
        </p:txBody>
      </p:sp>
      <p:pic>
        <p:nvPicPr>
          <p:cNvPr id="29698" name="Picture 4"/>
          <p:cNvPicPr>
            <a:picLocks noChangeAspect="1"/>
          </p:cNvPicPr>
          <p:nvPr/>
        </p:nvPicPr>
        <p:blipFill>
          <a:blip r:embed="rId2"/>
          <a:srcRect/>
          <a:stretch>
            <a:fillRect/>
          </a:stretch>
        </p:blipFill>
        <p:spPr bwMode="auto">
          <a:xfrm>
            <a:off x="5715000" y="42672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7996898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600200"/>
            <a:ext cx="7620000" cy="4419600"/>
          </a:xfrm>
        </p:spPr>
        <p:txBody>
          <a:bodyPr/>
          <a:lstStyle/>
          <a:p>
            <a:pPr marL="457200" indent="-457200" eaLnBrk="1" hangingPunct="1">
              <a:buFont typeface="Arial" charset="0"/>
              <a:buNone/>
            </a:pPr>
            <a:r>
              <a:rPr lang="en-US" sz="2700" b="1" i="0">
                <a:latin typeface="Arial" charset="0"/>
                <a:cs typeface="Arial" charset="0"/>
              </a:rPr>
              <a:t>Describe </a:t>
            </a:r>
            <a:r>
              <a:rPr lang="en-US" sz="2700" i="0">
                <a:latin typeface="Arial" charset="0"/>
                <a:cs typeface="Arial" charset="0"/>
              </a:rPr>
              <a:t>the eight steps in the decision-making process.</a:t>
            </a:r>
          </a:p>
          <a:p>
            <a:pPr marL="457200" indent="-457200" eaLnBrk="1" hangingPunct="1">
              <a:buFont typeface="Arial" charset="0"/>
              <a:buNone/>
            </a:pPr>
            <a:r>
              <a:rPr lang="en-US" sz="2700" b="1" i="0">
                <a:latin typeface="Arial" charset="0"/>
                <a:cs typeface="Arial" charset="0"/>
              </a:rPr>
              <a:t>Explain </a:t>
            </a:r>
            <a:r>
              <a:rPr lang="en-US" sz="2700" i="0">
                <a:latin typeface="Arial" charset="0"/>
                <a:cs typeface="Arial" charset="0"/>
              </a:rPr>
              <a:t>the four ways managers make decisions.</a:t>
            </a:r>
          </a:p>
          <a:p>
            <a:pPr marL="457200" indent="-457200" eaLnBrk="1" hangingPunct="1">
              <a:buFont typeface="Arial" charset="0"/>
              <a:buNone/>
            </a:pPr>
            <a:r>
              <a:rPr lang="en-US" sz="2700" b="1" i="0">
                <a:latin typeface="Arial" charset="0"/>
                <a:cs typeface="Arial" charset="0"/>
              </a:rPr>
              <a:t>Classify </a:t>
            </a:r>
            <a:r>
              <a:rPr lang="en-US" sz="2700" i="0">
                <a:latin typeface="Arial" charset="0"/>
                <a:cs typeface="Arial" charset="0"/>
              </a:rPr>
              <a:t>decisions and decision-making conditions.</a:t>
            </a:r>
          </a:p>
          <a:p>
            <a:pPr marL="457200" indent="-457200" eaLnBrk="1" hangingPunct="1">
              <a:buFont typeface="Arial" charset="0"/>
              <a:buNone/>
            </a:pPr>
            <a:r>
              <a:rPr lang="en-US" sz="2700" b="1" i="0">
                <a:latin typeface="Arial" charset="0"/>
                <a:cs typeface="Arial" charset="0"/>
              </a:rPr>
              <a:t>Describe </a:t>
            </a:r>
            <a:r>
              <a:rPr lang="en-US" sz="2700" i="0">
                <a:latin typeface="Arial" charset="0"/>
                <a:cs typeface="Arial" charset="0"/>
              </a:rPr>
              <a:t>different decision-making styles and discuss how biases affect decision making.</a:t>
            </a:r>
          </a:p>
          <a:p>
            <a:pPr marL="457200" indent="-457200" eaLnBrk="1" hangingPunct="1">
              <a:buFont typeface="Arial" charset="0"/>
              <a:buNone/>
            </a:pPr>
            <a:r>
              <a:rPr lang="en-US" sz="2700" b="1" i="0">
                <a:latin typeface="Arial" charset="0"/>
                <a:cs typeface="Arial" charset="0"/>
              </a:rPr>
              <a:t>Identify </a:t>
            </a:r>
            <a:r>
              <a:rPr lang="en-US" sz="2700" i="0">
                <a:latin typeface="Arial" charset="0"/>
                <a:cs typeface="Arial" charset="0"/>
              </a:rPr>
              <a:t>effective decision-making techniques.</a:t>
            </a:r>
          </a:p>
        </p:txBody>
      </p:sp>
    </p:spTree>
    <p:extLst>
      <p:ext uri="{BB962C8B-B14F-4D97-AF65-F5344CB8AC3E}">
        <p14:creationId xmlns:p14="http://schemas.microsoft.com/office/powerpoint/2010/main" val="34242168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The Decision-Making Process</a:t>
            </a:r>
            <a:endParaRPr lang="en-US" sz="3600">
              <a:latin typeface="Calibri" pitchFamily="34" charset="0"/>
            </a:endParaRPr>
          </a:p>
        </p:txBody>
      </p:sp>
      <p:sp>
        <p:nvSpPr>
          <p:cNvPr id="31746" name="Rectangle 3"/>
          <p:cNvSpPr txBox="1">
            <a:spLocks/>
          </p:cNvSpPr>
          <p:nvPr/>
        </p:nvSpPr>
        <p:spPr bwMode="auto">
          <a:xfrm>
            <a:off x="457200" y="1600200"/>
            <a:ext cx="30480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2800" b="1"/>
              <a:t>Decision</a:t>
            </a:r>
            <a:r>
              <a:rPr lang="en-US" sz="2800"/>
              <a:t> </a:t>
            </a:r>
            <a:r>
              <a:rPr lang="en-US" sz="2800" b="1"/>
              <a:t>-</a:t>
            </a:r>
            <a:r>
              <a:rPr lang="en-US" sz="2800"/>
              <a:t> making a choice from two or more alternatives</a:t>
            </a:r>
          </a:p>
        </p:txBody>
      </p:sp>
      <p:pic>
        <p:nvPicPr>
          <p:cNvPr id="31747" name="Picture 2"/>
          <p:cNvPicPr>
            <a:picLocks noChangeAspect="1" noChangeArrowheads="1"/>
          </p:cNvPicPr>
          <p:nvPr/>
        </p:nvPicPr>
        <p:blipFill>
          <a:blip r:embed="rId3"/>
          <a:srcRect/>
          <a:stretch>
            <a:fillRect/>
          </a:stretch>
        </p:blipFill>
        <p:spPr bwMode="auto">
          <a:xfrm>
            <a:off x="4191000" y="1600200"/>
            <a:ext cx="4486275" cy="3476625"/>
          </a:xfrm>
          <a:prstGeom prst="rect">
            <a:avLst/>
          </a:prstGeom>
          <a:noFill/>
          <a:ln w="9525">
            <a:noFill/>
            <a:miter lim="800000"/>
            <a:headEnd/>
            <a:tailEnd/>
          </a:ln>
        </p:spPr>
      </p:pic>
    </p:spTree>
    <p:extLst>
      <p:ext uri="{BB962C8B-B14F-4D97-AF65-F5344CB8AC3E}">
        <p14:creationId xmlns:p14="http://schemas.microsoft.com/office/powerpoint/2010/main" val="5069124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200"/>
              <a:t>Exhibit 6-1</a:t>
            </a:r>
            <a:br>
              <a:rPr lang="en-US" sz="3200"/>
            </a:br>
            <a:r>
              <a:rPr lang="en-US" sz="3200"/>
              <a:t>Decision-Making Process</a:t>
            </a:r>
            <a:endParaRPr lang="en-US" sz="32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33795" name="Picture 3"/>
          <p:cNvPicPr>
            <a:picLocks noGrp="1" noChangeAspect="1" noChangeArrowheads="1"/>
          </p:cNvPicPr>
          <p:nvPr/>
        </p:nvPicPr>
        <p:blipFill>
          <a:blip r:embed="rId3"/>
          <a:srcRect/>
          <a:stretch>
            <a:fillRect/>
          </a:stretch>
        </p:blipFill>
        <p:spPr bwMode="auto">
          <a:xfrm>
            <a:off x="2300288" y="1609725"/>
            <a:ext cx="4543425" cy="4638675"/>
          </a:xfrm>
          <a:prstGeom prst="rect">
            <a:avLst/>
          </a:prstGeom>
          <a:noFill/>
          <a:ln w="9525">
            <a:noFill/>
            <a:miter lim="800000"/>
            <a:headEnd/>
            <a:tailEnd/>
          </a:ln>
        </p:spPr>
      </p:pic>
    </p:spTree>
    <p:extLst>
      <p:ext uri="{BB962C8B-B14F-4D97-AF65-F5344CB8AC3E}">
        <p14:creationId xmlns:p14="http://schemas.microsoft.com/office/powerpoint/2010/main" val="41237395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The Decision-Making Process (cont.)</a:t>
            </a:r>
            <a:endParaRPr lang="en-US" sz="3600">
              <a:latin typeface="Calibri" pitchFamily="34" charset="0"/>
            </a:endParaRPr>
          </a:p>
        </p:txBody>
      </p:sp>
      <p:sp>
        <p:nvSpPr>
          <p:cNvPr id="358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Step 1: Identify a Problem</a:t>
            </a:r>
          </a:p>
          <a:p>
            <a:pPr marL="742950" lvl="1" indent="-285750" eaLnBrk="0" hangingPunct="0">
              <a:spcBef>
                <a:spcPct val="20000"/>
              </a:spcBef>
              <a:buFont typeface="Arial" charset="0"/>
              <a:buChar char="–"/>
            </a:pPr>
            <a:r>
              <a:rPr lang="en-US" sz="2800" b="1"/>
              <a:t>Problem - </a:t>
            </a:r>
            <a:r>
              <a:rPr lang="en-US" sz="2800"/>
              <a:t>an obstacle that makes it difficult to achieve a desired goal or purpose.</a:t>
            </a:r>
          </a:p>
          <a:p>
            <a:pPr marL="742950" lvl="1" indent="-285750" eaLnBrk="0" hangingPunct="0">
              <a:spcBef>
                <a:spcPct val="20000"/>
              </a:spcBef>
              <a:buFont typeface="Arial" charset="0"/>
              <a:buChar char="–"/>
            </a:pPr>
            <a:r>
              <a:rPr lang="en-US" sz="3200"/>
              <a:t>Every decision starts with a </a:t>
            </a:r>
            <a:r>
              <a:rPr lang="en-US" sz="3200" b="1"/>
              <a:t>problem</a:t>
            </a:r>
            <a:r>
              <a:rPr lang="en-US" sz="3200"/>
              <a:t>, a discrepancy between an existing and a desired condition</a:t>
            </a:r>
          </a:p>
          <a:p>
            <a:pPr marL="742950" lvl="1" indent="-285750" eaLnBrk="0" hangingPunct="0">
              <a:spcBef>
                <a:spcPct val="20000"/>
              </a:spcBef>
              <a:buFont typeface="Arial" charset="0"/>
              <a:buChar char="–"/>
            </a:pPr>
            <a:r>
              <a:rPr lang="en-US" sz="3200"/>
              <a:t>Example  - Amanda is a sales manager whose reps need new laptops</a:t>
            </a:r>
          </a:p>
        </p:txBody>
      </p:sp>
    </p:spTree>
    <p:extLst>
      <p:ext uri="{BB962C8B-B14F-4D97-AF65-F5344CB8AC3E}">
        <p14:creationId xmlns:p14="http://schemas.microsoft.com/office/powerpoint/2010/main" val="36777513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The Decision-Making Process (cont.)</a:t>
            </a:r>
            <a:endParaRPr lang="en-US" sz="3600">
              <a:latin typeface="Calibri" pitchFamily="34" charset="0"/>
            </a:endParaRPr>
          </a:p>
        </p:txBody>
      </p:sp>
      <p:sp>
        <p:nvSpPr>
          <p:cNvPr id="37890" name="Rectangle 3"/>
          <p:cNvSpPr txBox="1">
            <a:spLocks/>
          </p:cNvSpPr>
          <p:nvPr/>
        </p:nvSpPr>
        <p:spPr bwMode="auto">
          <a:xfrm>
            <a:off x="457200" y="1600200"/>
            <a:ext cx="84582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Step 2: Identify Decision Criteria</a:t>
            </a:r>
          </a:p>
          <a:p>
            <a:pPr marL="742950" lvl="1" indent="-285750" eaLnBrk="0" hangingPunct="0">
              <a:spcBef>
                <a:spcPct val="30000"/>
              </a:spcBef>
              <a:buFont typeface="Arial" charset="0"/>
              <a:buChar char="–"/>
            </a:pPr>
            <a:r>
              <a:rPr lang="en-US" sz="3200"/>
              <a:t>Decision criteria are factors that are important (relevant) to resolving the problem</a:t>
            </a:r>
          </a:p>
          <a:p>
            <a:pPr marL="742950" lvl="1" indent="-285750" eaLnBrk="0" hangingPunct="0">
              <a:spcBef>
                <a:spcPct val="20000"/>
              </a:spcBef>
              <a:buFont typeface="Arial" charset="0"/>
              <a:buChar char="–"/>
            </a:pPr>
            <a:r>
              <a:rPr lang="en-US" sz="3200"/>
              <a:t>Example - Amanda decides that memory and storage capabilities, display quality, battery life, warranty, and carrying weight are the relevant criteria in her decision.</a:t>
            </a:r>
          </a:p>
        </p:txBody>
      </p:sp>
    </p:spTree>
    <p:extLst>
      <p:ext uri="{BB962C8B-B14F-4D97-AF65-F5344CB8AC3E}">
        <p14:creationId xmlns:p14="http://schemas.microsoft.com/office/powerpoint/2010/main" val="30574446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The Decision-Making Process (cont.)</a:t>
            </a:r>
            <a:endParaRPr lang="en-US" sz="3600">
              <a:latin typeface="Calibri" pitchFamily="34" charset="0"/>
            </a:endParaRPr>
          </a:p>
        </p:txBody>
      </p:sp>
      <p:sp>
        <p:nvSpPr>
          <p:cNvPr id="399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Step 3: Allocate Weights to the Criteria</a:t>
            </a:r>
          </a:p>
          <a:p>
            <a:pPr marL="742950" lvl="1" indent="-285750" eaLnBrk="0" hangingPunct="0">
              <a:spcBef>
                <a:spcPct val="20000"/>
              </a:spcBef>
              <a:buFont typeface="Arial" charset="0"/>
              <a:buChar char="–"/>
            </a:pPr>
            <a:r>
              <a:rPr lang="en-US" sz="3200"/>
              <a:t>If the relevant criteria aren’t equally important, the decision maker must weight the items in order to give them the correct	priority in the decision.</a:t>
            </a:r>
            <a:endParaRPr lang="en-US" sz="8000"/>
          </a:p>
          <a:p>
            <a:pPr marL="742950" lvl="1" indent="-285750" eaLnBrk="0" hangingPunct="0">
              <a:spcBef>
                <a:spcPct val="20000"/>
              </a:spcBef>
              <a:buFont typeface="Arial" charset="0"/>
              <a:buChar char="–"/>
            </a:pPr>
            <a:r>
              <a:rPr lang="en-US" sz="3200"/>
              <a:t>The weighted criteria for our example are shown in Exhibit 6-2.</a:t>
            </a:r>
          </a:p>
        </p:txBody>
      </p:sp>
    </p:spTree>
    <p:extLst>
      <p:ext uri="{BB962C8B-B14F-4D97-AF65-F5344CB8AC3E}">
        <p14:creationId xmlns:p14="http://schemas.microsoft.com/office/powerpoint/2010/main" val="39409551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Exhibit 6-2</a:t>
            </a:r>
            <a:br>
              <a:rPr lang="en-US" sz="3600"/>
            </a:br>
            <a:r>
              <a:rPr lang="en-US" sz="3600"/>
              <a:t>Important Decision Criteria</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41987" name="Picture 2"/>
          <p:cNvPicPr>
            <a:picLocks noChangeAspect="1" noChangeArrowheads="1"/>
          </p:cNvPicPr>
          <p:nvPr/>
        </p:nvPicPr>
        <p:blipFill>
          <a:blip r:embed="rId3"/>
          <a:srcRect/>
          <a:stretch>
            <a:fillRect/>
          </a:stretch>
        </p:blipFill>
        <p:spPr bwMode="auto">
          <a:xfrm>
            <a:off x="1371600" y="2209800"/>
            <a:ext cx="6689725" cy="2781300"/>
          </a:xfrm>
          <a:prstGeom prst="rect">
            <a:avLst/>
          </a:prstGeom>
          <a:noFill/>
          <a:ln w="9525">
            <a:noFill/>
            <a:miter lim="800000"/>
            <a:headEnd/>
            <a:tailEnd/>
          </a:ln>
        </p:spPr>
      </p:pic>
    </p:spTree>
    <p:extLst>
      <p:ext uri="{BB962C8B-B14F-4D97-AF65-F5344CB8AC3E}">
        <p14:creationId xmlns:p14="http://schemas.microsoft.com/office/powerpoint/2010/main" val="13135013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The Decision-Making Process (cont.)</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600"/>
              <a:t>Step </a:t>
            </a:r>
            <a:r>
              <a:rPr lang="en-US" sz="3200"/>
              <a:t>4: </a:t>
            </a:r>
            <a:r>
              <a:rPr lang="en-US" sz="3600"/>
              <a:t>Develop Alternatives</a:t>
            </a:r>
            <a:endParaRPr lang="en-US" sz="2400"/>
          </a:p>
          <a:p>
            <a:pPr marL="742950" lvl="1" indent="-285750" eaLnBrk="0" hangingPunct="0">
              <a:spcBef>
                <a:spcPct val="20000"/>
              </a:spcBef>
              <a:buFont typeface="Arial" charset="0"/>
              <a:buChar char="–"/>
            </a:pPr>
            <a:r>
              <a:rPr lang="en-US" sz="3200"/>
              <a:t>List viable alternatives that could resolve the problem</a:t>
            </a:r>
            <a:endParaRPr lang="en-US" sz="8000"/>
          </a:p>
          <a:p>
            <a:pPr marL="742950" lvl="1" indent="-285750" eaLnBrk="0" hangingPunct="0">
              <a:spcBef>
                <a:spcPct val="20000"/>
              </a:spcBef>
              <a:buFont typeface="Arial" charset="0"/>
              <a:buChar char="–"/>
            </a:pPr>
            <a:r>
              <a:rPr lang="en-US" sz="3200"/>
              <a:t>Example  - Amanda, identifies eight laptops as possible choices. (See Exhibit 6-3.)</a:t>
            </a:r>
          </a:p>
        </p:txBody>
      </p:sp>
    </p:spTree>
    <p:extLst>
      <p:ext uri="{BB962C8B-B14F-4D97-AF65-F5344CB8AC3E}">
        <p14:creationId xmlns:p14="http://schemas.microsoft.com/office/powerpoint/2010/main" val="12352520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Exhibit 6-3</a:t>
            </a:r>
            <a:br>
              <a:rPr lang="en-US" sz="3600"/>
            </a:br>
            <a:r>
              <a:rPr lang="en-US" sz="3600"/>
              <a:t>Possible Alternatives</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46083" name="Picture 2"/>
          <p:cNvPicPr>
            <a:picLocks noChangeAspect="1" noChangeArrowheads="1"/>
          </p:cNvPicPr>
          <p:nvPr/>
        </p:nvPicPr>
        <p:blipFill>
          <a:blip r:embed="rId3"/>
          <a:srcRect/>
          <a:stretch>
            <a:fillRect/>
          </a:stretch>
        </p:blipFill>
        <p:spPr bwMode="auto">
          <a:xfrm>
            <a:off x="376238" y="1666875"/>
            <a:ext cx="8391525" cy="3590925"/>
          </a:xfrm>
          <a:prstGeom prst="rect">
            <a:avLst/>
          </a:prstGeom>
          <a:noFill/>
          <a:ln w="9525">
            <a:noFill/>
            <a:miter lim="800000"/>
            <a:headEnd/>
            <a:tailEnd/>
          </a:ln>
        </p:spPr>
      </p:pic>
    </p:spTree>
    <p:extLst>
      <p:ext uri="{BB962C8B-B14F-4D97-AF65-F5344CB8AC3E}">
        <p14:creationId xmlns:p14="http://schemas.microsoft.com/office/powerpoint/2010/main" val="3192613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a:xfrm>
            <a:off x="152400" y="76200"/>
            <a:ext cx="8839200" cy="1143000"/>
          </a:xfrm>
        </p:spPr>
        <p:txBody>
          <a:bodyPr/>
          <a:lstStyle/>
          <a:p>
            <a:r>
              <a:rPr lang="en-US" sz="3200"/>
              <a:t>Exhibit 1-6</a:t>
            </a:r>
            <a:br>
              <a:rPr lang="en-US" sz="3200"/>
            </a:br>
            <a:r>
              <a:rPr lang="en-US" sz="3200"/>
              <a:t>Skills Needed at Different</a:t>
            </a:r>
            <a:br>
              <a:rPr lang="en-US" sz="3200"/>
            </a:br>
            <a:r>
              <a:rPr lang="en-US" sz="3200"/>
              <a:t> Managerial Levels</a:t>
            </a:r>
            <a:endParaRPr lang="en-US" sz="3200">
              <a:latin typeface="Calibri" pitchFamily="34" charset="0"/>
            </a:endParaRPr>
          </a:p>
        </p:txBody>
      </p:sp>
      <p:pic>
        <p:nvPicPr>
          <p:cNvPr id="62466" name="Picture 4"/>
          <p:cNvPicPr>
            <a:picLocks noChangeAspect="1" noChangeArrowheads="1"/>
          </p:cNvPicPr>
          <p:nvPr/>
        </p:nvPicPr>
        <p:blipFill>
          <a:blip r:embed="rId3"/>
          <a:srcRect/>
          <a:stretch>
            <a:fillRect/>
          </a:stretch>
        </p:blipFill>
        <p:spPr bwMode="auto">
          <a:xfrm>
            <a:off x="381000" y="1971675"/>
            <a:ext cx="8610600" cy="3438525"/>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The Decision-Making Process (cont.)</a:t>
            </a:r>
            <a:endParaRPr lang="en-US" sz="36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Step 5: Analyze Alternatives</a:t>
            </a:r>
          </a:p>
          <a:p>
            <a:pPr marL="742950" lvl="1" indent="-285750" eaLnBrk="0" hangingPunct="0">
              <a:spcBef>
                <a:spcPct val="20000"/>
              </a:spcBef>
              <a:buClr>
                <a:schemeClr val="tx1"/>
              </a:buClr>
              <a:buFont typeface="Arial" charset="0"/>
              <a:buChar char="–"/>
            </a:pPr>
            <a:r>
              <a:rPr lang="en-US" sz="3200"/>
              <a:t>Appraising each alternative’s strengths and weaknesses</a:t>
            </a:r>
          </a:p>
          <a:p>
            <a:pPr marL="742950" lvl="1" indent="-285750" eaLnBrk="0" hangingPunct="0">
              <a:spcBef>
                <a:spcPct val="20000"/>
              </a:spcBef>
              <a:buClr>
                <a:schemeClr val="tx1"/>
              </a:buClr>
              <a:buFont typeface="Arial" charset="0"/>
              <a:buChar char="–"/>
            </a:pPr>
            <a:r>
              <a:rPr lang="en-US" sz="3200"/>
              <a:t>An alternative’s appraisal is based on its ability to resolve the issues related to the criteria and criteria weight.</a:t>
            </a:r>
          </a:p>
          <a:p>
            <a:pPr marL="342900" indent="-34290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27050045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The Decision-Making Process (cont.)</a:t>
            </a:r>
            <a:endParaRPr lang="en-US" sz="3600">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Step 6: Select an Alternative</a:t>
            </a:r>
          </a:p>
          <a:p>
            <a:pPr marL="342900" indent="-342900" eaLnBrk="0" hangingPunct="0">
              <a:spcBef>
                <a:spcPct val="20000"/>
              </a:spcBef>
              <a:buFont typeface="Arial" charset="0"/>
              <a:buChar char="•"/>
            </a:pPr>
            <a:r>
              <a:rPr lang="en-US" sz="3200">
                <a:latin typeface="Calibri" pitchFamily="34" charset="0"/>
              </a:rPr>
              <a:t>Choosing the best alternative</a:t>
            </a:r>
          </a:p>
          <a:p>
            <a:pPr marL="742950" lvl="1" indent="-285750" eaLnBrk="0" hangingPunct="0">
              <a:spcBef>
                <a:spcPct val="20000"/>
              </a:spcBef>
              <a:buFont typeface="Arial" charset="0"/>
              <a:buChar char="–"/>
            </a:pPr>
            <a:r>
              <a:rPr lang="en-US" sz="2800">
                <a:latin typeface="Calibri" pitchFamily="34" charset="0"/>
              </a:rPr>
              <a:t>The alternative with the highest total weight is chosen.</a:t>
            </a:r>
          </a:p>
          <a:p>
            <a:pPr marL="742950" lvl="1" indent="-285750" eaLnBrk="0" hangingPunct="0">
              <a:spcBef>
                <a:spcPct val="20000"/>
              </a:spcBef>
              <a:buFont typeface="Arial" charset="0"/>
              <a:buChar char="–"/>
            </a:pPr>
            <a:endParaRPr lang="en-US" sz="2400"/>
          </a:p>
        </p:txBody>
      </p:sp>
    </p:spTree>
    <p:extLst>
      <p:ext uri="{BB962C8B-B14F-4D97-AF65-F5344CB8AC3E}">
        <p14:creationId xmlns:p14="http://schemas.microsoft.com/office/powerpoint/2010/main" val="3626479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Exhibit 6-4</a:t>
            </a:r>
            <a:br>
              <a:rPr lang="en-US" sz="3600"/>
            </a:br>
            <a:r>
              <a:rPr lang="en-US" sz="3600"/>
              <a:t>Evaluation of Alternatives</a:t>
            </a:r>
            <a:endParaRPr lang="en-US" sz="36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742950" lvl="1" indent="-285750" eaLnBrk="0" hangingPunct="0">
              <a:spcBef>
                <a:spcPct val="20000"/>
              </a:spcBef>
              <a:buFont typeface="Arial" charset="0"/>
              <a:buChar char="–"/>
            </a:pPr>
            <a:endParaRPr lang="en-GB" sz="2400"/>
          </a:p>
        </p:txBody>
      </p:sp>
      <p:pic>
        <p:nvPicPr>
          <p:cNvPr id="52227" name="Picture 2"/>
          <p:cNvPicPr>
            <a:picLocks noChangeAspect="1" noChangeArrowheads="1"/>
          </p:cNvPicPr>
          <p:nvPr/>
        </p:nvPicPr>
        <p:blipFill>
          <a:blip r:embed="rId3"/>
          <a:srcRect/>
          <a:stretch>
            <a:fillRect/>
          </a:stretch>
        </p:blipFill>
        <p:spPr bwMode="auto">
          <a:xfrm>
            <a:off x="174625" y="1828800"/>
            <a:ext cx="8664575" cy="3482975"/>
          </a:xfrm>
          <a:prstGeom prst="rect">
            <a:avLst/>
          </a:prstGeom>
          <a:noFill/>
          <a:ln w="9525">
            <a:noFill/>
            <a:miter lim="800000"/>
            <a:headEnd/>
            <a:tailEnd/>
          </a:ln>
        </p:spPr>
      </p:pic>
    </p:spTree>
    <p:extLst>
      <p:ext uri="{BB962C8B-B14F-4D97-AF65-F5344CB8AC3E}">
        <p14:creationId xmlns:p14="http://schemas.microsoft.com/office/powerpoint/2010/main" val="20751975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The Decision-Making Process (cont.)</a:t>
            </a:r>
            <a:endParaRPr lang="en-US" sz="36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Step 7: Implement the Alternative</a:t>
            </a:r>
          </a:p>
          <a:p>
            <a:pPr marL="742950" lvl="1" indent="-285750" eaLnBrk="0" hangingPunct="0">
              <a:spcBef>
                <a:spcPct val="20000"/>
              </a:spcBef>
              <a:buClr>
                <a:schemeClr val="tx1"/>
              </a:buClr>
              <a:buFontTx/>
              <a:buChar char="•"/>
            </a:pPr>
            <a:r>
              <a:rPr lang="en-US" sz="2800"/>
              <a:t>Putting the chosen alternative into action</a:t>
            </a:r>
          </a:p>
          <a:p>
            <a:pPr marL="742950" lvl="1" indent="-285750" eaLnBrk="0" hangingPunct="0">
              <a:spcBef>
                <a:spcPct val="20000"/>
              </a:spcBef>
              <a:buClr>
                <a:schemeClr val="bg2"/>
              </a:buClr>
              <a:buFont typeface="Arial" charset="0"/>
              <a:buNone/>
            </a:pPr>
            <a:r>
              <a:rPr lang="en-US" sz="2800"/>
              <a:t>- 	Conveying the decision to and gaining commitment from those who will carry out the alternative</a:t>
            </a:r>
          </a:p>
          <a:p>
            <a:pPr marL="342900" indent="-342900" eaLnBrk="0" hangingPunct="0">
              <a:spcBef>
                <a:spcPct val="20000"/>
              </a:spcBef>
              <a:buFont typeface="Arial" charset="0"/>
              <a:buNone/>
            </a:pPr>
            <a:endParaRPr lang="en-US" sz="3200"/>
          </a:p>
          <a:p>
            <a:pPr marL="742950" lvl="1" indent="-285750" eaLnBrk="0" hangingPunct="0">
              <a:spcBef>
                <a:spcPct val="20000"/>
              </a:spcBef>
              <a:buFont typeface="Arial" charset="0"/>
              <a:buChar char="–"/>
            </a:pPr>
            <a:endParaRPr lang="en-US" sz="2400"/>
          </a:p>
        </p:txBody>
      </p:sp>
    </p:spTree>
    <p:extLst>
      <p:ext uri="{BB962C8B-B14F-4D97-AF65-F5344CB8AC3E}">
        <p14:creationId xmlns:p14="http://schemas.microsoft.com/office/powerpoint/2010/main" val="17322715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The Decision-Making Process (cont.)</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Step 8: Evaluate Decision Effectiveness</a:t>
            </a:r>
          </a:p>
          <a:p>
            <a:pPr marL="742950" lvl="1" indent="-285750" eaLnBrk="0" hangingPunct="0">
              <a:spcBef>
                <a:spcPct val="45000"/>
              </a:spcBef>
              <a:buFont typeface="Arial" charset="0"/>
              <a:buChar char="–"/>
            </a:pPr>
            <a:r>
              <a:rPr lang="en-US" sz="2800"/>
              <a:t>The soundness of the decision is judged by its outcomes.</a:t>
            </a:r>
          </a:p>
          <a:p>
            <a:pPr marL="742950" lvl="1" indent="-285750" eaLnBrk="0" hangingPunct="0">
              <a:spcBef>
                <a:spcPct val="45000"/>
              </a:spcBef>
              <a:buFont typeface="Arial" charset="0"/>
              <a:buChar char="–"/>
            </a:pPr>
            <a:r>
              <a:rPr lang="en-US" sz="2800"/>
              <a:t>How effectively was the problem resolved by outcomes resulting from the chosen alternatives?</a:t>
            </a:r>
          </a:p>
          <a:p>
            <a:pPr marL="742950" lvl="1" indent="-285750" eaLnBrk="0" hangingPunct="0">
              <a:spcBef>
                <a:spcPct val="45000"/>
              </a:spcBef>
              <a:buFont typeface="Arial" charset="0"/>
              <a:buChar char="–"/>
            </a:pPr>
            <a:r>
              <a:rPr lang="en-US" sz="2800"/>
              <a:t>If the problem was not resolved, what went wrong?</a:t>
            </a:r>
          </a:p>
          <a:p>
            <a:pPr marL="342900" indent="-342900" eaLnBrk="0" hangingPunct="0">
              <a:spcBef>
                <a:spcPct val="20000"/>
              </a:spcBef>
              <a:buFont typeface="Arial" charset="0"/>
              <a:buNone/>
            </a:pPr>
            <a:endParaRPr lang="en-US" sz="3200"/>
          </a:p>
          <a:p>
            <a:pPr marL="742950" lvl="1" indent="-285750" eaLnBrk="0" hangingPunct="0">
              <a:spcBef>
                <a:spcPct val="20000"/>
              </a:spcBef>
              <a:buFont typeface="Arial" charset="0"/>
              <a:buChar char="–"/>
            </a:pPr>
            <a:endParaRPr lang="en-US" sz="2400"/>
          </a:p>
        </p:txBody>
      </p:sp>
    </p:spTree>
    <p:extLst>
      <p:ext uri="{BB962C8B-B14F-4D97-AF65-F5344CB8AC3E}">
        <p14:creationId xmlns:p14="http://schemas.microsoft.com/office/powerpoint/2010/main" val="14505815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Exhibit 6-5</a:t>
            </a:r>
            <a:br>
              <a:rPr lang="en-US" sz="3600"/>
            </a:br>
            <a:r>
              <a:rPr lang="en-US" sz="3600"/>
              <a:t>Decisions Managers May Make</a:t>
            </a:r>
            <a:endParaRPr lang="en-US" sz="3600">
              <a:latin typeface="Calibri" pitchFamily="34" charset="0"/>
            </a:endParaRPr>
          </a:p>
        </p:txBody>
      </p:sp>
      <p:pic>
        <p:nvPicPr>
          <p:cNvPr id="58370" name="Picture 3"/>
          <p:cNvPicPr>
            <a:picLocks noGrp="1" noChangeAspect="1" noChangeArrowheads="1"/>
          </p:cNvPicPr>
          <p:nvPr/>
        </p:nvPicPr>
        <p:blipFill>
          <a:blip r:embed="rId3"/>
          <a:srcRect t="7031" b="45993"/>
          <a:stretch>
            <a:fillRect/>
          </a:stretch>
        </p:blipFill>
        <p:spPr bwMode="auto">
          <a:xfrm>
            <a:off x="228600" y="1924050"/>
            <a:ext cx="8839200" cy="3790950"/>
          </a:xfrm>
          <a:prstGeom prst="rect">
            <a:avLst/>
          </a:prstGeom>
          <a:noFill/>
          <a:ln w="9525">
            <a:noFill/>
            <a:miter lim="800000"/>
            <a:headEnd/>
            <a:tailEnd/>
          </a:ln>
        </p:spPr>
      </p:pic>
    </p:spTree>
    <p:extLst>
      <p:ext uri="{BB962C8B-B14F-4D97-AF65-F5344CB8AC3E}">
        <p14:creationId xmlns:p14="http://schemas.microsoft.com/office/powerpoint/2010/main" val="38535789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Exhibit 6-5</a:t>
            </a:r>
            <a:br>
              <a:rPr lang="en-US" sz="3600"/>
            </a:br>
            <a:r>
              <a:rPr lang="en-US" sz="3600"/>
              <a:t>Decisions Managers May Make (cont.)</a:t>
            </a:r>
            <a:endParaRPr lang="en-US" sz="3600">
              <a:latin typeface="Calibri" pitchFamily="34" charset="0"/>
            </a:endParaRPr>
          </a:p>
        </p:txBody>
      </p:sp>
      <p:pic>
        <p:nvPicPr>
          <p:cNvPr id="60418" name="Picture 3"/>
          <p:cNvPicPr>
            <a:picLocks noGrp="1" noChangeAspect="1" noChangeArrowheads="1"/>
          </p:cNvPicPr>
          <p:nvPr/>
        </p:nvPicPr>
        <p:blipFill>
          <a:blip r:embed="rId3"/>
          <a:srcRect t="53606"/>
          <a:stretch>
            <a:fillRect/>
          </a:stretch>
        </p:blipFill>
        <p:spPr bwMode="auto">
          <a:xfrm>
            <a:off x="0" y="1828800"/>
            <a:ext cx="9144000" cy="3673475"/>
          </a:xfrm>
          <a:prstGeom prst="rect">
            <a:avLst/>
          </a:prstGeom>
          <a:noFill/>
          <a:ln w="9525">
            <a:noFill/>
            <a:miter lim="800000"/>
            <a:headEnd/>
            <a:tailEnd/>
          </a:ln>
        </p:spPr>
      </p:pic>
    </p:spTree>
    <p:extLst>
      <p:ext uri="{BB962C8B-B14F-4D97-AF65-F5344CB8AC3E}">
        <p14:creationId xmlns:p14="http://schemas.microsoft.com/office/powerpoint/2010/main" val="40598972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idx="4294967295"/>
          </p:nvPr>
        </p:nvSpPr>
        <p:spPr>
          <a:extLst/>
        </p:spPr>
        <p:txBody>
          <a:bodyPr/>
          <a:lstStyle/>
          <a:p>
            <a:pPr>
              <a:defRPr/>
            </a:pPr>
            <a:r>
              <a:rPr lang="en-US" sz="3600" dirty="0">
                <a:latin typeface="+mn-lt"/>
              </a:rPr>
              <a:t>Making Decisions: Rationality</a:t>
            </a: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Rational Decision-Making - </a:t>
            </a:r>
            <a:r>
              <a:rPr lang="en-US" sz="2800"/>
              <a:t>describes choices that are logical and consistent while maximizing value.</a:t>
            </a:r>
          </a:p>
          <a:p>
            <a:pPr marL="342900" indent="-342900" eaLnBrk="0" hangingPunct="0">
              <a:spcBef>
                <a:spcPct val="20000"/>
              </a:spcBef>
              <a:buFont typeface="Arial" charset="0"/>
              <a:buChar char="•"/>
            </a:pPr>
            <a:r>
              <a:rPr lang="en-US" sz="2800"/>
              <a:t>Assumptions of Rationality</a:t>
            </a:r>
          </a:p>
          <a:p>
            <a:pPr marL="742950" lvl="1" indent="-285750" eaLnBrk="0" hangingPunct="0">
              <a:spcBef>
                <a:spcPct val="20000"/>
              </a:spcBef>
              <a:buFont typeface="Arial" charset="0"/>
              <a:buChar char="–"/>
            </a:pPr>
            <a:r>
              <a:rPr lang="en-US" sz="2400"/>
              <a:t> The decision maker would be fully objective and logical </a:t>
            </a:r>
          </a:p>
          <a:p>
            <a:pPr marL="742950" lvl="1" indent="-285750" eaLnBrk="0" hangingPunct="0">
              <a:spcBef>
                <a:spcPct val="20000"/>
              </a:spcBef>
              <a:buFont typeface="Arial" charset="0"/>
              <a:buChar char="–"/>
            </a:pPr>
            <a:r>
              <a:rPr lang="en-US" sz="2400"/>
              <a:t>The problem faced would be clear and unambiguous</a:t>
            </a:r>
          </a:p>
          <a:p>
            <a:pPr marL="742950" lvl="1" indent="-285750" eaLnBrk="0" hangingPunct="0">
              <a:spcBef>
                <a:spcPct val="20000"/>
              </a:spcBef>
              <a:buFont typeface="Arial" charset="0"/>
              <a:buChar char="–"/>
            </a:pPr>
            <a:r>
              <a:rPr lang="en-US" sz="2400"/>
              <a:t>The decision maker would have a clear and specific goal and know all possible alternatives and consequences and consistently select the alternative that maximizes achieving that goal</a:t>
            </a:r>
          </a:p>
        </p:txBody>
      </p:sp>
    </p:spTree>
    <p:extLst>
      <p:ext uri="{BB962C8B-B14F-4D97-AF65-F5344CB8AC3E}">
        <p14:creationId xmlns:p14="http://schemas.microsoft.com/office/powerpoint/2010/main" val="42296575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Making Decisions: Bounded Rationality</a:t>
            </a:r>
            <a:endParaRPr lang="en-US" sz="36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Bounded Rationality </a:t>
            </a:r>
            <a:r>
              <a:rPr lang="en-US" sz="2800" b="1">
                <a:latin typeface="Calibri" pitchFamily="34" charset="0"/>
              </a:rPr>
              <a:t>- </a:t>
            </a:r>
            <a:r>
              <a:rPr lang="en-US" sz="2800"/>
              <a:t>decision making that’s rational, but limited (bounded) by an  individual’s ability to process information.</a:t>
            </a:r>
          </a:p>
          <a:p>
            <a:pPr marL="342900" indent="-342900" eaLnBrk="0" hangingPunct="0">
              <a:spcBef>
                <a:spcPct val="20000"/>
              </a:spcBef>
              <a:buFont typeface="Arial" charset="0"/>
              <a:buChar char="•"/>
            </a:pPr>
            <a:r>
              <a:rPr lang="en-US" sz="2800" b="1"/>
              <a:t>Satisfice</a:t>
            </a:r>
            <a:r>
              <a:rPr lang="en-US" sz="2800" b="1">
                <a:latin typeface="Calibri" pitchFamily="34" charset="0"/>
              </a:rPr>
              <a:t> - </a:t>
            </a:r>
            <a:r>
              <a:rPr lang="en-US" sz="2800"/>
              <a:t>accepting solutions that are “good enough.”</a:t>
            </a:r>
          </a:p>
          <a:p>
            <a:pPr marL="342900" indent="-342900" eaLnBrk="0" hangingPunct="0">
              <a:spcBef>
                <a:spcPct val="20000"/>
              </a:spcBef>
              <a:buFont typeface="Arial" charset="0"/>
              <a:buChar char="•"/>
            </a:pPr>
            <a:r>
              <a:rPr lang="en-US" sz="2800" b="1"/>
              <a:t>Escalation of commitment - </a:t>
            </a:r>
            <a:r>
              <a:rPr lang="en-US" sz="2800"/>
              <a:t>an increased commitment to a previous decision despite evidence it may have been wrong</a:t>
            </a:r>
            <a:endParaRPr lang="en-US" sz="2800">
              <a:latin typeface="Calibri" pitchFamily="34" charset="0"/>
            </a:endParaRPr>
          </a:p>
        </p:txBody>
      </p:sp>
    </p:spTree>
    <p:extLst>
      <p:ext uri="{BB962C8B-B14F-4D97-AF65-F5344CB8AC3E}">
        <p14:creationId xmlns:p14="http://schemas.microsoft.com/office/powerpoint/2010/main" val="7757199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Making Decisions: The Role of Intuition</a:t>
            </a:r>
            <a:endParaRPr lang="en-US" sz="3600">
              <a:latin typeface="Calibri" pitchFamily="34" charset="0"/>
            </a:endParaRPr>
          </a:p>
        </p:txBody>
      </p:sp>
      <p:sp>
        <p:nvSpPr>
          <p:cNvPr id="66562" name="Rectangle 3"/>
          <p:cNvSpPr txBox="1">
            <a:spLocks/>
          </p:cNvSpPr>
          <p:nvPr/>
        </p:nvSpPr>
        <p:spPr bwMode="auto">
          <a:xfrm>
            <a:off x="457200" y="1600200"/>
            <a:ext cx="41148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3200">
                <a:latin typeface="Calibri" pitchFamily="34" charset="0"/>
              </a:rPr>
              <a:t>Intuitive decision- making</a:t>
            </a:r>
          </a:p>
          <a:p>
            <a:pPr marL="742950" lvl="1" indent="-285750" eaLnBrk="0" hangingPunct="0">
              <a:spcBef>
                <a:spcPct val="50000"/>
              </a:spcBef>
              <a:buFont typeface="Arial" charset="0"/>
              <a:buChar char="–"/>
            </a:pPr>
            <a:r>
              <a:rPr lang="en-US" sz="2800">
                <a:latin typeface="Calibri" pitchFamily="34" charset="0"/>
              </a:rPr>
              <a:t>Making decisions on the basis of experience, feelings, and accumulated judgment.</a:t>
            </a:r>
          </a:p>
          <a:p>
            <a:pPr marL="342900" indent="-342900" eaLnBrk="0" hangingPunct="0">
              <a:spcBef>
                <a:spcPct val="20000"/>
              </a:spcBef>
              <a:buFont typeface="Arial" charset="0"/>
              <a:buNone/>
            </a:pPr>
            <a:endParaRPr lang="en-US" sz="3200">
              <a:latin typeface="Calibri" pitchFamily="34" charset="0"/>
            </a:endParaRPr>
          </a:p>
        </p:txBody>
      </p:sp>
      <p:pic>
        <p:nvPicPr>
          <p:cNvPr id="66563" name="Picture 2"/>
          <p:cNvPicPr>
            <a:picLocks noChangeAspect="1" noChangeArrowheads="1"/>
          </p:cNvPicPr>
          <p:nvPr/>
        </p:nvPicPr>
        <p:blipFill>
          <a:blip r:embed="rId3"/>
          <a:srcRect/>
          <a:stretch>
            <a:fillRect/>
          </a:stretch>
        </p:blipFill>
        <p:spPr bwMode="auto">
          <a:xfrm>
            <a:off x="4886325" y="1600200"/>
            <a:ext cx="3724275" cy="3171825"/>
          </a:xfrm>
          <a:prstGeom prst="rect">
            <a:avLst/>
          </a:prstGeom>
          <a:noFill/>
          <a:ln w="9525">
            <a:noFill/>
            <a:miter lim="800000"/>
            <a:headEnd/>
            <a:tailEnd/>
          </a:ln>
        </p:spPr>
      </p:pic>
    </p:spTree>
    <p:extLst>
      <p:ext uri="{BB962C8B-B14F-4D97-AF65-F5344CB8AC3E}">
        <p14:creationId xmlns:p14="http://schemas.microsoft.com/office/powerpoint/2010/main" val="3375249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a:t>Exhibit 1-7</a:t>
            </a:r>
            <a:br>
              <a:rPr lang="en-US"/>
            </a:br>
            <a:r>
              <a:rPr lang="en-US"/>
              <a:t>Important Managerial Skills</a:t>
            </a:r>
            <a:endParaRPr lang="en-US">
              <a:latin typeface="Calibri" pitchFamily="34" charset="0"/>
            </a:endParaRPr>
          </a:p>
        </p:txBody>
      </p:sp>
      <p:pic>
        <p:nvPicPr>
          <p:cNvPr id="64514" name="Picture 2"/>
          <p:cNvPicPr>
            <a:picLocks noChangeAspect="1" noChangeArrowheads="1"/>
          </p:cNvPicPr>
          <p:nvPr/>
        </p:nvPicPr>
        <p:blipFill>
          <a:blip r:embed="rId3"/>
          <a:srcRect/>
          <a:stretch>
            <a:fillRect/>
          </a:stretch>
        </p:blipFill>
        <p:spPr bwMode="auto">
          <a:xfrm>
            <a:off x="588963" y="1752600"/>
            <a:ext cx="7602537" cy="3810000"/>
          </a:xfrm>
          <a:prstGeom prst="rect">
            <a:avLst/>
          </a:prstGeom>
          <a:noFill/>
          <a:ln w="9525">
            <a:no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Exhibit 6-6</a:t>
            </a:r>
            <a:br>
              <a:rPr lang="en-US" sz="3600"/>
            </a:br>
            <a:r>
              <a:rPr lang="en-US" sz="3600"/>
              <a:t>What Is Intuition?</a:t>
            </a:r>
            <a:endParaRPr lang="en-US" sz="3600">
              <a:latin typeface="Calibri" pitchFamily="34" charset="0"/>
            </a:endParaRPr>
          </a:p>
        </p:txBody>
      </p:sp>
      <p:pic>
        <p:nvPicPr>
          <p:cNvPr id="68610" name="Picture 3"/>
          <p:cNvPicPr>
            <a:picLocks noGrp="1" noChangeAspect="1" noChangeArrowheads="1"/>
          </p:cNvPicPr>
          <p:nvPr/>
        </p:nvPicPr>
        <p:blipFill>
          <a:blip r:embed="rId3"/>
          <a:srcRect/>
          <a:stretch>
            <a:fillRect/>
          </a:stretch>
        </p:blipFill>
        <p:spPr bwMode="auto">
          <a:xfrm>
            <a:off x="146050" y="1524000"/>
            <a:ext cx="8921750" cy="4267200"/>
          </a:xfrm>
          <a:prstGeom prst="rect">
            <a:avLst/>
          </a:prstGeom>
          <a:noFill/>
          <a:ln w="9525">
            <a:noFill/>
            <a:miter lim="800000"/>
            <a:headEnd/>
            <a:tailEnd/>
          </a:ln>
        </p:spPr>
      </p:pic>
    </p:spTree>
    <p:extLst>
      <p:ext uri="{BB962C8B-B14F-4D97-AF65-F5344CB8AC3E}">
        <p14:creationId xmlns:p14="http://schemas.microsoft.com/office/powerpoint/2010/main" val="19044976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200"/>
              <a:t>Making Decisions: The Role of Evidence-Based Management</a:t>
            </a:r>
            <a:endParaRPr lang="en-US" sz="3200">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Evidence-based management (EBMgt) - </a:t>
            </a:r>
            <a:r>
              <a:rPr lang="en-US" sz="2800"/>
              <a:t>the systematic use of the best available evidence to improve management practice</a:t>
            </a:r>
          </a:p>
        </p:txBody>
      </p:sp>
    </p:spTree>
    <p:extLst>
      <p:ext uri="{BB962C8B-B14F-4D97-AF65-F5344CB8AC3E}">
        <p14:creationId xmlns:p14="http://schemas.microsoft.com/office/powerpoint/2010/main" val="23725281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200"/>
              <a:t>Structured Problems and Programmed Decisions</a:t>
            </a: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600" b="1">
                <a:latin typeface="Calibri" pitchFamily="34" charset="0"/>
              </a:rPr>
              <a:t>Structured Problems - </a:t>
            </a:r>
            <a:r>
              <a:rPr lang="en-US" sz="3600">
                <a:latin typeface="Calibri" pitchFamily="34" charset="0"/>
              </a:rPr>
              <a:t>straightforward, familiar, and easily defined problems.</a:t>
            </a:r>
          </a:p>
          <a:p>
            <a:pPr marL="342900" indent="-342900" eaLnBrk="0" hangingPunct="0">
              <a:spcBef>
                <a:spcPct val="20000"/>
              </a:spcBef>
              <a:buFont typeface="Arial" charset="0"/>
              <a:buChar char="•"/>
            </a:pPr>
            <a:r>
              <a:rPr lang="en-US" sz="3200" b="1"/>
              <a:t>Programmed decision – </a:t>
            </a:r>
            <a:r>
              <a:rPr lang="en-US" sz="3200"/>
              <a:t>a  repetitive decision that can be handled by a routine approach</a:t>
            </a:r>
            <a:endParaRPr lang="en-US" sz="9600">
              <a:latin typeface="Calibri" pitchFamily="34" charset="0"/>
            </a:endParaRPr>
          </a:p>
        </p:txBody>
      </p:sp>
    </p:spTree>
    <p:extLst>
      <p:ext uri="{BB962C8B-B14F-4D97-AF65-F5344CB8AC3E}">
        <p14:creationId xmlns:p14="http://schemas.microsoft.com/office/powerpoint/2010/main" val="35821812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200"/>
              <a:t>Structured Problems and Programmed Decisions (cont.)</a:t>
            </a:r>
            <a:endParaRPr lang="en-US" sz="32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Procedure - </a:t>
            </a:r>
            <a:r>
              <a:rPr lang="en-US" sz="2800"/>
              <a:t>a series of sequential steps used to respond to a well-structured problem</a:t>
            </a:r>
          </a:p>
          <a:p>
            <a:pPr marL="342900" indent="-342900" eaLnBrk="0" hangingPunct="0">
              <a:spcBef>
                <a:spcPct val="20000"/>
              </a:spcBef>
              <a:buFont typeface="Arial" charset="0"/>
              <a:buChar char="•"/>
            </a:pPr>
            <a:r>
              <a:rPr lang="en-US" sz="2800" b="1"/>
              <a:t>Rule - </a:t>
            </a:r>
            <a:r>
              <a:rPr lang="en-US" sz="2800"/>
              <a:t>an explicit statement that tells managers what can or cannot be done</a:t>
            </a:r>
          </a:p>
          <a:p>
            <a:pPr marL="342900" indent="-342900" eaLnBrk="0" hangingPunct="0">
              <a:spcBef>
                <a:spcPct val="20000"/>
              </a:spcBef>
              <a:buFont typeface="Arial" charset="0"/>
              <a:buChar char="•"/>
            </a:pPr>
            <a:r>
              <a:rPr lang="en-US" sz="2800" b="1"/>
              <a:t>Policy - a</a:t>
            </a:r>
            <a:r>
              <a:rPr lang="en-US" sz="2800"/>
              <a:t> guideline for making decisions</a:t>
            </a:r>
          </a:p>
        </p:txBody>
      </p:sp>
    </p:spTree>
    <p:extLst>
      <p:ext uri="{BB962C8B-B14F-4D97-AF65-F5344CB8AC3E}">
        <p14:creationId xmlns:p14="http://schemas.microsoft.com/office/powerpoint/2010/main" val="30396631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a:xfrm>
            <a:off x="457200" y="228600"/>
            <a:ext cx="8229600" cy="1143000"/>
          </a:xfrm>
        </p:spPr>
        <p:txBody>
          <a:bodyPr/>
          <a:lstStyle/>
          <a:p>
            <a:pPr marL="342900" indent="-342900"/>
            <a:r>
              <a:rPr lang="en-US" sz="4000">
                <a:latin typeface="Calibri" pitchFamily="34" charset="0"/>
              </a:rPr>
              <a:t>Unstructured Problems and Nonprogrammed Decisions</a:t>
            </a:r>
            <a:br>
              <a:rPr lang="en-US" sz="4000" b="1">
                <a:latin typeface="Calibri" pitchFamily="34" charset="0"/>
              </a:rPr>
            </a:br>
            <a:endParaRPr lang="en-US" sz="3200">
              <a:latin typeface="Calibri" pitchFamily="34" charset="0"/>
            </a:endParaRP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Unstructured Problems </a:t>
            </a:r>
            <a:r>
              <a:rPr lang="en-US" sz="3200"/>
              <a:t>- problems that are new or unusual and for which information is ambiguous or incomplete.</a:t>
            </a:r>
          </a:p>
          <a:p>
            <a:pPr marL="342900" indent="-342900" eaLnBrk="0" hangingPunct="0">
              <a:spcBef>
                <a:spcPct val="20000"/>
              </a:spcBef>
              <a:buFont typeface="Arial" charset="0"/>
              <a:buChar char="•"/>
            </a:pPr>
            <a:r>
              <a:rPr lang="en-US" sz="3200" b="1"/>
              <a:t>Nonprogrammed decisions </a:t>
            </a:r>
            <a:r>
              <a:rPr lang="en-US" sz="3200"/>
              <a:t>- unique and nonrecurring and involve custom made solutions.</a:t>
            </a:r>
            <a:endParaRPr lang="en-US" sz="3200">
              <a:latin typeface="Calibri" pitchFamily="34" charset="0"/>
            </a:endParaRPr>
          </a:p>
        </p:txBody>
      </p:sp>
    </p:spTree>
    <p:extLst>
      <p:ext uri="{BB962C8B-B14F-4D97-AF65-F5344CB8AC3E}">
        <p14:creationId xmlns:p14="http://schemas.microsoft.com/office/powerpoint/2010/main" val="6526634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2800"/>
              <a:t>Exhibit 6-7</a:t>
            </a:r>
            <a:br>
              <a:rPr lang="en-US" sz="2800"/>
            </a:br>
            <a:r>
              <a:rPr lang="en-US" sz="2800"/>
              <a:t>Programmed Versus</a:t>
            </a:r>
            <a:br>
              <a:rPr lang="en-US" sz="2800"/>
            </a:br>
            <a:r>
              <a:rPr lang="en-US" sz="2800"/>
              <a:t>Nonprogrammed Decisions</a:t>
            </a:r>
            <a:endParaRPr lang="en-US" sz="2800">
              <a:latin typeface="Calibri" pitchFamily="34" charset="0"/>
            </a:endParaRPr>
          </a:p>
        </p:txBody>
      </p:sp>
      <p:pic>
        <p:nvPicPr>
          <p:cNvPr id="78850" name="Picture 2"/>
          <p:cNvPicPr>
            <a:picLocks noChangeAspect="1" noChangeArrowheads="1"/>
          </p:cNvPicPr>
          <p:nvPr/>
        </p:nvPicPr>
        <p:blipFill>
          <a:blip r:embed="rId3"/>
          <a:srcRect/>
          <a:stretch>
            <a:fillRect/>
          </a:stretch>
        </p:blipFill>
        <p:spPr bwMode="auto">
          <a:xfrm>
            <a:off x="228600" y="1905000"/>
            <a:ext cx="8829675" cy="3335338"/>
          </a:xfrm>
          <a:prstGeom prst="rect">
            <a:avLst/>
          </a:prstGeom>
          <a:noFill/>
          <a:ln w="9525">
            <a:noFill/>
            <a:miter lim="800000"/>
            <a:headEnd/>
            <a:tailEnd/>
          </a:ln>
        </p:spPr>
      </p:pic>
    </p:spTree>
    <p:extLst>
      <p:ext uri="{BB962C8B-B14F-4D97-AF65-F5344CB8AC3E}">
        <p14:creationId xmlns:p14="http://schemas.microsoft.com/office/powerpoint/2010/main" val="27992255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Decision-Making Conditions</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Certainty - </a:t>
            </a:r>
            <a:r>
              <a:rPr lang="en-US" sz="2800"/>
              <a:t>a situation in which a manager can make accurate decisions because all outcomes are known</a:t>
            </a:r>
          </a:p>
          <a:p>
            <a:pPr marL="342900" indent="-342900" eaLnBrk="0" hangingPunct="0">
              <a:spcBef>
                <a:spcPct val="20000"/>
              </a:spcBef>
              <a:buFont typeface="Arial" charset="0"/>
              <a:buChar char="•"/>
            </a:pPr>
            <a:r>
              <a:rPr lang="en-US" sz="2800" b="1"/>
              <a:t>Risk - </a:t>
            </a:r>
            <a:r>
              <a:rPr lang="en-US" sz="2800"/>
              <a:t>a situation in which the decision maker is able to estimate the likelihood of certain outcomes</a:t>
            </a:r>
          </a:p>
          <a:p>
            <a:pPr marL="342900" indent="-342900" eaLnBrk="0" hangingPunct="0">
              <a:spcBef>
                <a:spcPct val="20000"/>
              </a:spcBef>
              <a:buFont typeface="Arial" charset="0"/>
              <a:buChar char="•"/>
            </a:pPr>
            <a:r>
              <a:rPr lang="en-US" sz="2800" b="1"/>
              <a:t>Uncertainty - </a:t>
            </a:r>
            <a:r>
              <a:rPr lang="en-US" sz="2800"/>
              <a:t>a situation in which a decision maker has neither certainty nor reasonable probability estimates available</a:t>
            </a:r>
          </a:p>
        </p:txBody>
      </p:sp>
    </p:spTree>
    <p:extLst>
      <p:ext uri="{BB962C8B-B14F-4D97-AF65-F5344CB8AC3E}">
        <p14:creationId xmlns:p14="http://schemas.microsoft.com/office/powerpoint/2010/main" val="29329756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Exhibit 6-9</a:t>
            </a:r>
            <a:br>
              <a:rPr lang="en-US" sz="3600"/>
            </a:br>
            <a:r>
              <a:rPr lang="en-US" sz="3600"/>
              <a:t>Payoff Matrix</a:t>
            </a:r>
            <a:endParaRPr lang="en-US" sz="3600">
              <a:latin typeface="Calibri" pitchFamily="34" charset="0"/>
            </a:endParaRPr>
          </a:p>
        </p:txBody>
      </p:sp>
      <p:pic>
        <p:nvPicPr>
          <p:cNvPr id="82946" name="Picture 2"/>
          <p:cNvPicPr>
            <a:picLocks noChangeAspect="1" noChangeArrowheads="1"/>
          </p:cNvPicPr>
          <p:nvPr/>
        </p:nvPicPr>
        <p:blipFill>
          <a:blip r:embed="rId3"/>
          <a:srcRect/>
          <a:stretch>
            <a:fillRect/>
          </a:stretch>
        </p:blipFill>
        <p:spPr bwMode="auto">
          <a:xfrm>
            <a:off x="457200" y="1676400"/>
            <a:ext cx="8167688" cy="4070350"/>
          </a:xfrm>
          <a:prstGeom prst="rect">
            <a:avLst/>
          </a:prstGeom>
          <a:noFill/>
          <a:ln w="9525">
            <a:noFill/>
            <a:miter lim="800000"/>
            <a:headEnd/>
            <a:tailEnd/>
          </a:ln>
        </p:spPr>
      </p:pic>
    </p:spTree>
    <p:extLst>
      <p:ext uri="{BB962C8B-B14F-4D97-AF65-F5344CB8AC3E}">
        <p14:creationId xmlns:p14="http://schemas.microsoft.com/office/powerpoint/2010/main" val="588586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Exhibit 6-10</a:t>
            </a:r>
            <a:br>
              <a:rPr lang="en-US" sz="3600"/>
            </a:br>
            <a:r>
              <a:rPr lang="en-US" sz="3600"/>
              <a:t>Regret Matrix</a:t>
            </a:r>
            <a:endParaRPr lang="en-US" sz="3600">
              <a:latin typeface="Calibri" pitchFamily="34" charset="0"/>
            </a:endParaRPr>
          </a:p>
        </p:txBody>
      </p:sp>
      <p:pic>
        <p:nvPicPr>
          <p:cNvPr id="84994" name="Picture 2"/>
          <p:cNvPicPr>
            <a:picLocks noChangeAspect="1" noChangeArrowheads="1"/>
          </p:cNvPicPr>
          <p:nvPr/>
        </p:nvPicPr>
        <p:blipFill>
          <a:blip r:embed="rId3"/>
          <a:srcRect/>
          <a:stretch>
            <a:fillRect/>
          </a:stretch>
        </p:blipFill>
        <p:spPr bwMode="auto">
          <a:xfrm>
            <a:off x="300038" y="1600200"/>
            <a:ext cx="8386762" cy="3810000"/>
          </a:xfrm>
          <a:prstGeom prst="rect">
            <a:avLst/>
          </a:prstGeom>
          <a:noFill/>
          <a:ln w="9525">
            <a:noFill/>
            <a:miter lim="800000"/>
            <a:headEnd/>
            <a:tailEnd/>
          </a:ln>
        </p:spPr>
      </p:pic>
    </p:spTree>
    <p:extLst>
      <p:ext uri="{BB962C8B-B14F-4D97-AF65-F5344CB8AC3E}">
        <p14:creationId xmlns:p14="http://schemas.microsoft.com/office/powerpoint/2010/main" val="8683511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Decision-Making Styles</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2800" b="1"/>
              <a:t>Linear Thinking Style - </a:t>
            </a:r>
            <a:r>
              <a:rPr lang="en-US" sz="2800"/>
              <a:t>a person’s tendency to use external data/facts; the habit of processing information through rational, logical thinking.</a:t>
            </a:r>
          </a:p>
          <a:p>
            <a:pPr marL="342900" indent="-342900" eaLnBrk="0" hangingPunct="0">
              <a:spcBef>
                <a:spcPct val="50000"/>
              </a:spcBef>
              <a:buFont typeface="Arial" charset="0"/>
              <a:buChar char="•"/>
            </a:pPr>
            <a:r>
              <a:rPr lang="en-US" sz="2800" b="1"/>
              <a:t>Nonlinear Thinking Style </a:t>
            </a:r>
            <a:r>
              <a:rPr lang="en-US" sz="2800"/>
              <a:t>- a person’s preference for internal sources of information; a method of processing this information with internal insights, feelings, and hunches.</a:t>
            </a:r>
          </a:p>
        </p:txBody>
      </p:sp>
    </p:spTree>
    <p:extLst>
      <p:ext uri="{BB962C8B-B14F-4D97-AF65-F5344CB8AC3E}">
        <p14:creationId xmlns:p14="http://schemas.microsoft.com/office/powerpoint/2010/main" val="8606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p:cNvSpPr>
          <p:nvPr>
            <p:ph type="body" idx="1"/>
          </p:nvPr>
        </p:nvSpPr>
        <p:spPr>
          <a:xfrm>
            <a:off x="1828800" y="1600200"/>
            <a:ext cx="6934200" cy="4495800"/>
          </a:xfrm>
        </p:spPr>
        <p:txBody>
          <a:bodyPr/>
          <a:lstStyle/>
          <a:p>
            <a:pPr eaLnBrk="1" hangingPunct="1">
              <a:buFont typeface="Arial" charset="0"/>
              <a:buNone/>
            </a:pPr>
            <a:r>
              <a:rPr lang="en-US" b="1" i="0"/>
              <a:t>Explain </a:t>
            </a:r>
            <a:r>
              <a:rPr lang="en-US" i="0"/>
              <a:t>why managers are important to organizations.</a:t>
            </a:r>
          </a:p>
          <a:p>
            <a:pPr eaLnBrk="1" hangingPunct="1">
              <a:buFont typeface="Arial" charset="0"/>
              <a:buNone/>
            </a:pPr>
            <a:r>
              <a:rPr lang="en-US" b="1" i="0"/>
              <a:t>Tell </a:t>
            </a:r>
            <a:r>
              <a:rPr lang="en-US" i="0"/>
              <a:t>who managers are and where they work.</a:t>
            </a:r>
          </a:p>
          <a:p>
            <a:pPr eaLnBrk="1" hangingPunct="1">
              <a:buFont typeface="Arial" charset="0"/>
              <a:buNone/>
            </a:pPr>
            <a:r>
              <a:rPr lang="en-US" b="1" i="0"/>
              <a:t>Describe </a:t>
            </a:r>
            <a:r>
              <a:rPr lang="en-US" i="0"/>
              <a:t>the functions, roles, and skills of managers.</a:t>
            </a:r>
          </a:p>
          <a:p>
            <a:pPr eaLnBrk="1" hangingPunct="1">
              <a:buFont typeface="Arial" charset="0"/>
              <a:buNone/>
            </a:pPr>
            <a:r>
              <a:rPr lang="en-US" b="1" i="0"/>
              <a:t>Describe </a:t>
            </a:r>
            <a:r>
              <a:rPr lang="en-US" i="0"/>
              <a:t>the factors that are reshaping and redefining the manager’s job.</a:t>
            </a:r>
          </a:p>
          <a:p>
            <a:pPr eaLnBrk="1" hangingPunct="1">
              <a:buFont typeface="Arial" charset="0"/>
              <a:buNone/>
            </a:pPr>
            <a:r>
              <a:rPr lang="en-US" b="1" i="0"/>
              <a:t>Explain </a:t>
            </a:r>
            <a:r>
              <a:rPr lang="en-US" i="0"/>
              <a:t>the value of studying management.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4000"/>
              <a:t>Exhibit 1-8</a:t>
            </a:r>
            <a:br>
              <a:rPr lang="en-US" sz="4000"/>
            </a:br>
            <a:r>
              <a:rPr lang="en-US" sz="4000"/>
              <a:t>Changes Facing Managers</a:t>
            </a:r>
            <a:endParaRPr lang="en-US" sz="4000">
              <a:latin typeface="Calibri" pitchFamily="34" charset="0"/>
            </a:endParaRPr>
          </a:p>
        </p:txBody>
      </p:sp>
      <p:pic>
        <p:nvPicPr>
          <p:cNvPr id="66562" name="Picture 2"/>
          <p:cNvPicPr>
            <a:picLocks noChangeAspect="1" noChangeArrowheads="1"/>
          </p:cNvPicPr>
          <p:nvPr/>
        </p:nvPicPr>
        <p:blipFill>
          <a:blip r:embed="rId3"/>
          <a:srcRect/>
          <a:stretch>
            <a:fillRect/>
          </a:stretch>
        </p:blipFill>
        <p:spPr bwMode="auto">
          <a:xfrm>
            <a:off x="1936750" y="1493838"/>
            <a:ext cx="5270500" cy="4754562"/>
          </a:xfrm>
          <a:prstGeom prst="rect">
            <a:avLst/>
          </a:prstGeom>
          <a:noFill/>
          <a:ln w="9525">
            <a:noFill/>
            <a:miter lim="800000"/>
            <a:headEnd/>
            <a:tailEnd/>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Decision-Making Biases and Errors</a:t>
            </a:r>
            <a:endParaRPr lang="en-US" sz="36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2800" b="1"/>
              <a:t>Heuristics</a:t>
            </a:r>
            <a:r>
              <a:rPr lang="en-US" sz="2800"/>
              <a:t> - using “rules of thumb” to simplify decision making.</a:t>
            </a:r>
          </a:p>
          <a:p>
            <a:pPr marL="342900" indent="-342900" eaLnBrk="0" hangingPunct="0">
              <a:spcBef>
                <a:spcPct val="50000"/>
              </a:spcBef>
              <a:buFont typeface="Arial" charset="0"/>
              <a:buChar char="•"/>
            </a:pPr>
            <a:r>
              <a:rPr lang="en-US" sz="2800" b="1"/>
              <a:t>Overconfidence Bias </a:t>
            </a:r>
            <a:r>
              <a:rPr lang="en-US" sz="2800"/>
              <a:t>- holding unrealistically positive views of oneself and one’s performance.</a:t>
            </a:r>
          </a:p>
          <a:p>
            <a:pPr marL="342900" indent="-342900" eaLnBrk="0" hangingPunct="0">
              <a:spcBef>
                <a:spcPct val="50000"/>
              </a:spcBef>
              <a:buFont typeface="Arial" charset="0"/>
              <a:buChar char="•"/>
            </a:pPr>
            <a:r>
              <a:rPr lang="en-US" sz="2800" b="1"/>
              <a:t>Immediate Gratification Bias </a:t>
            </a:r>
            <a:r>
              <a:rPr lang="en-US" sz="2800"/>
              <a:t>- choosing alternatives that offer immediate rewards and avoid immediate costs.</a:t>
            </a:r>
          </a:p>
        </p:txBody>
      </p:sp>
    </p:spTree>
    <p:extLst>
      <p:ext uri="{BB962C8B-B14F-4D97-AF65-F5344CB8AC3E}">
        <p14:creationId xmlns:p14="http://schemas.microsoft.com/office/powerpoint/2010/main" val="3263976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200"/>
              <a:t>Decision-Making Biases and Errors (cont.)</a:t>
            </a:r>
            <a:endParaRPr lang="en-US" sz="3200">
              <a:latin typeface="Calibri" pitchFamily="34" charset="0"/>
            </a:endParaRP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35000"/>
              </a:spcBef>
              <a:buFont typeface="Arial" charset="0"/>
              <a:buChar char="•"/>
            </a:pPr>
            <a:r>
              <a:rPr lang="en-US" sz="2800" b="1"/>
              <a:t>Anchoring Effect </a:t>
            </a:r>
            <a:r>
              <a:rPr lang="en-US" sz="2800"/>
              <a:t>- fixating on initial information and ignoring subsequent information.</a:t>
            </a:r>
          </a:p>
          <a:p>
            <a:pPr marL="342900" indent="-342900" eaLnBrk="0" hangingPunct="0">
              <a:spcBef>
                <a:spcPct val="35000"/>
              </a:spcBef>
              <a:buFont typeface="Arial" charset="0"/>
              <a:buChar char="•"/>
            </a:pPr>
            <a:r>
              <a:rPr lang="en-US" sz="2800" b="1"/>
              <a:t>Selective Perception Bias </a:t>
            </a:r>
            <a:r>
              <a:rPr lang="en-US" sz="2800"/>
              <a:t>- selecting, organizing and interpreting events based on the decision maker’s biased perceptions.</a:t>
            </a:r>
          </a:p>
          <a:p>
            <a:pPr marL="342900" indent="-342900" eaLnBrk="0" hangingPunct="0">
              <a:spcBef>
                <a:spcPct val="35000"/>
              </a:spcBef>
              <a:buFont typeface="Arial" charset="0"/>
              <a:buChar char="•"/>
            </a:pPr>
            <a:r>
              <a:rPr lang="en-US" sz="2800" b="1"/>
              <a:t>Confirmation Bias </a:t>
            </a:r>
            <a:r>
              <a:rPr lang="en-US" sz="2800"/>
              <a:t>- seeking out information that reaffirms past choices while discounting contradictory information.</a:t>
            </a:r>
          </a:p>
        </p:txBody>
      </p:sp>
    </p:spTree>
    <p:extLst>
      <p:ext uri="{BB962C8B-B14F-4D97-AF65-F5344CB8AC3E}">
        <p14:creationId xmlns:p14="http://schemas.microsoft.com/office/powerpoint/2010/main" val="42909967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200"/>
              <a:t>Decision-Making Biases and Errors (cont.)</a:t>
            </a:r>
            <a:endParaRPr lang="en-US" sz="3200">
              <a:latin typeface="Calibri" pitchFamily="34" charset="0"/>
            </a:endParaRP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10000"/>
              </a:spcBef>
              <a:buFont typeface="Arial" charset="0"/>
              <a:buChar char="•"/>
            </a:pPr>
            <a:r>
              <a:rPr lang="en-US" sz="2800" b="1"/>
              <a:t>Framing Bias </a:t>
            </a:r>
            <a:r>
              <a:rPr lang="en-US" sz="2800"/>
              <a:t>- selecting and highlighting certain aspects of a situation while ignoring other aspects.</a:t>
            </a:r>
          </a:p>
          <a:p>
            <a:pPr marL="342900" indent="-342900" eaLnBrk="0" hangingPunct="0">
              <a:spcBef>
                <a:spcPct val="10000"/>
              </a:spcBef>
              <a:buFont typeface="Arial" charset="0"/>
              <a:buChar char="•"/>
            </a:pPr>
            <a:r>
              <a:rPr lang="en-US" sz="2800" b="1"/>
              <a:t>Availability Bias </a:t>
            </a:r>
            <a:r>
              <a:rPr lang="en-US" sz="2800"/>
              <a:t>- losing decision-making objectivity by focusing on the most recent events.</a:t>
            </a:r>
          </a:p>
          <a:p>
            <a:pPr marL="342900" indent="-342900" eaLnBrk="0" hangingPunct="0">
              <a:spcBef>
                <a:spcPct val="10000"/>
              </a:spcBef>
              <a:buFont typeface="Arial" charset="0"/>
              <a:buChar char="•"/>
            </a:pPr>
            <a:r>
              <a:rPr lang="en-US" sz="2800" b="1"/>
              <a:t>Representation Bias </a:t>
            </a:r>
            <a:r>
              <a:rPr lang="en-US" sz="2800"/>
              <a:t>- drawing analogies and seeing identical situations when none exist.</a:t>
            </a:r>
          </a:p>
          <a:p>
            <a:pPr marL="342900" indent="-342900" eaLnBrk="0" hangingPunct="0">
              <a:spcBef>
                <a:spcPct val="10000"/>
              </a:spcBef>
              <a:buFont typeface="Arial" charset="0"/>
              <a:buChar char="•"/>
            </a:pPr>
            <a:r>
              <a:rPr lang="en-US" sz="2800" b="1"/>
              <a:t>Randomness Bias</a:t>
            </a:r>
            <a:r>
              <a:rPr lang="en-US" sz="2800"/>
              <a:t> - creating unfounded meaning out of random events.</a:t>
            </a:r>
          </a:p>
        </p:txBody>
      </p:sp>
    </p:spTree>
    <p:extLst>
      <p:ext uri="{BB962C8B-B14F-4D97-AF65-F5344CB8AC3E}">
        <p14:creationId xmlns:p14="http://schemas.microsoft.com/office/powerpoint/2010/main" val="6540067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200"/>
              <a:t>Decision-Making Biases and Errors (cont.)</a:t>
            </a:r>
            <a:endParaRPr lang="en-US" sz="32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b="1" dirty="0"/>
              <a:t>Sunk Costs Errors </a:t>
            </a:r>
            <a:r>
              <a:rPr lang="en-US" sz="2800" dirty="0"/>
              <a:t>- forgetting that current actions cannot influence past events and relate only to future consequences.</a:t>
            </a:r>
          </a:p>
          <a:p>
            <a:pPr>
              <a:defRPr/>
            </a:pPr>
            <a:r>
              <a:rPr lang="en-US" sz="2800" b="1" dirty="0"/>
              <a:t>Self-Serving Bias </a:t>
            </a:r>
            <a:r>
              <a:rPr lang="en-US" sz="2800" dirty="0"/>
              <a:t>- taking quick credit for successes and blaming outside factors for failures.</a:t>
            </a:r>
          </a:p>
          <a:p>
            <a:pPr>
              <a:defRPr/>
            </a:pPr>
            <a:r>
              <a:rPr lang="en-US" sz="2800" b="1" dirty="0"/>
              <a:t>Hindsight Bias </a:t>
            </a:r>
            <a:r>
              <a:rPr lang="en-US" sz="2800" dirty="0"/>
              <a:t>- mistakenly believing that an event could have been predicted once the actual outcome is known (after-the-fact).</a:t>
            </a:r>
          </a:p>
          <a:p>
            <a:pPr marL="0" indent="0">
              <a:buFont typeface="Arial" pitchFamily="34" charset="0"/>
              <a:buNone/>
              <a:defRPr/>
            </a:pPr>
            <a:endParaRPr lang="en-US" sz="2800" dirty="0"/>
          </a:p>
        </p:txBody>
      </p:sp>
    </p:spTree>
    <p:extLst>
      <p:ext uri="{BB962C8B-B14F-4D97-AF65-F5344CB8AC3E}">
        <p14:creationId xmlns:p14="http://schemas.microsoft.com/office/powerpoint/2010/main" val="11712296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t>Exhibit 6-11</a:t>
            </a:r>
            <a:br>
              <a:rPr lang="en-US" sz="3600"/>
            </a:br>
            <a:r>
              <a:rPr lang="en-US" sz="3600"/>
              <a:t>Common Decision-Making Biases</a:t>
            </a:r>
            <a:endParaRPr lang="en-US" sz="3600">
              <a:latin typeface="Calibri" pitchFamily="34" charset="0"/>
            </a:endParaRPr>
          </a:p>
        </p:txBody>
      </p:sp>
      <p:sp>
        <p:nvSpPr>
          <p:cNvPr id="972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97283" name="Picture 3"/>
          <p:cNvPicPr>
            <a:picLocks noGrp="1" noChangeAspect="1" noChangeArrowheads="1"/>
          </p:cNvPicPr>
          <p:nvPr/>
        </p:nvPicPr>
        <p:blipFill>
          <a:blip r:embed="rId3"/>
          <a:srcRect/>
          <a:stretch>
            <a:fillRect/>
          </a:stretch>
        </p:blipFill>
        <p:spPr bwMode="auto">
          <a:xfrm>
            <a:off x="1181100" y="1538288"/>
            <a:ext cx="6743700" cy="4710112"/>
          </a:xfrm>
          <a:prstGeom prst="rect">
            <a:avLst/>
          </a:prstGeom>
          <a:noFill/>
          <a:ln w="9525">
            <a:noFill/>
            <a:miter lim="800000"/>
            <a:headEnd/>
            <a:tailEnd/>
          </a:ln>
        </p:spPr>
      </p:pic>
    </p:spTree>
    <p:extLst>
      <p:ext uri="{BB962C8B-B14F-4D97-AF65-F5344CB8AC3E}">
        <p14:creationId xmlns:p14="http://schemas.microsoft.com/office/powerpoint/2010/main" val="29020366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200"/>
              <a:t>Exhibit 6-12</a:t>
            </a:r>
            <a:br>
              <a:rPr lang="en-US" sz="3200"/>
            </a:br>
            <a:r>
              <a:rPr lang="en-US" sz="3200"/>
              <a:t>Overview of Managerial Decision Making</a:t>
            </a:r>
            <a:endParaRPr lang="en-US" sz="3200">
              <a:latin typeface="Calibri" pitchFamily="34" charset="0"/>
            </a:endParaRPr>
          </a:p>
        </p:txBody>
      </p:sp>
      <p:pic>
        <p:nvPicPr>
          <p:cNvPr id="99330" name="Picture 3"/>
          <p:cNvPicPr>
            <a:picLocks noGrp="1" noChangeAspect="1" noChangeArrowheads="1"/>
          </p:cNvPicPr>
          <p:nvPr/>
        </p:nvPicPr>
        <p:blipFill>
          <a:blip r:embed="rId3"/>
          <a:srcRect/>
          <a:stretch>
            <a:fillRect/>
          </a:stretch>
        </p:blipFill>
        <p:spPr bwMode="auto">
          <a:xfrm>
            <a:off x="457200" y="1639888"/>
            <a:ext cx="8229600" cy="4151312"/>
          </a:xfrm>
          <a:prstGeom prst="rect">
            <a:avLst/>
          </a:prstGeom>
          <a:noFill/>
          <a:ln w="9525">
            <a:noFill/>
            <a:miter lim="800000"/>
            <a:headEnd/>
            <a:tailEnd/>
          </a:ln>
        </p:spPr>
      </p:pic>
    </p:spTree>
    <p:extLst>
      <p:ext uri="{BB962C8B-B14F-4D97-AF65-F5344CB8AC3E}">
        <p14:creationId xmlns:p14="http://schemas.microsoft.com/office/powerpoint/2010/main" val="13441593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a:xfrm>
            <a:off x="457200" y="304800"/>
            <a:ext cx="8229600" cy="1143000"/>
          </a:xfrm>
        </p:spPr>
        <p:txBody>
          <a:bodyPr/>
          <a:lstStyle/>
          <a:p>
            <a:r>
              <a:rPr lang="en-US" sz="3600">
                <a:latin typeface="Calibri" pitchFamily="34" charset="0"/>
              </a:rPr>
              <a:t>Guidelines for Making Effective Decisions:</a:t>
            </a:r>
            <a:br>
              <a:rPr lang="en-US" sz="3600">
                <a:latin typeface="Calibri" pitchFamily="34" charset="0"/>
              </a:rPr>
            </a:br>
            <a:endParaRPr lang="en-US" sz="3600">
              <a:latin typeface="Calibri" pitchFamily="34" charset="0"/>
            </a:endParaRPr>
          </a:p>
        </p:txBody>
      </p:sp>
      <p:sp>
        <p:nvSpPr>
          <p:cNvPr id="1013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5000"/>
              </a:spcBef>
              <a:buFont typeface="Arial" charset="0"/>
              <a:buChar char="•"/>
            </a:pPr>
            <a:r>
              <a:rPr lang="en-US" sz="3200"/>
              <a:t>Understand cultural differences</a:t>
            </a:r>
          </a:p>
          <a:p>
            <a:pPr marL="342900" indent="-342900" eaLnBrk="0" hangingPunct="0">
              <a:spcBef>
                <a:spcPct val="25000"/>
              </a:spcBef>
              <a:buFont typeface="Arial" charset="0"/>
              <a:buChar char="•"/>
            </a:pPr>
            <a:r>
              <a:rPr lang="en-US" sz="3200" i="1"/>
              <a:t>Create standards for good decision making</a:t>
            </a:r>
            <a:endParaRPr lang="en-US" sz="3200"/>
          </a:p>
          <a:p>
            <a:pPr marL="342900" indent="-342900" eaLnBrk="0" hangingPunct="0">
              <a:spcBef>
                <a:spcPct val="25000"/>
              </a:spcBef>
              <a:buFont typeface="Arial" charset="0"/>
              <a:buChar char="•"/>
            </a:pPr>
            <a:r>
              <a:rPr lang="en-US" sz="3200"/>
              <a:t>Know when it’s time to call it quits</a:t>
            </a:r>
          </a:p>
          <a:p>
            <a:pPr marL="342900" indent="-342900" eaLnBrk="0" hangingPunct="0">
              <a:spcBef>
                <a:spcPct val="25000"/>
              </a:spcBef>
              <a:buFont typeface="Arial" charset="0"/>
              <a:buChar char="•"/>
            </a:pPr>
            <a:r>
              <a:rPr lang="en-US" sz="3200"/>
              <a:t>Use an effective decision making process</a:t>
            </a:r>
          </a:p>
          <a:p>
            <a:pPr marL="342900" indent="-342900" eaLnBrk="0" hangingPunct="0">
              <a:spcBef>
                <a:spcPct val="20000"/>
              </a:spcBef>
              <a:buFont typeface="Arial" charset="0"/>
              <a:buChar char="•"/>
            </a:pPr>
            <a:r>
              <a:rPr lang="en-US" sz="3200" i="1"/>
              <a:t>Build an organization that can spot the unexpected and quickly adapt to the changed environment</a:t>
            </a:r>
            <a:endParaRPr lang="en-US" sz="3200"/>
          </a:p>
          <a:p>
            <a:pPr marL="742950" lvl="1" indent="-285750" eaLnBrk="0" hangingPunct="0">
              <a:spcBef>
                <a:spcPct val="25000"/>
              </a:spcBef>
              <a:buFont typeface="Arial" charset="0"/>
              <a:buChar char="–"/>
            </a:pPr>
            <a:endParaRPr lang="en-US" sz="3200"/>
          </a:p>
        </p:txBody>
      </p:sp>
    </p:spTree>
    <p:extLst>
      <p:ext uri="{BB962C8B-B14F-4D97-AF65-F5344CB8AC3E}">
        <p14:creationId xmlns:p14="http://schemas.microsoft.com/office/powerpoint/2010/main" val="6477573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p:txBody>
          <a:bodyPr/>
          <a:lstStyle/>
          <a:p>
            <a:r>
              <a:rPr lang="en-US" sz="3600"/>
              <a:t>Design Thinking and Decision Making</a:t>
            </a:r>
            <a:endParaRPr lang="en-US" sz="3600">
              <a:latin typeface="Calibri" pitchFamily="34" charset="0"/>
            </a:endParaRPr>
          </a:p>
        </p:txBody>
      </p:sp>
      <p:sp>
        <p:nvSpPr>
          <p:cNvPr id="103426" name="Rectangle 3"/>
          <p:cNvSpPr txBox="1">
            <a:spLocks/>
          </p:cNvSpPr>
          <p:nvPr/>
        </p:nvSpPr>
        <p:spPr bwMode="auto">
          <a:xfrm>
            <a:off x="457200" y="1600200"/>
            <a:ext cx="41148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Design thinking  - </a:t>
            </a:r>
            <a:r>
              <a:rPr lang="en-US" sz="2800"/>
              <a:t>approaching management problems as designers approach design problems.</a:t>
            </a:r>
          </a:p>
        </p:txBody>
      </p:sp>
      <p:pic>
        <p:nvPicPr>
          <p:cNvPr id="103427" name="Picture 2"/>
          <p:cNvPicPr>
            <a:picLocks noChangeAspect="1" noChangeArrowheads="1"/>
          </p:cNvPicPr>
          <p:nvPr/>
        </p:nvPicPr>
        <p:blipFill>
          <a:blip r:embed="rId3"/>
          <a:srcRect/>
          <a:stretch>
            <a:fillRect/>
          </a:stretch>
        </p:blipFill>
        <p:spPr bwMode="auto">
          <a:xfrm>
            <a:off x="4572000" y="1600200"/>
            <a:ext cx="4233863" cy="4386263"/>
          </a:xfrm>
          <a:prstGeom prst="rect">
            <a:avLst/>
          </a:prstGeom>
          <a:noFill/>
          <a:ln w="9525">
            <a:noFill/>
            <a:miter lim="800000"/>
            <a:headEnd/>
            <a:tailEnd/>
          </a:ln>
        </p:spPr>
      </p:pic>
    </p:spTree>
    <p:extLst>
      <p:ext uri="{BB962C8B-B14F-4D97-AF65-F5344CB8AC3E}">
        <p14:creationId xmlns:p14="http://schemas.microsoft.com/office/powerpoint/2010/main" val="282931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p:txBody>
          <a:bodyPr/>
          <a:lstStyle/>
          <a:p>
            <a:r>
              <a:rPr lang="en-US" sz="3600">
                <a:latin typeface="Calibri" pitchFamily="34" charset="0"/>
              </a:rPr>
              <a:t>Review Learning Outcome 6.1</a:t>
            </a:r>
          </a:p>
        </p:txBody>
      </p:sp>
      <p:sp>
        <p:nvSpPr>
          <p:cNvPr id="1054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Describe the eight steps in the decision-making process.</a:t>
            </a:r>
          </a:p>
          <a:p>
            <a:pPr marL="914400" lvl="1" indent="-514350" eaLnBrk="0" hangingPunct="0">
              <a:spcBef>
                <a:spcPct val="20000"/>
              </a:spcBef>
              <a:buFontTx/>
              <a:buAutoNum type="arabicPeriod"/>
            </a:pPr>
            <a:r>
              <a:rPr lang="en-US" sz="2400"/>
              <a:t>Identify problem</a:t>
            </a:r>
          </a:p>
          <a:p>
            <a:pPr marL="914400" lvl="1" indent="-514350" eaLnBrk="0" hangingPunct="0">
              <a:spcBef>
                <a:spcPct val="20000"/>
              </a:spcBef>
              <a:buFontTx/>
              <a:buAutoNum type="arabicPeriod"/>
            </a:pPr>
            <a:r>
              <a:rPr lang="en-US" sz="2400"/>
              <a:t>Identify decision criteria</a:t>
            </a:r>
          </a:p>
          <a:p>
            <a:pPr marL="914400" lvl="1" indent="-514350" eaLnBrk="0" hangingPunct="0">
              <a:spcBef>
                <a:spcPct val="20000"/>
              </a:spcBef>
              <a:buFontTx/>
              <a:buAutoNum type="arabicPeriod"/>
            </a:pPr>
            <a:r>
              <a:rPr lang="en-US" sz="2400"/>
              <a:t>Weight the criteria</a:t>
            </a:r>
          </a:p>
          <a:p>
            <a:pPr marL="914400" lvl="1" indent="-514350" eaLnBrk="0" hangingPunct="0">
              <a:spcBef>
                <a:spcPct val="20000"/>
              </a:spcBef>
              <a:buFontTx/>
              <a:buAutoNum type="arabicPeriod"/>
            </a:pPr>
            <a:r>
              <a:rPr lang="en-US" sz="2400"/>
              <a:t>Develop alternatives</a:t>
            </a:r>
          </a:p>
          <a:p>
            <a:pPr marL="914400" lvl="1" indent="-514350" eaLnBrk="0" hangingPunct="0">
              <a:spcBef>
                <a:spcPct val="20000"/>
              </a:spcBef>
              <a:buFontTx/>
              <a:buAutoNum type="arabicPeriod"/>
            </a:pPr>
            <a:r>
              <a:rPr lang="en-US" sz="2400"/>
              <a:t>Analyze alternatives</a:t>
            </a:r>
          </a:p>
          <a:p>
            <a:pPr marL="914400" lvl="1" indent="-514350" eaLnBrk="0" hangingPunct="0">
              <a:spcBef>
                <a:spcPct val="20000"/>
              </a:spcBef>
              <a:buFontTx/>
              <a:buAutoNum type="arabicPeriod"/>
            </a:pPr>
            <a:r>
              <a:rPr lang="en-US" sz="2400"/>
              <a:t>Select alternative</a:t>
            </a:r>
          </a:p>
          <a:p>
            <a:pPr marL="914400" lvl="1" indent="-514350" eaLnBrk="0" hangingPunct="0">
              <a:spcBef>
                <a:spcPct val="20000"/>
              </a:spcBef>
              <a:buFontTx/>
              <a:buAutoNum type="arabicPeriod"/>
            </a:pPr>
            <a:r>
              <a:rPr lang="en-US" sz="2400"/>
              <a:t>Implement alternative</a:t>
            </a:r>
          </a:p>
          <a:p>
            <a:pPr marL="914400" lvl="1" indent="-514350" eaLnBrk="0" hangingPunct="0">
              <a:spcBef>
                <a:spcPct val="20000"/>
              </a:spcBef>
              <a:buFontTx/>
              <a:buAutoNum type="arabicPeriod"/>
            </a:pPr>
            <a:r>
              <a:rPr lang="en-US" sz="2400"/>
              <a:t>Evaluate decision effectiveness</a:t>
            </a:r>
          </a:p>
        </p:txBody>
      </p:sp>
    </p:spTree>
    <p:extLst>
      <p:ext uri="{BB962C8B-B14F-4D97-AF65-F5344CB8AC3E}">
        <p14:creationId xmlns:p14="http://schemas.microsoft.com/office/powerpoint/2010/main" val="22266262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p:txBody>
          <a:bodyPr/>
          <a:lstStyle/>
          <a:p>
            <a:r>
              <a:rPr lang="en-US" sz="3600">
                <a:latin typeface="Calibri" pitchFamily="34" charset="0"/>
              </a:rPr>
              <a:t>Review Learning Outcome 6.2</a:t>
            </a:r>
          </a:p>
        </p:txBody>
      </p:sp>
      <p:sp>
        <p:nvSpPr>
          <p:cNvPr id="1075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Explain the four ways managers make decisions.</a:t>
            </a:r>
          </a:p>
          <a:p>
            <a:pPr marL="742950" lvl="1" indent="-285750" eaLnBrk="0" hangingPunct="0">
              <a:spcBef>
                <a:spcPct val="20000"/>
              </a:spcBef>
              <a:buFont typeface="Arial" charset="0"/>
              <a:buChar char="–"/>
            </a:pPr>
            <a:r>
              <a:rPr lang="en-US" sz="2400"/>
              <a:t>Assumptions of rationality</a:t>
            </a:r>
          </a:p>
          <a:p>
            <a:pPr marL="1143000" lvl="2" indent="-228600" eaLnBrk="0" hangingPunct="0">
              <a:spcBef>
                <a:spcPct val="20000"/>
              </a:spcBef>
              <a:buFont typeface="Arial" charset="0"/>
              <a:buChar char="•"/>
            </a:pPr>
            <a:r>
              <a:rPr lang="en-US" sz="2400"/>
              <a:t>The problem is clear and unambiguous</a:t>
            </a:r>
          </a:p>
          <a:p>
            <a:pPr marL="1143000" lvl="2" indent="-228600" eaLnBrk="0" hangingPunct="0">
              <a:spcBef>
                <a:spcPct val="20000"/>
              </a:spcBef>
              <a:buFont typeface="Arial" charset="0"/>
              <a:buChar char="•"/>
            </a:pPr>
            <a:r>
              <a:rPr lang="en-US" sz="2400"/>
              <a:t>A single, well-defined goal is to be achieved</a:t>
            </a:r>
          </a:p>
          <a:p>
            <a:pPr marL="1143000" lvl="2" indent="-228600" eaLnBrk="0" hangingPunct="0">
              <a:spcBef>
                <a:spcPct val="20000"/>
              </a:spcBef>
              <a:buFont typeface="Arial" charset="0"/>
              <a:buChar char="•"/>
            </a:pPr>
            <a:r>
              <a:rPr lang="en-US" sz="2400"/>
              <a:t>All alternatives and consequences are known</a:t>
            </a:r>
          </a:p>
          <a:p>
            <a:pPr marL="1143000" lvl="2" indent="-228600" eaLnBrk="0" hangingPunct="0">
              <a:spcBef>
                <a:spcPct val="20000"/>
              </a:spcBef>
              <a:buFont typeface="Arial" charset="0"/>
              <a:buChar char="•"/>
            </a:pPr>
            <a:r>
              <a:rPr lang="en-US" sz="2400"/>
              <a:t>The final choice will maximize the payoff</a:t>
            </a:r>
            <a:endParaRPr lang="en-US" sz="6600"/>
          </a:p>
        </p:txBody>
      </p:sp>
    </p:spTree>
    <p:extLst>
      <p:ext uri="{BB962C8B-B14F-4D97-AF65-F5344CB8AC3E}">
        <p14:creationId xmlns:p14="http://schemas.microsoft.com/office/powerpoint/2010/main" val="825716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a:t>The Importance of Customers</a:t>
            </a:r>
            <a:endParaRPr lang="en-US">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Customers:</a:t>
            </a:r>
            <a:r>
              <a:rPr lang="en-US" sz="3200"/>
              <a:t> the reason that organizations exist</a:t>
            </a:r>
          </a:p>
          <a:p>
            <a:pPr marL="742950" lvl="1" indent="-285750" eaLnBrk="0" hangingPunct="0">
              <a:spcBef>
                <a:spcPct val="20000"/>
              </a:spcBef>
              <a:buFont typeface="Arial" charset="0"/>
              <a:buChar char="–"/>
            </a:pPr>
            <a:r>
              <a:rPr lang="en-US" sz="2800"/>
              <a:t>Managing customer relationships is the responsibility of all managers and employees.</a:t>
            </a:r>
          </a:p>
          <a:p>
            <a:pPr marL="742950" lvl="1" indent="-285750" eaLnBrk="0" hangingPunct="0">
              <a:spcBef>
                <a:spcPct val="20000"/>
              </a:spcBef>
              <a:buFont typeface="Arial" charset="0"/>
              <a:buChar char="–"/>
            </a:pPr>
            <a:r>
              <a:rPr lang="en-US" sz="2800"/>
              <a:t>Consistent high quality customer service is essential for survival.</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r>
              <a:rPr lang="en-US" sz="3600">
                <a:latin typeface="Calibri" pitchFamily="34" charset="0"/>
              </a:rPr>
              <a:t>Review Learning Outcome 6.2 (cont.)</a:t>
            </a:r>
          </a:p>
        </p:txBody>
      </p:sp>
      <p:sp>
        <p:nvSpPr>
          <p:cNvPr id="109570" name="Rectangle 3"/>
          <p:cNvSpPr txBox="1">
            <a:spLocks/>
          </p:cNvSpPr>
          <p:nvPr/>
        </p:nvSpPr>
        <p:spPr bwMode="auto">
          <a:xfrm>
            <a:off x="4572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Satisficing  - when decision makers accept solutions that are good enough.</a:t>
            </a:r>
          </a:p>
          <a:p>
            <a:pPr marL="342900" indent="-342900" eaLnBrk="0" hangingPunct="0">
              <a:spcBef>
                <a:spcPct val="20000"/>
              </a:spcBef>
              <a:buFont typeface="Arial" charset="0"/>
              <a:buChar char="•"/>
            </a:pPr>
            <a:r>
              <a:rPr lang="en-US" sz="2800"/>
              <a:t>Escalation of commitment - managers increase commitment to a decision even when they have evidence it may have been a wrong decision.</a:t>
            </a:r>
          </a:p>
          <a:p>
            <a:pPr marL="342900" indent="-342900" eaLnBrk="0" hangingPunct="0">
              <a:spcBef>
                <a:spcPct val="20000"/>
              </a:spcBef>
              <a:buFont typeface="Arial" charset="0"/>
              <a:buChar char="•"/>
            </a:pPr>
            <a:r>
              <a:rPr lang="en-US" sz="2800"/>
              <a:t>Intuitive decision making means making decisions on the basis of experience, feelings, and accumulated judgment. </a:t>
            </a:r>
          </a:p>
          <a:p>
            <a:pPr marL="342900" indent="-342900" eaLnBrk="0" hangingPunct="0">
              <a:spcBef>
                <a:spcPct val="20000"/>
              </a:spcBef>
              <a:buFont typeface="Arial" charset="0"/>
              <a:buChar char="•"/>
            </a:pPr>
            <a:r>
              <a:rPr lang="en-US" sz="2800"/>
              <a:t>Evidence-based management, a manager makes decisions based on the best available evidence.</a:t>
            </a:r>
          </a:p>
        </p:txBody>
      </p:sp>
    </p:spTree>
    <p:extLst>
      <p:ext uri="{BB962C8B-B14F-4D97-AF65-F5344CB8AC3E}">
        <p14:creationId xmlns:p14="http://schemas.microsoft.com/office/powerpoint/2010/main" val="30284833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idx="4294967295"/>
          </p:nvPr>
        </p:nvSpPr>
        <p:spPr/>
        <p:txBody>
          <a:bodyPr/>
          <a:lstStyle/>
          <a:p>
            <a:r>
              <a:rPr lang="en-US" sz="3600">
                <a:latin typeface="Calibri" pitchFamily="34" charset="0"/>
              </a:rPr>
              <a:t>Review Learning Outcome 6.3</a:t>
            </a:r>
          </a:p>
        </p:txBody>
      </p:sp>
      <p:sp>
        <p:nvSpPr>
          <p:cNvPr id="1116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Classify decisions and decision-making conditions</a:t>
            </a:r>
          </a:p>
          <a:p>
            <a:pPr marL="742950" lvl="1" indent="-285750" eaLnBrk="0" hangingPunct="0">
              <a:spcBef>
                <a:spcPct val="20000"/>
              </a:spcBef>
              <a:buFont typeface="Arial" charset="0"/>
              <a:buChar char="–"/>
            </a:pPr>
            <a:r>
              <a:rPr lang="en-US" sz="2400"/>
              <a:t>Programmed decisions are repetitive decisions that can be handled by a routine approach and are used when the problem being resolved is straightforward, familiar, and easily defined (structured).</a:t>
            </a:r>
          </a:p>
          <a:p>
            <a:pPr marL="742950" lvl="1" indent="-285750" eaLnBrk="0" hangingPunct="0">
              <a:spcBef>
                <a:spcPct val="20000"/>
              </a:spcBef>
              <a:buFont typeface="Arial" charset="0"/>
              <a:buChar char="–"/>
            </a:pPr>
            <a:r>
              <a:rPr lang="en-US" sz="2400"/>
              <a:t>Nonprogrammed decisions are unique decisions that require a custom-made solution and are used when the problems are new or unusual (unstructured) and for which information is ambiguous or incomplete. </a:t>
            </a:r>
          </a:p>
        </p:txBody>
      </p:sp>
    </p:spTree>
    <p:extLst>
      <p:ext uri="{BB962C8B-B14F-4D97-AF65-F5344CB8AC3E}">
        <p14:creationId xmlns:p14="http://schemas.microsoft.com/office/powerpoint/2010/main" val="20444674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p:txBody>
          <a:bodyPr/>
          <a:lstStyle/>
          <a:p>
            <a:r>
              <a:rPr lang="en-US" sz="3600">
                <a:latin typeface="Calibri" pitchFamily="34" charset="0"/>
              </a:rPr>
              <a:t>Review Learning Outcome 6.3 (cont.)</a:t>
            </a:r>
          </a:p>
        </p:txBody>
      </p:sp>
      <p:sp>
        <p:nvSpPr>
          <p:cNvPr id="1136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Classify decisions and decision-making conditions</a:t>
            </a:r>
          </a:p>
          <a:p>
            <a:pPr marL="742950" lvl="1" indent="-285750" eaLnBrk="0" hangingPunct="0">
              <a:spcBef>
                <a:spcPct val="20000"/>
              </a:spcBef>
              <a:buFont typeface="Arial" charset="0"/>
              <a:buChar char="–"/>
            </a:pPr>
            <a:r>
              <a:rPr lang="en-US" sz="2400"/>
              <a:t>Certainty is a situation in which a manager can make accurate decisions because all outcomes are known</a:t>
            </a:r>
          </a:p>
          <a:p>
            <a:pPr marL="742950" lvl="1" indent="-285750" eaLnBrk="0" hangingPunct="0">
              <a:spcBef>
                <a:spcPct val="20000"/>
              </a:spcBef>
              <a:buFont typeface="Arial" charset="0"/>
              <a:buChar char="–"/>
            </a:pPr>
            <a:r>
              <a:rPr lang="en-US" sz="2400"/>
              <a:t>Risk is a situation in which a manager can estimate the likelihood of certain outcomes. </a:t>
            </a:r>
          </a:p>
          <a:p>
            <a:pPr marL="742950" lvl="1" indent="-285750" eaLnBrk="0" hangingPunct="0">
              <a:spcBef>
                <a:spcPct val="20000"/>
              </a:spcBef>
              <a:buFont typeface="Arial" charset="0"/>
              <a:buChar char="–"/>
            </a:pPr>
            <a:r>
              <a:rPr lang="en-US" sz="2400"/>
              <a:t>Uncertainty is a situation in which a manager is not certain about the outcomes and can’t even make reasonable probability estimates.</a:t>
            </a:r>
          </a:p>
          <a:p>
            <a:pPr marL="342900" indent="-34290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10285664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p:txBody>
          <a:bodyPr/>
          <a:lstStyle/>
          <a:p>
            <a:r>
              <a:rPr lang="en-US" sz="3600">
                <a:latin typeface="Calibri" pitchFamily="34" charset="0"/>
              </a:rPr>
              <a:t>Review Learning Outcome 6.4</a:t>
            </a:r>
          </a:p>
        </p:txBody>
      </p:sp>
      <p:sp>
        <p:nvSpPr>
          <p:cNvPr id="1157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Describe different decision-making styles and discuss how biases affect decision making</a:t>
            </a:r>
          </a:p>
          <a:p>
            <a:pPr marL="742950" lvl="1" indent="-285750" eaLnBrk="0" hangingPunct="0">
              <a:spcBef>
                <a:spcPct val="20000"/>
              </a:spcBef>
              <a:buFont typeface="Arial" charset="0"/>
              <a:buChar char="–"/>
            </a:pPr>
            <a:r>
              <a:rPr lang="en-US" sz="2800"/>
              <a:t>Linear thinking -style - characterized by a person’s preference for using external data and processing this information through rational, logical thinking.</a:t>
            </a:r>
          </a:p>
          <a:p>
            <a:pPr marL="742950" lvl="1" indent="-285750" eaLnBrk="0" hangingPunct="0">
              <a:spcBef>
                <a:spcPct val="20000"/>
              </a:spcBef>
              <a:buFont typeface="Arial" charset="0"/>
              <a:buChar char="–"/>
            </a:pPr>
            <a:r>
              <a:rPr lang="en-US" sz="2800"/>
              <a:t>Nonlinear thinking style - characterized by a preference for internal sources of information and processing this information with internal insights, feelings, and hunches.</a:t>
            </a:r>
            <a:endParaRPr lang="en-US" sz="7200"/>
          </a:p>
        </p:txBody>
      </p:sp>
    </p:spTree>
    <p:extLst>
      <p:ext uri="{BB962C8B-B14F-4D97-AF65-F5344CB8AC3E}">
        <p14:creationId xmlns:p14="http://schemas.microsoft.com/office/powerpoint/2010/main" val="35409835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p:txBody>
          <a:bodyPr/>
          <a:lstStyle/>
          <a:p>
            <a:r>
              <a:rPr lang="en-US" sz="3600">
                <a:latin typeface="Calibri" pitchFamily="34" charset="0"/>
              </a:rPr>
              <a:t>Review Learning Outcome 6.5</a:t>
            </a: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dirty="0"/>
              <a:t>Identify effective decision-making techniques.</a:t>
            </a:r>
          </a:p>
          <a:p>
            <a:pPr lvl="1">
              <a:defRPr/>
            </a:pPr>
            <a:r>
              <a:rPr lang="en-US" dirty="0"/>
              <a:t>An effective decision-making process </a:t>
            </a:r>
          </a:p>
          <a:p>
            <a:pPr marL="971550" lvl="1" indent="-514350">
              <a:buFont typeface="+mj-lt"/>
              <a:buAutoNum type="arabicPeriod"/>
              <a:defRPr/>
            </a:pPr>
            <a:r>
              <a:rPr lang="en-US" dirty="0"/>
              <a:t>Focuses on what’s important</a:t>
            </a:r>
          </a:p>
          <a:p>
            <a:pPr marL="971550" lvl="1" indent="-514350">
              <a:buFont typeface="+mj-lt"/>
              <a:buAutoNum type="arabicPeriod"/>
              <a:defRPr/>
            </a:pPr>
            <a:r>
              <a:rPr lang="en-US" dirty="0"/>
              <a:t>Is logical and consistent</a:t>
            </a:r>
          </a:p>
          <a:p>
            <a:pPr marL="971550" lvl="1" indent="-514350">
              <a:buFont typeface="+mj-lt"/>
              <a:buAutoNum type="arabicPeriod"/>
              <a:defRPr/>
            </a:pPr>
            <a:r>
              <a:rPr lang="en-US" dirty="0"/>
              <a:t>Acknowledges both subjective and objective thinking and blends both analytical and intuitive approaches</a:t>
            </a:r>
          </a:p>
          <a:p>
            <a:pPr marL="971550" lvl="1" indent="-514350">
              <a:buFont typeface="+mj-lt"/>
              <a:buAutoNum type="arabicPeriod"/>
              <a:defRPr/>
            </a:pPr>
            <a:r>
              <a:rPr lang="en-US" dirty="0"/>
              <a:t>Requires only “enough” information as is necessary to resolve a problem</a:t>
            </a:r>
            <a:endParaRPr lang="en-US" sz="7200" dirty="0"/>
          </a:p>
        </p:txBody>
      </p:sp>
    </p:spTree>
    <p:extLst>
      <p:ext uri="{BB962C8B-B14F-4D97-AF65-F5344CB8AC3E}">
        <p14:creationId xmlns:p14="http://schemas.microsoft.com/office/powerpoint/2010/main" val="11585318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idx="4294967295"/>
          </p:nvPr>
        </p:nvSpPr>
        <p:spPr/>
        <p:txBody>
          <a:bodyPr/>
          <a:lstStyle/>
          <a:p>
            <a:r>
              <a:rPr lang="en-US" sz="3600">
                <a:latin typeface="Calibri" pitchFamily="34" charset="0"/>
              </a:rPr>
              <a:t>Review Learning Outcome 6.5 (cont.)</a:t>
            </a: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dirty="0"/>
              <a:t>An effective decision-making process (cont.)</a:t>
            </a:r>
          </a:p>
          <a:p>
            <a:pPr marL="971550" lvl="1" indent="-514350">
              <a:buFont typeface="+mj-lt"/>
              <a:buAutoNum type="arabicPeriod" startAt="5"/>
              <a:defRPr/>
            </a:pPr>
            <a:r>
              <a:rPr lang="en-US" dirty="0"/>
              <a:t>encourages and guides gathering relevant information and informed opinions</a:t>
            </a:r>
          </a:p>
          <a:p>
            <a:pPr marL="971550" lvl="1" indent="-514350">
              <a:buFont typeface="+mj-lt"/>
              <a:buAutoNum type="arabicPeriod" startAt="5"/>
              <a:defRPr/>
            </a:pPr>
            <a:r>
              <a:rPr lang="en-US" dirty="0"/>
              <a:t>Is straightforward, reliable, easy to use, and flexible</a:t>
            </a:r>
          </a:p>
          <a:p>
            <a:pPr>
              <a:defRPr/>
            </a:pPr>
            <a:r>
              <a:rPr lang="en-US" dirty="0"/>
              <a:t>Design thinking -  “approaching management problems as designers approach design problems.”</a:t>
            </a:r>
          </a:p>
        </p:txBody>
      </p:sp>
    </p:spTree>
    <p:extLst>
      <p:ext uri="{BB962C8B-B14F-4D97-AF65-F5344CB8AC3E}">
        <p14:creationId xmlns:p14="http://schemas.microsoft.com/office/powerpoint/2010/main" val="301623642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Change and</a:t>
            </a:r>
            <a:r>
              <a:rPr lang="en-US" i="1">
                <a:latin typeface="HelveticaNeue-Light"/>
              </a:rPr>
              <a:t> </a:t>
            </a:r>
            <a:r>
              <a:rPr lang="en-US">
                <a:latin typeface="HelveticaNeue-Light"/>
              </a:rPr>
              <a:t>Innovation</a:t>
            </a:r>
          </a:p>
        </p:txBody>
      </p:sp>
      <p:pic>
        <p:nvPicPr>
          <p:cNvPr id="29698" name="Picture 5"/>
          <p:cNvPicPr>
            <a:picLocks noChangeAspect="1"/>
          </p:cNvPicPr>
          <p:nvPr/>
        </p:nvPicPr>
        <p:blipFill>
          <a:blip r:embed="rId2"/>
          <a:srcRect/>
          <a:stretch>
            <a:fillRect/>
          </a:stretch>
        </p:blipFill>
        <p:spPr bwMode="auto">
          <a:xfrm>
            <a:off x="5867400" y="43434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17535194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676400"/>
            <a:ext cx="7620000" cy="4419600"/>
          </a:xfrm>
        </p:spPr>
        <p:txBody>
          <a:bodyPr/>
          <a:lstStyle/>
          <a:p>
            <a:pPr eaLnBrk="1" hangingPunct="1">
              <a:buFont typeface="Arial" charset="0"/>
              <a:buNone/>
            </a:pPr>
            <a:r>
              <a:rPr lang="en-US" b="1" i="0"/>
              <a:t>Compare </a:t>
            </a:r>
            <a:r>
              <a:rPr lang="en-US" i="0"/>
              <a:t>and contrast views on the change process.</a:t>
            </a:r>
          </a:p>
          <a:p>
            <a:pPr eaLnBrk="1" hangingPunct="1">
              <a:buFont typeface="Arial" charset="0"/>
              <a:buNone/>
            </a:pPr>
            <a:r>
              <a:rPr lang="en-US" b="1" i="0"/>
              <a:t>Classify </a:t>
            </a:r>
            <a:r>
              <a:rPr lang="en-US" i="0"/>
              <a:t>types of organizational change.</a:t>
            </a:r>
          </a:p>
          <a:p>
            <a:pPr eaLnBrk="1" hangingPunct="1">
              <a:buFont typeface="Arial" charset="0"/>
              <a:buNone/>
            </a:pPr>
            <a:r>
              <a:rPr lang="en-US" b="1" i="0"/>
              <a:t>Explain </a:t>
            </a:r>
            <a:r>
              <a:rPr lang="en-US" i="0"/>
              <a:t>how to manage resistance to change.</a:t>
            </a:r>
          </a:p>
          <a:p>
            <a:pPr eaLnBrk="1" hangingPunct="1">
              <a:buFont typeface="Arial" charset="0"/>
              <a:buNone/>
            </a:pPr>
            <a:r>
              <a:rPr lang="en-US" b="1" i="0"/>
              <a:t>Discuss </a:t>
            </a:r>
            <a:r>
              <a:rPr lang="en-US" i="0"/>
              <a:t>contemporary issues in managing change.</a:t>
            </a:r>
          </a:p>
          <a:p>
            <a:pPr eaLnBrk="1" hangingPunct="1">
              <a:buFont typeface="Arial" charset="0"/>
              <a:buNone/>
            </a:pPr>
            <a:r>
              <a:rPr lang="en-US" b="1" i="0"/>
              <a:t>Describe </a:t>
            </a:r>
            <a:r>
              <a:rPr lang="en-US" i="0"/>
              <a:t>techniques for stimulating innovation.</a:t>
            </a:r>
            <a:endParaRPr lang="en-US" i="0">
              <a:latin typeface="Arial" charset="0"/>
              <a:cs typeface="Arial" charset="0"/>
            </a:endParaRPr>
          </a:p>
        </p:txBody>
      </p:sp>
    </p:spTree>
    <p:extLst>
      <p:ext uri="{BB962C8B-B14F-4D97-AF65-F5344CB8AC3E}">
        <p14:creationId xmlns:p14="http://schemas.microsoft.com/office/powerpoint/2010/main" val="14709743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Two Views of the Change Process</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The Calm Waters Metaphor</a:t>
            </a:r>
          </a:p>
          <a:p>
            <a:pPr marL="742950" lvl="1" indent="-285750" eaLnBrk="0" hangingPunct="0">
              <a:spcBef>
                <a:spcPct val="20000"/>
              </a:spcBef>
              <a:buFont typeface="Arial" charset="0"/>
              <a:buChar char="–"/>
            </a:pPr>
            <a:r>
              <a:rPr lang="en-US" sz="2400"/>
              <a:t>Lewin’s description of the change process as a break in the organization’s equilibrium state.</a:t>
            </a:r>
          </a:p>
          <a:p>
            <a:pPr marL="1143000" lvl="2" indent="-228600" eaLnBrk="0" hangingPunct="0">
              <a:spcBef>
                <a:spcPct val="20000"/>
              </a:spcBef>
              <a:buFont typeface="Arial" charset="0"/>
              <a:buChar char="•"/>
            </a:pPr>
            <a:r>
              <a:rPr lang="en-US" sz="2000" b="1" i="1"/>
              <a:t>Unfreezing</a:t>
            </a:r>
            <a:r>
              <a:rPr lang="en-US" sz="2000"/>
              <a:t> the status quo</a:t>
            </a:r>
          </a:p>
          <a:p>
            <a:pPr marL="1143000" lvl="2" indent="-228600" eaLnBrk="0" hangingPunct="0">
              <a:spcBef>
                <a:spcPct val="20000"/>
              </a:spcBef>
              <a:buFont typeface="Arial" charset="0"/>
              <a:buChar char="•"/>
            </a:pPr>
            <a:r>
              <a:rPr lang="en-US" sz="2000" b="1" i="1"/>
              <a:t>Changing</a:t>
            </a:r>
            <a:r>
              <a:rPr lang="en-US" sz="2000"/>
              <a:t> to a new state</a:t>
            </a:r>
          </a:p>
          <a:p>
            <a:pPr marL="1143000" lvl="2" indent="-228600" eaLnBrk="0" hangingPunct="0">
              <a:spcBef>
                <a:spcPct val="20000"/>
              </a:spcBef>
              <a:buFont typeface="Arial" charset="0"/>
              <a:buChar char="•"/>
            </a:pPr>
            <a:r>
              <a:rPr lang="en-US" sz="2000" b="1" i="1"/>
              <a:t>Refreezing</a:t>
            </a:r>
            <a:r>
              <a:rPr lang="en-US" sz="2000"/>
              <a:t> to make the change permanent</a:t>
            </a:r>
          </a:p>
          <a:p>
            <a:pPr marL="342900" indent="-342900" eaLnBrk="0" hangingPunct="0">
              <a:spcBef>
                <a:spcPct val="20000"/>
              </a:spcBef>
              <a:buFont typeface="Arial" charset="0"/>
              <a:buChar char="•"/>
            </a:pPr>
            <a:r>
              <a:rPr lang="en-US" sz="2800"/>
              <a:t>White-Water Rapids Metaphor</a:t>
            </a:r>
          </a:p>
          <a:p>
            <a:pPr marL="742950" lvl="1" indent="-285750" eaLnBrk="0" hangingPunct="0">
              <a:spcBef>
                <a:spcPct val="20000"/>
              </a:spcBef>
              <a:buFont typeface="Arial" charset="0"/>
              <a:buChar char="–"/>
            </a:pPr>
            <a:r>
              <a:rPr lang="en-US" sz="2400"/>
              <a:t>The lack of environmental stability and predictability requires that managers and organizations continually adapt (manage change actively) to survive.</a:t>
            </a:r>
          </a:p>
        </p:txBody>
      </p:sp>
    </p:spTree>
    <p:extLst>
      <p:ext uri="{BB962C8B-B14F-4D97-AF65-F5344CB8AC3E}">
        <p14:creationId xmlns:p14="http://schemas.microsoft.com/office/powerpoint/2010/main" val="2901152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200"/>
              <a:t>Exhibit 7-1</a:t>
            </a:r>
            <a:br>
              <a:rPr lang="en-US" sz="3200"/>
            </a:br>
            <a:r>
              <a:rPr lang="en-US" sz="3200"/>
              <a:t>External and Internal Forces for Change</a:t>
            </a:r>
            <a:endParaRPr lang="en-US" sz="32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33795" name="Picture 2"/>
          <p:cNvPicPr>
            <a:picLocks noChangeAspect="1" noChangeArrowheads="1"/>
          </p:cNvPicPr>
          <p:nvPr/>
        </p:nvPicPr>
        <p:blipFill>
          <a:blip r:embed="rId3"/>
          <a:srcRect/>
          <a:stretch>
            <a:fillRect/>
          </a:stretch>
        </p:blipFill>
        <p:spPr bwMode="auto">
          <a:xfrm>
            <a:off x="1371600" y="1625600"/>
            <a:ext cx="6400800" cy="4318000"/>
          </a:xfrm>
          <a:prstGeom prst="rect">
            <a:avLst/>
          </a:prstGeom>
          <a:noFill/>
          <a:ln w="9525">
            <a:noFill/>
            <a:miter lim="800000"/>
            <a:headEnd/>
            <a:tailEnd/>
          </a:ln>
        </p:spPr>
      </p:pic>
    </p:spTree>
    <p:extLst>
      <p:ext uri="{BB962C8B-B14F-4D97-AF65-F5344CB8AC3E}">
        <p14:creationId xmlns:p14="http://schemas.microsoft.com/office/powerpoint/2010/main" val="80480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a:t>The Importance of Social Media</a:t>
            </a:r>
            <a:endParaRPr lang="en-US">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Social media</a:t>
            </a:r>
          </a:p>
          <a:p>
            <a:pPr marL="742950" lvl="1" indent="-285750" eaLnBrk="0" hangingPunct="0">
              <a:spcBef>
                <a:spcPct val="20000"/>
              </a:spcBef>
              <a:buFont typeface="Arial" charset="0"/>
              <a:buChar char="–"/>
            </a:pPr>
            <a:r>
              <a:rPr lang="en-US" sz="2800"/>
              <a:t>Forms of electronic communication through which users create online communities to share ideas, information, personal messages, and other content.</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Exhibit 7-2</a:t>
            </a:r>
            <a:br>
              <a:rPr lang="en-US" sz="3600"/>
            </a:br>
            <a:r>
              <a:rPr lang="en-US" sz="3600"/>
              <a:t>The Three-Step Change Process</a:t>
            </a:r>
            <a:endParaRPr lang="en-US" sz="3600">
              <a:latin typeface="Calibri" pitchFamily="34" charset="0"/>
            </a:endParaRPr>
          </a:p>
        </p:txBody>
      </p:sp>
      <p:sp>
        <p:nvSpPr>
          <p:cNvPr id="358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35843" name="Picture 2"/>
          <p:cNvPicPr>
            <a:picLocks noChangeAspect="1" noChangeArrowheads="1"/>
          </p:cNvPicPr>
          <p:nvPr/>
        </p:nvPicPr>
        <p:blipFill>
          <a:blip r:embed="rId3"/>
          <a:srcRect/>
          <a:stretch>
            <a:fillRect/>
          </a:stretch>
        </p:blipFill>
        <p:spPr bwMode="auto">
          <a:xfrm>
            <a:off x="263525" y="2209800"/>
            <a:ext cx="8759825" cy="2819400"/>
          </a:xfrm>
          <a:prstGeom prst="rect">
            <a:avLst/>
          </a:prstGeom>
          <a:noFill/>
          <a:ln w="9525">
            <a:noFill/>
            <a:miter lim="800000"/>
            <a:headEnd/>
            <a:tailEnd/>
          </a:ln>
        </p:spPr>
      </p:pic>
    </p:spTree>
    <p:extLst>
      <p:ext uri="{BB962C8B-B14F-4D97-AF65-F5344CB8AC3E}">
        <p14:creationId xmlns:p14="http://schemas.microsoft.com/office/powerpoint/2010/main" val="41911517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What Is Organizational Change?</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Organizational Change </a:t>
            </a:r>
            <a:r>
              <a:rPr lang="en-US" sz="3200"/>
              <a:t>- any alterations in the people, structure, or technology of an organization.</a:t>
            </a:r>
          </a:p>
          <a:p>
            <a:pPr marL="342900" indent="-342900" eaLnBrk="0" hangingPunct="0">
              <a:spcBef>
                <a:spcPct val="20000"/>
              </a:spcBef>
              <a:buFont typeface="Arial" charset="0"/>
              <a:buChar char="•"/>
            </a:pPr>
            <a:r>
              <a:rPr lang="en-US" sz="3200" b="1"/>
              <a:t>Change Agents </a:t>
            </a:r>
            <a:r>
              <a:rPr lang="en-US" sz="3200"/>
              <a:t>- persons who act as catalysts and assume the responsibility for managing the change process.</a:t>
            </a:r>
          </a:p>
        </p:txBody>
      </p:sp>
    </p:spTree>
    <p:extLst>
      <p:ext uri="{BB962C8B-B14F-4D97-AF65-F5344CB8AC3E}">
        <p14:creationId xmlns:p14="http://schemas.microsoft.com/office/powerpoint/2010/main" val="33527384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Types of Change</a:t>
            </a:r>
            <a:endParaRPr lang="en-US" sz="3600">
              <a:latin typeface="Calibri" pitchFamily="34" charset="0"/>
            </a:endParaRPr>
          </a:p>
        </p:txBody>
      </p:sp>
      <p:sp>
        <p:nvSpPr>
          <p:cNvPr id="39938" name="Rectangle 3"/>
          <p:cNvSpPr txBox="1">
            <a:spLocks/>
          </p:cNvSpPr>
          <p:nvPr/>
        </p:nvSpPr>
        <p:spPr bwMode="auto">
          <a:xfrm>
            <a:off x="4572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Structure</a:t>
            </a:r>
          </a:p>
          <a:p>
            <a:pPr marL="742950" lvl="1" indent="-285750" eaLnBrk="0" hangingPunct="0">
              <a:spcBef>
                <a:spcPct val="20000"/>
              </a:spcBef>
              <a:buFont typeface="Arial" charset="0"/>
              <a:buChar char="–"/>
            </a:pPr>
            <a:r>
              <a:rPr lang="en-US" sz="2400"/>
              <a:t>Changing an organization’s structural components or its structural design</a:t>
            </a:r>
          </a:p>
          <a:p>
            <a:pPr marL="342900" indent="-342900" eaLnBrk="0" hangingPunct="0">
              <a:spcBef>
                <a:spcPct val="20000"/>
              </a:spcBef>
              <a:buFont typeface="Arial" charset="0"/>
              <a:buChar char="•"/>
            </a:pPr>
            <a:r>
              <a:rPr lang="en-US" sz="2800"/>
              <a:t>Technology</a:t>
            </a:r>
          </a:p>
          <a:p>
            <a:pPr marL="742950" lvl="1" indent="-285750" eaLnBrk="0" hangingPunct="0">
              <a:spcBef>
                <a:spcPct val="20000"/>
              </a:spcBef>
              <a:buFont typeface="Arial" charset="0"/>
              <a:buChar char="–"/>
            </a:pPr>
            <a:r>
              <a:rPr lang="en-US" sz="2400"/>
              <a:t>Adopting new equipment, tools, or operating methods that displace old skills and require new ones</a:t>
            </a:r>
          </a:p>
          <a:p>
            <a:pPr marL="1143000" lvl="2" indent="-228600" eaLnBrk="0" hangingPunct="0">
              <a:spcBef>
                <a:spcPct val="20000"/>
              </a:spcBef>
              <a:buFont typeface="Arial" charset="0"/>
              <a:buChar char="•"/>
            </a:pPr>
            <a:r>
              <a:rPr lang="en-US" sz="2000"/>
              <a:t>Automation - replacing certain tasks done by people with machines</a:t>
            </a:r>
          </a:p>
          <a:p>
            <a:pPr marL="1143000" lvl="2" indent="-228600" eaLnBrk="0" hangingPunct="0">
              <a:spcBef>
                <a:spcPct val="20000"/>
              </a:spcBef>
              <a:buFont typeface="Arial" charset="0"/>
              <a:buChar char="•"/>
            </a:pPr>
            <a:r>
              <a:rPr lang="en-US" sz="2000"/>
              <a:t>Computerization</a:t>
            </a:r>
          </a:p>
          <a:p>
            <a:pPr marL="342900" indent="-342900" eaLnBrk="0" hangingPunct="0">
              <a:spcBef>
                <a:spcPct val="20000"/>
              </a:spcBef>
              <a:buFont typeface="Arial" charset="0"/>
              <a:buChar char="•"/>
            </a:pPr>
            <a:r>
              <a:rPr lang="en-US" sz="2800"/>
              <a:t>People</a:t>
            </a:r>
          </a:p>
          <a:p>
            <a:pPr marL="742950" lvl="1" indent="-285750" eaLnBrk="0" hangingPunct="0">
              <a:spcBef>
                <a:spcPct val="20000"/>
              </a:spcBef>
              <a:buFont typeface="Arial" charset="0"/>
              <a:buChar char="–"/>
            </a:pPr>
            <a:r>
              <a:rPr lang="en-US" sz="2400"/>
              <a:t>Changing attitudes, expectations, perceptions, and behaviors of the workforce</a:t>
            </a:r>
          </a:p>
        </p:txBody>
      </p:sp>
    </p:spTree>
    <p:extLst>
      <p:ext uri="{BB962C8B-B14F-4D97-AF65-F5344CB8AC3E}">
        <p14:creationId xmlns:p14="http://schemas.microsoft.com/office/powerpoint/2010/main" val="27770227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Exhibit 7-3</a:t>
            </a:r>
            <a:br>
              <a:rPr lang="en-US" sz="3600"/>
            </a:br>
            <a:r>
              <a:rPr lang="en-US" sz="3600"/>
              <a:t>Three Types of Change</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1987" name="Picture 2"/>
          <p:cNvPicPr>
            <a:picLocks noChangeAspect="1" noChangeArrowheads="1"/>
          </p:cNvPicPr>
          <p:nvPr/>
        </p:nvPicPr>
        <p:blipFill>
          <a:blip r:embed="rId3"/>
          <a:srcRect/>
          <a:stretch>
            <a:fillRect/>
          </a:stretch>
        </p:blipFill>
        <p:spPr bwMode="auto">
          <a:xfrm>
            <a:off x="1295400" y="1571625"/>
            <a:ext cx="6629400" cy="4405313"/>
          </a:xfrm>
          <a:prstGeom prst="rect">
            <a:avLst/>
          </a:prstGeom>
          <a:noFill/>
          <a:ln w="9525">
            <a:noFill/>
            <a:miter lim="800000"/>
            <a:headEnd/>
            <a:tailEnd/>
          </a:ln>
        </p:spPr>
      </p:pic>
    </p:spTree>
    <p:extLst>
      <p:ext uri="{BB962C8B-B14F-4D97-AF65-F5344CB8AC3E}">
        <p14:creationId xmlns:p14="http://schemas.microsoft.com/office/powerpoint/2010/main" val="7627922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Changing People</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Organizational Development (OD) </a:t>
            </a:r>
            <a:r>
              <a:rPr lang="en-US" sz="3200"/>
              <a:t>- techniques or programs to change people and the nature and quality of interpersonal work relationships.</a:t>
            </a:r>
          </a:p>
          <a:p>
            <a:pPr marL="342900" indent="-342900" eaLnBrk="0" hangingPunct="0">
              <a:spcBef>
                <a:spcPct val="20000"/>
              </a:spcBef>
              <a:buFont typeface="Arial" charset="0"/>
              <a:buChar char="•"/>
            </a:pPr>
            <a:r>
              <a:rPr lang="en-US" sz="3200" b="1"/>
              <a:t>Global OD </a:t>
            </a:r>
            <a:r>
              <a:rPr lang="en-US" sz="3200"/>
              <a:t>- OD techniques that work for U.S. organizations may be inappropriate in other countries and cultures.</a:t>
            </a:r>
          </a:p>
        </p:txBody>
      </p:sp>
    </p:spTree>
    <p:extLst>
      <p:ext uri="{BB962C8B-B14F-4D97-AF65-F5344CB8AC3E}">
        <p14:creationId xmlns:p14="http://schemas.microsoft.com/office/powerpoint/2010/main" val="27104728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Exhibit 7-4</a:t>
            </a:r>
            <a:br>
              <a:rPr lang="en-US" sz="3600"/>
            </a:br>
            <a:r>
              <a:rPr lang="en-US" sz="3600"/>
              <a:t>Popular OD Techniques</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6083" name="Picture 4"/>
          <p:cNvPicPr>
            <a:picLocks noChangeAspect="1" noChangeArrowheads="1"/>
          </p:cNvPicPr>
          <p:nvPr/>
        </p:nvPicPr>
        <p:blipFill>
          <a:blip r:embed="rId3"/>
          <a:srcRect/>
          <a:stretch>
            <a:fillRect/>
          </a:stretch>
        </p:blipFill>
        <p:spPr bwMode="auto">
          <a:xfrm>
            <a:off x="457200" y="1143000"/>
            <a:ext cx="8229600" cy="5022850"/>
          </a:xfrm>
          <a:prstGeom prst="rect">
            <a:avLst/>
          </a:prstGeom>
          <a:noFill/>
          <a:ln w="9525">
            <a:noFill/>
            <a:miter lim="800000"/>
            <a:headEnd/>
            <a:tailEnd/>
          </a:ln>
        </p:spPr>
      </p:pic>
    </p:spTree>
    <p:extLst>
      <p:ext uri="{BB962C8B-B14F-4D97-AF65-F5344CB8AC3E}">
        <p14:creationId xmlns:p14="http://schemas.microsoft.com/office/powerpoint/2010/main" val="250937930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Why Do People Resist Change?</a:t>
            </a:r>
            <a:endParaRPr lang="en-US" sz="36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2800"/>
              <a:t>The ambiguity and uncertainty that change introduces</a:t>
            </a:r>
          </a:p>
          <a:p>
            <a:pPr marL="342900" indent="-342900" eaLnBrk="0" hangingPunct="0">
              <a:spcBef>
                <a:spcPct val="50000"/>
              </a:spcBef>
              <a:buFont typeface="Arial" charset="0"/>
              <a:buChar char="•"/>
            </a:pPr>
            <a:r>
              <a:rPr lang="en-US" sz="2800"/>
              <a:t>The comfort of old habits</a:t>
            </a:r>
          </a:p>
          <a:p>
            <a:pPr marL="342900" indent="-342900" eaLnBrk="0" hangingPunct="0">
              <a:spcBef>
                <a:spcPct val="50000"/>
              </a:spcBef>
              <a:buFont typeface="Arial" charset="0"/>
              <a:buChar char="•"/>
            </a:pPr>
            <a:r>
              <a:rPr lang="en-US" sz="2800"/>
              <a:t>A concern over personal loss of status, money, authority, friendships, and personal convenience</a:t>
            </a:r>
          </a:p>
          <a:p>
            <a:pPr marL="342900" indent="-342900" eaLnBrk="0" hangingPunct="0">
              <a:spcBef>
                <a:spcPct val="50000"/>
              </a:spcBef>
              <a:buFont typeface="Arial" charset="0"/>
              <a:buChar char="•"/>
            </a:pPr>
            <a:r>
              <a:rPr lang="en-US" sz="2800"/>
              <a:t>The perception that change is incompatible with the goals and interest of the organization</a:t>
            </a:r>
          </a:p>
        </p:txBody>
      </p:sp>
    </p:spTree>
    <p:extLst>
      <p:ext uri="{BB962C8B-B14F-4D97-AF65-F5344CB8AC3E}">
        <p14:creationId xmlns:p14="http://schemas.microsoft.com/office/powerpoint/2010/main" val="19370202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Techniques for Reducing Resistance to Change</a:t>
            </a:r>
            <a:endParaRPr lang="en-US" sz="3600">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Education and communication</a:t>
            </a:r>
          </a:p>
          <a:p>
            <a:pPr marL="342900" indent="-342900" eaLnBrk="0" hangingPunct="0">
              <a:spcBef>
                <a:spcPct val="20000"/>
              </a:spcBef>
              <a:buFont typeface="Arial" charset="0"/>
              <a:buChar char="•"/>
            </a:pPr>
            <a:r>
              <a:rPr lang="en-US" sz="3200"/>
              <a:t>Participation</a:t>
            </a:r>
          </a:p>
          <a:p>
            <a:pPr marL="342900" indent="-342900" eaLnBrk="0" hangingPunct="0">
              <a:spcBef>
                <a:spcPct val="20000"/>
              </a:spcBef>
              <a:buFont typeface="Arial" charset="0"/>
              <a:buChar char="•"/>
            </a:pPr>
            <a:r>
              <a:rPr lang="en-US" sz="3200"/>
              <a:t>Facilitation and support</a:t>
            </a:r>
          </a:p>
          <a:p>
            <a:pPr marL="342900" indent="-342900" eaLnBrk="0" hangingPunct="0">
              <a:spcBef>
                <a:spcPct val="20000"/>
              </a:spcBef>
              <a:buFont typeface="Arial" charset="0"/>
              <a:buChar char="•"/>
            </a:pPr>
            <a:r>
              <a:rPr lang="en-US" sz="3200"/>
              <a:t>Negotiation</a:t>
            </a:r>
          </a:p>
          <a:p>
            <a:pPr marL="342900" indent="-342900" eaLnBrk="0" hangingPunct="0">
              <a:spcBef>
                <a:spcPct val="20000"/>
              </a:spcBef>
              <a:buFont typeface="Arial" charset="0"/>
              <a:buChar char="•"/>
            </a:pPr>
            <a:r>
              <a:rPr lang="en-US" sz="3200"/>
              <a:t>Manipulation and co-optation</a:t>
            </a:r>
          </a:p>
          <a:p>
            <a:pPr marL="342900" indent="-342900" eaLnBrk="0" hangingPunct="0">
              <a:spcBef>
                <a:spcPct val="20000"/>
              </a:spcBef>
              <a:buFont typeface="Arial" charset="0"/>
              <a:buChar char="•"/>
            </a:pPr>
            <a:r>
              <a:rPr lang="en-US" sz="3200"/>
              <a:t>Coercion</a:t>
            </a:r>
          </a:p>
        </p:txBody>
      </p:sp>
    </p:spTree>
    <p:extLst>
      <p:ext uri="{BB962C8B-B14F-4D97-AF65-F5344CB8AC3E}">
        <p14:creationId xmlns:p14="http://schemas.microsoft.com/office/powerpoint/2010/main" val="19547134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2800"/>
              <a:t>Exhibit 7-5</a:t>
            </a:r>
            <a:br>
              <a:rPr lang="en-US" sz="2800"/>
            </a:br>
            <a:r>
              <a:rPr lang="en-US" sz="2800"/>
              <a:t>Techniques for Reducing Resistance to Change</a:t>
            </a:r>
            <a:endParaRPr lang="en-US" sz="28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52227" name="Picture 2"/>
          <p:cNvPicPr>
            <a:picLocks noChangeAspect="1" noChangeArrowheads="1"/>
          </p:cNvPicPr>
          <p:nvPr/>
        </p:nvPicPr>
        <p:blipFill>
          <a:blip r:embed="rId3"/>
          <a:srcRect/>
          <a:stretch>
            <a:fillRect/>
          </a:stretch>
        </p:blipFill>
        <p:spPr bwMode="auto">
          <a:xfrm>
            <a:off x="1143000" y="1504950"/>
            <a:ext cx="6858000" cy="4679950"/>
          </a:xfrm>
          <a:prstGeom prst="rect">
            <a:avLst/>
          </a:prstGeom>
          <a:noFill/>
          <a:ln w="9525">
            <a:noFill/>
            <a:miter lim="800000"/>
            <a:headEnd/>
            <a:tailEnd/>
          </a:ln>
        </p:spPr>
      </p:pic>
    </p:spTree>
    <p:extLst>
      <p:ext uri="{BB962C8B-B14F-4D97-AF65-F5344CB8AC3E}">
        <p14:creationId xmlns:p14="http://schemas.microsoft.com/office/powerpoint/2010/main" val="250667037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Changing Organizational Culture</a:t>
            </a:r>
            <a:endParaRPr lang="en-US" sz="36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5000"/>
              </a:spcBef>
              <a:buFont typeface="Arial" charset="0"/>
              <a:buChar char="•"/>
            </a:pPr>
            <a:r>
              <a:rPr lang="en-US" sz="3200"/>
              <a:t>Cultures are naturally resistant to change.</a:t>
            </a:r>
          </a:p>
          <a:p>
            <a:pPr marL="342900" indent="-342900" eaLnBrk="0" hangingPunct="0">
              <a:spcBef>
                <a:spcPct val="45000"/>
              </a:spcBef>
              <a:buFont typeface="Arial" charset="0"/>
              <a:buChar char="•"/>
            </a:pPr>
            <a:r>
              <a:rPr lang="en-US" sz="3200"/>
              <a:t>Conditions that facilitate cultural change:</a:t>
            </a:r>
          </a:p>
          <a:p>
            <a:pPr marL="742950" lvl="1" indent="-285750" eaLnBrk="0" hangingPunct="0">
              <a:spcBef>
                <a:spcPct val="45000"/>
              </a:spcBef>
              <a:buFont typeface="Arial" charset="0"/>
              <a:buChar char="–"/>
            </a:pPr>
            <a:r>
              <a:rPr lang="en-US" sz="2800"/>
              <a:t>The occurrence of a dramatic crisis</a:t>
            </a:r>
          </a:p>
          <a:p>
            <a:pPr marL="742950" lvl="1" indent="-285750" eaLnBrk="0" hangingPunct="0">
              <a:spcBef>
                <a:spcPct val="45000"/>
              </a:spcBef>
              <a:buFont typeface="Arial" charset="0"/>
              <a:buChar char="–"/>
            </a:pPr>
            <a:r>
              <a:rPr lang="en-US" sz="2800"/>
              <a:t>Leadership changing hands</a:t>
            </a:r>
          </a:p>
          <a:p>
            <a:pPr marL="742950" lvl="1" indent="-285750" eaLnBrk="0" hangingPunct="0">
              <a:spcBef>
                <a:spcPct val="45000"/>
              </a:spcBef>
              <a:buFont typeface="Arial" charset="0"/>
              <a:buChar char="–"/>
            </a:pPr>
            <a:r>
              <a:rPr lang="en-US" sz="2800"/>
              <a:t>A young, flexible, and small organization</a:t>
            </a:r>
          </a:p>
          <a:p>
            <a:pPr marL="742950" lvl="1" indent="-285750" eaLnBrk="0" hangingPunct="0">
              <a:spcBef>
                <a:spcPct val="45000"/>
              </a:spcBef>
              <a:buFont typeface="Arial" charset="0"/>
              <a:buChar char="–"/>
            </a:pPr>
            <a:r>
              <a:rPr lang="en-US" sz="2800"/>
              <a:t>A weak organizational culture</a:t>
            </a:r>
          </a:p>
        </p:txBody>
      </p:sp>
    </p:spTree>
    <p:extLst>
      <p:ext uri="{BB962C8B-B14F-4D97-AF65-F5344CB8AC3E}">
        <p14:creationId xmlns:p14="http://schemas.microsoft.com/office/powerpoint/2010/main" val="1683187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a:t>The Importance of Innovation</a:t>
            </a:r>
            <a:endParaRPr lang="en-US">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Innovation</a:t>
            </a:r>
          </a:p>
          <a:p>
            <a:pPr marL="742950" lvl="1" indent="-285750" eaLnBrk="0" hangingPunct="0">
              <a:spcBef>
                <a:spcPct val="20000"/>
              </a:spcBef>
              <a:buFont typeface="Arial" charset="0"/>
              <a:buChar char="–"/>
            </a:pPr>
            <a:r>
              <a:rPr lang="en-US" sz="2800"/>
              <a:t>Doing things differently, exploring new territory, and taking risks.</a:t>
            </a:r>
          </a:p>
          <a:p>
            <a:pPr marL="742950" lvl="1" indent="-285750" eaLnBrk="0" hangingPunct="0">
              <a:spcBef>
                <a:spcPct val="20000"/>
              </a:spcBef>
              <a:buFont typeface="Arial" charset="0"/>
              <a:buChar char="–"/>
            </a:pPr>
            <a:r>
              <a:rPr lang="en-US" sz="2800"/>
              <a:t>Managers should encourage employees to be aware of and act on opportunities for innovation.</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Understanding the Situational Factors</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Dramatic crisis –. an unexpected financial setback, the loss of a major customer, or a dramatic technological innovation by a competitor</a:t>
            </a:r>
          </a:p>
          <a:p>
            <a:pPr marL="342900" indent="-342900" eaLnBrk="0" hangingPunct="0">
              <a:spcBef>
                <a:spcPct val="20000"/>
              </a:spcBef>
              <a:buFont typeface="Arial" charset="0"/>
              <a:buChar char="•"/>
            </a:pPr>
            <a:r>
              <a:rPr lang="en-US" sz="3200"/>
              <a:t>Leadership changes hands - new top leadership can provide an alternative set of key values</a:t>
            </a:r>
          </a:p>
          <a:p>
            <a:pPr marL="342900" indent="-342900" eaLnBrk="0" hangingPunct="0">
              <a:spcBef>
                <a:spcPct val="20000"/>
              </a:spcBef>
              <a:buFont typeface="Arial" charset="0"/>
              <a:buChar char="•"/>
            </a:pPr>
            <a:r>
              <a:rPr lang="en-US" sz="3200"/>
              <a:t>The organization is young and small.</a:t>
            </a:r>
          </a:p>
          <a:p>
            <a:pPr marL="342900" indent="-342900" eaLnBrk="0" hangingPunct="0">
              <a:spcBef>
                <a:spcPct val="20000"/>
              </a:spcBef>
              <a:buFont typeface="Arial" charset="0"/>
              <a:buChar char="•"/>
            </a:pPr>
            <a:r>
              <a:rPr lang="en-US" sz="3200"/>
              <a:t>Culture is weak</a:t>
            </a:r>
          </a:p>
        </p:txBody>
      </p:sp>
    </p:spTree>
    <p:extLst>
      <p:ext uri="{BB962C8B-B14F-4D97-AF65-F5344CB8AC3E}">
        <p14:creationId xmlns:p14="http://schemas.microsoft.com/office/powerpoint/2010/main" val="154706948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Exhibit 7-6 Changing Culture</a:t>
            </a:r>
            <a:endParaRPr lang="en-US" sz="3600">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58371" name="Picture 2"/>
          <p:cNvPicPr>
            <a:picLocks noChangeAspect="1" noChangeArrowheads="1"/>
          </p:cNvPicPr>
          <p:nvPr/>
        </p:nvPicPr>
        <p:blipFill>
          <a:blip r:embed="rId3"/>
          <a:srcRect/>
          <a:stretch>
            <a:fillRect/>
          </a:stretch>
        </p:blipFill>
        <p:spPr bwMode="auto">
          <a:xfrm>
            <a:off x="385763" y="1847850"/>
            <a:ext cx="8416925" cy="3638550"/>
          </a:xfrm>
          <a:prstGeom prst="rect">
            <a:avLst/>
          </a:prstGeom>
          <a:noFill/>
          <a:ln w="9525">
            <a:noFill/>
            <a:miter lim="800000"/>
            <a:headEnd/>
            <a:tailEnd/>
          </a:ln>
        </p:spPr>
      </p:pic>
    </p:spTree>
    <p:extLst>
      <p:ext uri="{BB962C8B-B14F-4D97-AF65-F5344CB8AC3E}">
        <p14:creationId xmlns:p14="http://schemas.microsoft.com/office/powerpoint/2010/main" val="25908467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Employee Stress</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b="1"/>
              <a:t>Stress - </a:t>
            </a:r>
            <a:r>
              <a:rPr lang="en-US" sz="3200"/>
              <a:t>the adverse reaction people have to excessive pressure placed on them from extraordinary demands, constraints, or opportunities. </a:t>
            </a:r>
          </a:p>
          <a:p>
            <a:pPr marL="342900" indent="-342900" eaLnBrk="0" hangingPunct="0">
              <a:spcBef>
                <a:spcPct val="20000"/>
              </a:spcBef>
              <a:buFont typeface="Arial" charset="0"/>
              <a:buChar char="•"/>
            </a:pPr>
            <a:r>
              <a:rPr lang="en-US" sz="3200" b="1"/>
              <a:t>Stressors - </a:t>
            </a:r>
            <a:r>
              <a:rPr lang="en-US" sz="3200"/>
              <a:t>factors that cause stress.</a:t>
            </a:r>
          </a:p>
        </p:txBody>
      </p:sp>
    </p:spTree>
    <p:extLst>
      <p:ext uri="{BB962C8B-B14F-4D97-AF65-F5344CB8AC3E}">
        <p14:creationId xmlns:p14="http://schemas.microsoft.com/office/powerpoint/2010/main" val="14711185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What Causes Stress?</a:t>
            </a:r>
            <a:endParaRPr lang="en-US" sz="36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Role Conflicts - </a:t>
            </a:r>
            <a:r>
              <a:rPr lang="en-US" sz="3200"/>
              <a:t>work expectations that are hard to satisfy.</a:t>
            </a:r>
          </a:p>
          <a:p>
            <a:pPr marL="342900" indent="-342900" eaLnBrk="0" hangingPunct="0">
              <a:spcBef>
                <a:spcPct val="20000"/>
              </a:spcBef>
              <a:buFont typeface="Arial" charset="0"/>
              <a:buChar char="•"/>
            </a:pPr>
            <a:r>
              <a:rPr lang="en-US" sz="3200" b="1"/>
              <a:t>Role Overload - </a:t>
            </a:r>
            <a:r>
              <a:rPr lang="en-US" sz="3200"/>
              <a:t>having more work to accomplish than time permits.</a:t>
            </a:r>
          </a:p>
          <a:p>
            <a:pPr marL="342900" indent="-342900" eaLnBrk="0" hangingPunct="0">
              <a:spcBef>
                <a:spcPct val="20000"/>
              </a:spcBef>
              <a:buFont typeface="Arial" charset="0"/>
              <a:buChar char="•"/>
            </a:pPr>
            <a:r>
              <a:rPr lang="en-US" sz="3200" b="1"/>
              <a:t>Role Ambiguity - </a:t>
            </a:r>
            <a:r>
              <a:rPr lang="en-US" sz="3200"/>
              <a:t>when role expectations are not clearly understood.</a:t>
            </a:r>
          </a:p>
        </p:txBody>
      </p:sp>
    </p:spTree>
    <p:extLst>
      <p:ext uri="{BB962C8B-B14F-4D97-AF65-F5344CB8AC3E}">
        <p14:creationId xmlns:p14="http://schemas.microsoft.com/office/powerpoint/2010/main" val="4228206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What Causes Stress (cont.)?</a:t>
            </a:r>
            <a:endParaRPr lang="en-US" sz="36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Interpersonal demands - pressures created by other employees</a:t>
            </a:r>
          </a:p>
          <a:p>
            <a:pPr marL="342900" indent="-342900" eaLnBrk="0" hangingPunct="0">
              <a:spcBef>
                <a:spcPct val="20000"/>
              </a:spcBef>
              <a:buFont typeface="Arial" charset="0"/>
              <a:buChar char="•"/>
            </a:pPr>
            <a:r>
              <a:rPr lang="en-US" sz="3200"/>
              <a:t>Organization structure - excessive rules and an employee’s lack of opportunity to participate in decisions</a:t>
            </a:r>
          </a:p>
          <a:p>
            <a:pPr marL="342900" indent="-342900" eaLnBrk="0" hangingPunct="0">
              <a:spcBef>
                <a:spcPct val="20000"/>
              </a:spcBef>
              <a:buFont typeface="Arial" charset="0"/>
              <a:buChar char="•"/>
            </a:pPr>
            <a:r>
              <a:rPr lang="en-US" sz="3200"/>
              <a:t>Organizational leadership - the supervisory style of the organization’s managers</a:t>
            </a:r>
          </a:p>
        </p:txBody>
      </p:sp>
    </p:spTree>
    <p:extLst>
      <p:ext uri="{BB962C8B-B14F-4D97-AF65-F5344CB8AC3E}">
        <p14:creationId xmlns:p14="http://schemas.microsoft.com/office/powerpoint/2010/main" val="366484946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200"/>
              <a:t>Personal Factors that can Create Stress</a:t>
            </a:r>
            <a:endParaRPr lang="en-US" sz="3200">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Type A personality - </a:t>
            </a:r>
            <a:r>
              <a:rPr lang="en-US" sz="3200"/>
              <a:t>people who have a chronic sense of urgency and an excessive competitive drive.</a:t>
            </a:r>
          </a:p>
          <a:p>
            <a:pPr marL="342900" indent="-342900" eaLnBrk="0" hangingPunct="0">
              <a:spcBef>
                <a:spcPct val="20000"/>
              </a:spcBef>
              <a:buFont typeface="Arial" charset="0"/>
              <a:buChar char="•"/>
            </a:pPr>
            <a:r>
              <a:rPr lang="en-US" sz="3200" b="1"/>
              <a:t>Type B personality - </a:t>
            </a:r>
            <a:r>
              <a:rPr lang="en-US" sz="3200"/>
              <a:t>people who are relaxed and easygoing and accept change easily.</a:t>
            </a:r>
          </a:p>
        </p:txBody>
      </p:sp>
    </p:spTree>
    <p:extLst>
      <p:ext uri="{BB962C8B-B14F-4D97-AF65-F5344CB8AC3E}">
        <p14:creationId xmlns:p14="http://schemas.microsoft.com/office/powerpoint/2010/main" val="22924130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Exhibit 7-7</a:t>
            </a:r>
            <a:br>
              <a:rPr lang="en-US" sz="3600"/>
            </a:br>
            <a:r>
              <a:rPr lang="en-US" sz="3600"/>
              <a:t>Symptoms of Stress</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68611" name="Picture 2"/>
          <p:cNvPicPr>
            <a:picLocks noChangeAspect="1" noChangeArrowheads="1"/>
          </p:cNvPicPr>
          <p:nvPr/>
        </p:nvPicPr>
        <p:blipFill>
          <a:blip r:embed="rId3"/>
          <a:srcRect/>
          <a:stretch>
            <a:fillRect/>
          </a:stretch>
        </p:blipFill>
        <p:spPr bwMode="auto">
          <a:xfrm>
            <a:off x="93663" y="1752600"/>
            <a:ext cx="8718550" cy="3886200"/>
          </a:xfrm>
          <a:prstGeom prst="rect">
            <a:avLst/>
          </a:prstGeom>
          <a:noFill/>
          <a:ln w="9525">
            <a:noFill/>
            <a:miter lim="800000"/>
            <a:headEnd/>
            <a:tailEnd/>
          </a:ln>
        </p:spPr>
      </p:pic>
    </p:spTree>
    <p:extLst>
      <p:ext uri="{BB962C8B-B14F-4D97-AF65-F5344CB8AC3E}">
        <p14:creationId xmlns:p14="http://schemas.microsoft.com/office/powerpoint/2010/main" val="8387996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How Can Stress Be Reduced?</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t>Job-related factors begin with employee</a:t>
            </a:r>
          </a:p>
          <a:p>
            <a:pPr marL="0" indent="0">
              <a:buFont typeface="Arial" pitchFamily="34" charset="0"/>
              <a:buNone/>
              <a:defRPr/>
            </a:pPr>
            <a:r>
              <a:rPr lang="en-US" dirty="0"/>
              <a:t> selection. </a:t>
            </a:r>
          </a:p>
          <a:p>
            <a:pPr>
              <a:defRPr/>
            </a:pPr>
            <a:r>
              <a:rPr lang="en-US" dirty="0"/>
              <a:t>A realistic job preview during the selection process can minimize stress by reducing ambiguity over job expectations.</a:t>
            </a:r>
          </a:p>
          <a:p>
            <a:pPr>
              <a:defRPr/>
            </a:pPr>
            <a:r>
              <a:rPr lang="en-US" dirty="0"/>
              <a:t>Performance planning program such as MBO (management by objectives) will clarify job responsibilities, provide clear performance goals, and reduce ambiguity.</a:t>
            </a:r>
          </a:p>
        </p:txBody>
      </p:sp>
    </p:spTree>
    <p:extLst>
      <p:ext uri="{BB962C8B-B14F-4D97-AF65-F5344CB8AC3E}">
        <p14:creationId xmlns:p14="http://schemas.microsoft.com/office/powerpoint/2010/main" val="410201569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Exhibit 7-8</a:t>
            </a:r>
            <a:br>
              <a:rPr lang="en-US" sz="3600"/>
            </a:br>
            <a:r>
              <a:rPr lang="en-US" sz="3600"/>
              <a:t>Change-Capable Organizations</a:t>
            </a:r>
            <a:endParaRPr lang="en-US" sz="3600">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72707" name="Picture 2"/>
          <p:cNvPicPr>
            <a:picLocks noChangeAspect="1" noChangeArrowheads="1"/>
          </p:cNvPicPr>
          <p:nvPr/>
        </p:nvPicPr>
        <p:blipFill>
          <a:blip r:embed="rId3"/>
          <a:srcRect b="46663"/>
          <a:stretch>
            <a:fillRect/>
          </a:stretch>
        </p:blipFill>
        <p:spPr bwMode="auto">
          <a:xfrm>
            <a:off x="677863" y="2473325"/>
            <a:ext cx="8313737" cy="2632075"/>
          </a:xfrm>
          <a:prstGeom prst="rect">
            <a:avLst/>
          </a:prstGeom>
          <a:noFill/>
          <a:ln w="9525">
            <a:noFill/>
            <a:miter lim="800000"/>
            <a:headEnd/>
            <a:tailEnd/>
          </a:ln>
        </p:spPr>
      </p:pic>
    </p:spTree>
    <p:extLst>
      <p:ext uri="{BB962C8B-B14F-4D97-AF65-F5344CB8AC3E}">
        <p14:creationId xmlns:p14="http://schemas.microsoft.com/office/powerpoint/2010/main" val="10082613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Exhibit 7-8</a:t>
            </a:r>
            <a:br>
              <a:rPr lang="en-US" sz="3600"/>
            </a:br>
            <a:r>
              <a:rPr lang="en-US" sz="3600"/>
              <a:t>Change-Capable Organizations (cont.)</a:t>
            </a:r>
            <a:endParaRPr lang="en-US" sz="36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74755" name="Picture 2"/>
          <p:cNvPicPr>
            <a:picLocks noChangeAspect="1" noChangeArrowheads="1"/>
          </p:cNvPicPr>
          <p:nvPr/>
        </p:nvPicPr>
        <p:blipFill>
          <a:blip r:embed="rId3"/>
          <a:srcRect t="51497"/>
          <a:stretch>
            <a:fillRect/>
          </a:stretch>
        </p:blipFill>
        <p:spPr bwMode="auto">
          <a:xfrm>
            <a:off x="457200" y="2209800"/>
            <a:ext cx="8486775" cy="2443163"/>
          </a:xfrm>
          <a:prstGeom prst="rect">
            <a:avLst/>
          </a:prstGeom>
          <a:noFill/>
          <a:ln w="9525">
            <a:noFill/>
            <a:miter lim="800000"/>
            <a:headEnd/>
            <a:tailEnd/>
          </a:ln>
        </p:spPr>
      </p:pic>
    </p:spTree>
    <p:extLst>
      <p:ext uri="{BB962C8B-B14F-4D97-AF65-F5344CB8AC3E}">
        <p14:creationId xmlns:p14="http://schemas.microsoft.com/office/powerpoint/2010/main" val="4170788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a:t>The Importance of Sustainability</a:t>
            </a:r>
            <a:endParaRPr lang="en-US">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Sustainability -</a:t>
            </a:r>
          </a:p>
          <a:p>
            <a:pPr marL="742950" lvl="1" indent="-285750" eaLnBrk="0" hangingPunct="0">
              <a:spcBef>
                <a:spcPct val="20000"/>
              </a:spcBef>
              <a:buFont typeface="Arial" charset="0"/>
              <a:buNone/>
            </a:pPr>
            <a:r>
              <a:rPr lang="en-US" sz="2800"/>
              <a:t>	a company’s ability to achieve its business goals and increase long-term shareholder value by integrating economic, environmental, and social opportunities into its business strategies.</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Stimulating Innovation</a:t>
            </a:r>
            <a:endParaRPr lang="en-US" sz="3600">
              <a:latin typeface="Calibri" pitchFamily="34" charset="0"/>
            </a:endParaRP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Creativity - </a:t>
            </a:r>
            <a:r>
              <a:rPr lang="en-US" sz="3200"/>
              <a:t>the ability to combine ideas in a unique way or to make an unusual association.</a:t>
            </a:r>
          </a:p>
          <a:p>
            <a:pPr marL="342900" indent="-342900" eaLnBrk="0" hangingPunct="0">
              <a:spcBef>
                <a:spcPct val="20000"/>
              </a:spcBef>
              <a:buFont typeface="Arial" charset="0"/>
              <a:buChar char="•"/>
            </a:pPr>
            <a:r>
              <a:rPr lang="en-US" sz="3200" b="1"/>
              <a:t>Innovation - </a:t>
            </a:r>
            <a:r>
              <a:rPr lang="en-US" sz="3200"/>
              <a:t>turning the outcomes of the creative process into useful products, services, or work methods.</a:t>
            </a:r>
          </a:p>
        </p:txBody>
      </p:sp>
    </p:spTree>
    <p:extLst>
      <p:ext uri="{BB962C8B-B14F-4D97-AF65-F5344CB8AC3E}">
        <p14:creationId xmlns:p14="http://schemas.microsoft.com/office/powerpoint/2010/main" val="338232547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Exhibit 7-9</a:t>
            </a:r>
            <a:br>
              <a:rPr lang="en-US" sz="3600"/>
            </a:br>
            <a:r>
              <a:rPr lang="en-US" sz="3600"/>
              <a:t>Innovation Variables</a:t>
            </a:r>
            <a:endParaRPr lang="en-US" sz="3600">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78851" name="Picture 2"/>
          <p:cNvPicPr>
            <a:picLocks noChangeAspect="1" noChangeArrowheads="1"/>
          </p:cNvPicPr>
          <p:nvPr/>
        </p:nvPicPr>
        <p:blipFill>
          <a:blip r:embed="rId3"/>
          <a:srcRect/>
          <a:stretch>
            <a:fillRect/>
          </a:stretch>
        </p:blipFill>
        <p:spPr bwMode="auto">
          <a:xfrm>
            <a:off x="2065338" y="1493838"/>
            <a:ext cx="5013325" cy="4754562"/>
          </a:xfrm>
          <a:prstGeom prst="rect">
            <a:avLst/>
          </a:prstGeom>
          <a:noFill/>
          <a:ln w="9525">
            <a:noFill/>
            <a:miter lim="800000"/>
            <a:headEnd/>
            <a:tailEnd/>
          </a:ln>
        </p:spPr>
      </p:pic>
    </p:spTree>
    <p:extLst>
      <p:ext uri="{BB962C8B-B14F-4D97-AF65-F5344CB8AC3E}">
        <p14:creationId xmlns:p14="http://schemas.microsoft.com/office/powerpoint/2010/main" val="20629282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Structural Variables</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An organic-type structure positively influences innovation.</a:t>
            </a:r>
          </a:p>
          <a:p>
            <a:pPr marL="342900" indent="-342900" eaLnBrk="0" hangingPunct="0">
              <a:spcBef>
                <a:spcPct val="20000"/>
              </a:spcBef>
              <a:buFont typeface="Arial" charset="0"/>
              <a:buChar char="•"/>
            </a:pPr>
            <a:r>
              <a:rPr lang="en-US" sz="3200"/>
              <a:t>The availability of plentiful resources provides a key building block for innovation.</a:t>
            </a:r>
          </a:p>
          <a:p>
            <a:pPr marL="342900" indent="-342900" eaLnBrk="0" hangingPunct="0">
              <a:spcBef>
                <a:spcPct val="20000"/>
              </a:spcBef>
              <a:buFont typeface="Arial" charset="0"/>
              <a:buChar char="•"/>
            </a:pPr>
            <a:r>
              <a:rPr lang="en-US" sz="3200"/>
              <a:t>Frequent communication between organizational units helps break down barriers</a:t>
            </a:r>
          </a:p>
        </p:txBody>
      </p:sp>
    </p:spTree>
    <p:extLst>
      <p:ext uri="{BB962C8B-B14F-4D97-AF65-F5344CB8AC3E}">
        <p14:creationId xmlns:p14="http://schemas.microsoft.com/office/powerpoint/2010/main" val="36377022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Structural Variables (cont.)</a:t>
            </a:r>
            <a:endParaRPr lang="en-US" sz="3600">
              <a:latin typeface="Calibri" pitchFamily="34" charset="0"/>
            </a:endParaRP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Innovative organizations try to minimize extreme time pressures on creative activities.</a:t>
            </a:r>
          </a:p>
          <a:p>
            <a:pPr marL="342900" indent="-342900" eaLnBrk="0" hangingPunct="0">
              <a:spcBef>
                <a:spcPct val="20000"/>
              </a:spcBef>
              <a:buFont typeface="Arial" charset="0"/>
              <a:buChar char="•"/>
            </a:pPr>
            <a:r>
              <a:rPr lang="en-US" sz="3200"/>
              <a:t>Studies show that an employee’s creative performance was enhanced when an organization’s structure explicitly supported creativity</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27218114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Cultural Variables</a:t>
            </a:r>
            <a:endParaRPr lang="en-US" sz="3600">
              <a:latin typeface="Calibri" pitchFamily="34" charset="0"/>
            </a:endParaRPr>
          </a:p>
        </p:txBody>
      </p:sp>
      <p:sp>
        <p:nvSpPr>
          <p:cNvPr id="84994" name="Rectangle 3"/>
          <p:cNvSpPr txBox="1">
            <a:spLocks/>
          </p:cNvSpPr>
          <p:nvPr/>
        </p:nvSpPr>
        <p:spPr bwMode="auto">
          <a:xfrm>
            <a:off x="228600" y="1600200"/>
            <a:ext cx="86868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Accept ambiguity - too much emphasis on objectivity and specificity constrains creativity.</a:t>
            </a:r>
          </a:p>
          <a:p>
            <a:pPr marL="342900" indent="-342900" eaLnBrk="0" hangingPunct="0">
              <a:spcBef>
                <a:spcPct val="20000"/>
              </a:spcBef>
              <a:buFont typeface="Arial" charset="0"/>
              <a:buChar char="•"/>
            </a:pPr>
            <a:r>
              <a:rPr lang="en-US" sz="3200"/>
              <a:t>Tolerate the impractical - What at first seems impractical might lead to innovative solutions</a:t>
            </a:r>
          </a:p>
          <a:p>
            <a:pPr marL="342900" indent="-342900" eaLnBrk="0" hangingPunct="0">
              <a:spcBef>
                <a:spcPct val="20000"/>
              </a:spcBef>
              <a:buFont typeface="Arial" charset="0"/>
              <a:buChar char="•"/>
            </a:pPr>
            <a:r>
              <a:rPr lang="en-US" sz="3200"/>
              <a:t>Keep external controls minimal - rules, regulations, policies, and similar organizational controls are kept to a minimum.</a:t>
            </a:r>
          </a:p>
        </p:txBody>
      </p:sp>
    </p:spTree>
    <p:extLst>
      <p:ext uri="{BB962C8B-B14F-4D97-AF65-F5344CB8AC3E}">
        <p14:creationId xmlns:p14="http://schemas.microsoft.com/office/powerpoint/2010/main" val="22475469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Cultural Variables (cont.)</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Tolerate risk. Employees are encouraged to experiment without fear of consequences should they fail.</a:t>
            </a:r>
          </a:p>
          <a:p>
            <a:pPr marL="342900" indent="-342900" eaLnBrk="0" hangingPunct="0">
              <a:spcBef>
                <a:spcPct val="20000"/>
              </a:spcBef>
              <a:buFont typeface="Arial" charset="0"/>
              <a:buChar char="•"/>
            </a:pPr>
            <a:r>
              <a:rPr lang="en-US" sz="3200"/>
              <a:t>Tolerate conflict. Diversity of opinions is encouraged.</a:t>
            </a:r>
          </a:p>
          <a:p>
            <a:pPr marL="342900" indent="-342900" eaLnBrk="0" hangingPunct="0">
              <a:spcBef>
                <a:spcPct val="20000"/>
              </a:spcBef>
              <a:buFont typeface="Arial" charset="0"/>
              <a:buChar char="•"/>
            </a:pPr>
            <a:r>
              <a:rPr lang="en-US" sz="3200"/>
              <a:t>Focus on ends rather than means.  - individuals are encouraged to consider alternative routes toward meeting the goals</a:t>
            </a:r>
          </a:p>
        </p:txBody>
      </p:sp>
    </p:spTree>
    <p:extLst>
      <p:ext uri="{BB962C8B-B14F-4D97-AF65-F5344CB8AC3E}">
        <p14:creationId xmlns:p14="http://schemas.microsoft.com/office/powerpoint/2010/main" val="31029350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Cultural Variables (cont.)</a:t>
            </a:r>
            <a:endParaRPr lang="en-US" sz="36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i="1"/>
              <a:t>Use an open-system focus - m</a:t>
            </a:r>
            <a:r>
              <a:rPr lang="en-US" sz="3200"/>
              <a:t>anagers closely monitor the environment and respond to changes as they occur.</a:t>
            </a:r>
          </a:p>
          <a:p>
            <a:pPr marL="342900" indent="-342900" eaLnBrk="0" hangingPunct="0">
              <a:spcBef>
                <a:spcPct val="20000"/>
              </a:spcBef>
              <a:buFont typeface="Arial" charset="0"/>
              <a:buChar char="•"/>
            </a:pPr>
            <a:r>
              <a:rPr lang="en-US" sz="3200" i="1"/>
              <a:t>Provide positive feedback. </a:t>
            </a:r>
            <a:r>
              <a:rPr lang="en-US" sz="3200"/>
              <a:t>Managers provide positive feedback,  encouragement, and support.</a:t>
            </a:r>
          </a:p>
          <a:p>
            <a:pPr marL="342900" indent="-342900" eaLnBrk="0" hangingPunct="0">
              <a:spcBef>
                <a:spcPct val="20000"/>
              </a:spcBef>
              <a:buFont typeface="Arial" charset="0"/>
              <a:buChar char="•"/>
            </a:pPr>
            <a:r>
              <a:rPr lang="en-US" sz="3200" i="1"/>
              <a:t>Exhibit empowering leadership - </a:t>
            </a:r>
            <a:r>
              <a:rPr lang="en-US" sz="3200"/>
              <a:t>leaders  lets organizational members know that the work they do is significant</a:t>
            </a:r>
          </a:p>
        </p:txBody>
      </p:sp>
    </p:spTree>
    <p:extLst>
      <p:ext uri="{BB962C8B-B14F-4D97-AF65-F5344CB8AC3E}">
        <p14:creationId xmlns:p14="http://schemas.microsoft.com/office/powerpoint/2010/main" val="25462046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t>Human Resource Variables</a:t>
            </a:r>
            <a:endParaRPr lang="en-US" sz="3600">
              <a:latin typeface="Calibri" pitchFamily="34" charset="0"/>
            </a:endParaRP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Idea champion - </a:t>
            </a:r>
            <a:r>
              <a:rPr lang="en-US" sz="3200"/>
              <a:t>individuals who actively and enthusiastically support new ideas, build support, overcome resistance, and ensure that innovations are implemented</a:t>
            </a:r>
          </a:p>
        </p:txBody>
      </p:sp>
    </p:spTree>
    <p:extLst>
      <p:ext uri="{BB962C8B-B14F-4D97-AF65-F5344CB8AC3E}">
        <p14:creationId xmlns:p14="http://schemas.microsoft.com/office/powerpoint/2010/main" val="18386297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t>Innovation and Design Thinking</a:t>
            </a:r>
            <a:endParaRPr lang="en-US" sz="3600">
              <a:latin typeface="Calibri" pitchFamily="34" charset="0"/>
            </a:endParaRP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A strong connection exists between design thinking and innovation.</a:t>
            </a:r>
          </a:p>
          <a:p>
            <a:pPr marL="342900" indent="-342900" eaLnBrk="0" hangingPunct="0">
              <a:spcBef>
                <a:spcPct val="20000"/>
              </a:spcBef>
              <a:buFont typeface="Arial" charset="0"/>
              <a:buChar char="•"/>
            </a:pPr>
            <a:r>
              <a:rPr lang="en-US" sz="3200"/>
              <a:t>With a design thinking mentality, the emphasis is on getting a deeper  understanding of what customers need and want</a:t>
            </a:r>
          </a:p>
        </p:txBody>
      </p:sp>
    </p:spTree>
    <p:extLst>
      <p:ext uri="{BB962C8B-B14F-4D97-AF65-F5344CB8AC3E}">
        <p14:creationId xmlns:p14="http://schemas.microsoft.com/office/powerpoint/2010/main" val="37516347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latin typeface="Calibri" pitchFamily="34" charset="0"/>
              </a:rPr>
              <a:t>Review Learning Outcome 7.1</a:t>
            </a:r>
          </a:p>
        </p:txBody>
      </p:sp>
      <p:sp>
        <p:nvSpPr>
          <p:cNvPr id="95234"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Compare and contrast views on the change process</a:t>
            </a:r>
          </a:p>
          <a:p>
            <a:pPr marL="742950" lvl="1" indent="-285750" eaLnBrk="0" hangingPunct="0">
              <a:spcBef>
                <a:spcPct val="20000"/>
              </a:spcBef>
              <a:buFont typeface="Arial" charset="0"/>
              <a:buChar char="–"/>
            </a:pPr>
            <a:r>
              <a:rPr lang="en-US" sz="2800"/>
              <a:t>Calm waters metaphor  - change is an occasional disruption and can be planned and managed as it happens</a:t>
            </a:r>
          </a:p>
          <a:p>
            <a:pPr marL="742950" lvl="1" indent="-285750" eaLnBrk="0" hangingPunct="0">
              <a:spcBef>
                <a:spcPct val="20000"/>
              </a:spcBef>
              <a:buFont typeface="Arial" charset="0"/>
              <a:buChar char="–"/>
            </a:pPr>
            <a:r>
              <a:rPr lang="en-US" sz="2800"/>
              <a:t>White-water rapids metaphor - change is ongoing and managing it is a continual process</a:t>
            </a:r>
          </a:p>
          <a:p>
            <a:pPr marL="742950" lvl="1" indent="-285750" eaLnBrk="0" hangingPunct="0">
              <a:spcBef>
                <a:spcPct val="20000"/>
              </a:spcBef>
              <a:buFont typeface="Arial" charset="0"/>
              <a:buChar char="–"/>
            </a:pPr>
            <a:r>
              <a:rPr lang="en-US" sz="2800"/>
              <a:t>Lewin’s three-step: unfreezing, changing, and refreezing</a:t>
            </a:r>
          </a:p>
        </p:txBody>
      </p:sp>
    </p:spTree>
    <p:extLst>
      <p:ext uri="{BB962C8B-B14F-4D97-AF65-F5344CB8AC3E}">
        <p14:creationId xmlns:p14="http://schemas.microsoft.com/office/powerpoint/2010/main" val="1567760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a:t>Why Study Management?</a:t>
            </a:r>
            <a:endParaRPr lang="en-US">
              <a:latin typeface="Calibri" pitchFamily="34" charset="0"/>
            </a:endParaRP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Universality of Management</a:t>
            </a:r>
          </a:p>
          <a:p>
            <a:pPr marL="742950" lvl="1" indent="-285750" eaLnBrk="0" hangingPunct="0">
              <a:spcBef>
                <a:spcPct val="20000"/>
              </a:spcBef>
              <a:buFont typeface="Arial" charset="0"/>
              <a:buChar char="–"/>
            </a:pPr>
            <a:r>
              <a:rPr lang="en-US" sz="2800"/>
              <a:t>The reality that management is needed </a:t>
            </a:r>
          </a:p>
          <a:p>
            <a:pPr marL="1143000" lvl="2" indent="-228600" eaLnBrk="0" hangingPunct="0">
              <a:spcBef>
                <a:spcPct val="20000"/>
              </a:spcBef>
              <a:buFont typeface="Arial" charset="0"/>
              <a:buChar char="•"/>
            </a:pPr>
            <a:r>
              <a:rPr lang="en-US" sz="2400"/>
              <a:t>in all types and sizes of organizations</a:t>
            </a:r>
          </a:p>
          <a:p>
            <a:pPr marL="1143000" lvl="2" indent="-228600" eaLnBrk="0" hangingPunct="0">
              <a:spcBef>
                <a:spcPct val="20000"/>
              </a:spcBef>
              <a:buFont typeface="Arial" charset="0"/>
              <a:buChar char="•"/>
            </a:pPr>
            <a:r>
              <a:rPr lang="en-US" sz="2400"/>
              <a:t>at all	organizational levels </a:t>
            </a:r>
          </a:p>
          <a:p>
            <a:pPr marL="1143000" lvl="2" indent="-228600" eaLnBrk="0" hangingPunct="0">
              <a:spcBef>
                <a:spcPct val="20000"/>
              </a:spcBef>
              <a:buFont typeface="Arial" charset="0"/>
              <a:buChar char="•"/>
            </a:pPr>
            <a:r>
              <a:rPr lang="en-US" sz="2400"/>
              <a:t>in all organizational areas</a:t>
            </a:r>
          </a:p>
          <a:p>
            <a:pPr marL="1143000" lvl="2" indent="-228600" eaLnBrk="0" hangingPunct="0">
              <a:spcBef>
                <a:spcPct val="20000"/>
              </a:spcBef>
              <a:buFont typeface="Arial" charset="0"/>
              <a:buChar char="•"/>
            </a:pPr>
            <a:r>
              <a:rPr lang="en-US" sz="2400"/>
              <a:t>in all organizations, regardless of location</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latin typeface="Calibri" pitchFamily="34" charset="0"/>
              </a:rPr>
              <a:t>Review Learning Outcome 7.2</a:t>
            </a:r>
          </a:p>
        </p:txBody>
      </p:sp>
      <p:sp>
        <p:nvSpPr>
          <p:cNvPr id="97282" name="Rectangle 3"/>
          <p:cNvSpPr txBox="1">
            <a:spLocks/>
          </p:cNvSpPr>
          <p:nvPr/>
        </p:nvSpPr>
        <p:spPr bwMode="auto">
          <a:xfrm>
            <a:off x="457200" y="1447800"/>
            <a:ext cx="8229600" cy="46783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Classify types of organizational change</a:t>
            </a:r>
          </a:p>
          <a:p>
            <a:pPr marL="742950" lvl="1" indent="-285750" eaLnBrk="0" hangingPunct="0">
              <a:spcBef>
                <a:spcPct val="20000"/>
              </a:spcBef>
              <a:buFont typeface="Arial" charset="0"/>
              <a:buChar char="–"/>
            </a:pPr>
            <a:r>
              <a:rPr lang="en-US" sz="2800"/>
              <a:t>Organizational change is any alteration of people, structure, or technology</a:t>
            </a:r>
          </a:p>
          <a:p>
            <a:pPr marL="742950" lvl="1" indent="-285750" eaLnBrk="0" hangingPunct="0">
              <a:spcBef>
                <a:spcPct val="20000"/>
              </a:spcBef>
              <a:buFont typeface="Arial" charset="0"/>
              <a:buChar char="–"/>
            </a:pPr>
            <a:r>
              <a:rPr lang="en-US" sz="2800"/>
              <a:t>Changing structure involves any changes in structural components or structural design</a:t>
            </a:r>
          </a:p>
          <a:p>
            <a:pPr marL="742950" lvl="1" indent="-285750" eaLnBrk="0" hangingPunct="0">
              <a:spcBef>
                <a:spcPct val="20000"/>
              </a:spcBef>
              <a:buFont typeface="Arial" charset="0"/>
              <a:buChar char="–"/>
            </a:pPr>
            <a:r>
              <a:rPr lang="en-US" sz="2800"/>
              <a:t>Changing technology involves introducing new equipment, tools, or methods;  automation; or computerization</a:t>
            </a:r>
          </a:p>
          <a:p>
            <a:pPr marL="742950" lvl="1" indent="-285750" eaLnBrk="0" hangingPunct="0">
              <a:spcBef>
                <a:spcPct val="20000"/>
              </a:spcBef>
              <a:buFont typeface="Arial" charset="0"/>
              <a:buChar char="–"/>
            </a:pPr>
            <a:r>
              <a:rPr lang="en-US" sz="2800"/>
              <a:t>Changing people involves changing attitudes, expectations, perceptions, and behaviors</a:t>
            </a:r>
            <a:endParaRPr lang="en-US" sz="30700"/>
          </a:p>
        </p:txBody>
      </p:sp>
    </p:spTree>
    <p:extLst>
      <p:ext uri="{BB962C8B-B14F-4D97-AF65-F5344CB8AC3E}">
        <p14:creationId xmlns:p14="http://schemas.microsoft.com/office/powerpoint/2010/main" val="138286763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600">
                <a:latin typeface="Calibri" pitchFamily="34" charset="0"/>
              </a:rPr>
              <a:t>Review Learning Outcome 7.3</a:t>
            </a: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how to manage resistance to change</a:t>
            </a:r>
          </a:p>
          <a:p>
            <a:pPr marL="742950" lvl="1" indent="-285750" eaLnBrk="0" hangingPunct="0">
              <a:spcBef>
                <a:spcPct val="20000"/>
              </a:spcBef>
              <a:buFont typeface="Arial" charset="0"/>
              <a:buChar char="–"/>
            </a:pPr>
            <a:r>
              <a:rPr lang="en-US" sz="2800"/>
              <a:t>People resist change because of uncertainty, habit, concern over personal loss, and the belief that the change is not in the  organization’s best interest.</a:t>
            </a:r>
          </a:p>
          <a:p>
            <a:pPr marL="742950" lvl="1" indent="-285750" eaLnBrk="0" hangingPunct="0">
              <a:spcBef>
                <a:spcPct val="20000"/>
              </a:spcBef>
              <a:buFont typeface="Arial" charset="0"/>
              <a:buChar char="–"/>
            </a:pPr>
            <a:r>
              <a:rPr lang="en-US" sz="2800"/>
              <a:t>Techniques for reducing resistance to change include: education and communication , participation, facilitation and , negotiation, manipulation and co-optation, and coercion.</a:t>
            </a:r>
            <a:endParaRPr lang="en-US" sz="9600"/>
          </a:p>
        </p:txBody>
      </p:sp>
    </p:spTree>
    <p:extLst>
      <p:ext uri="{BB962C8B-B14F-4D97-AF65-F5344CB8AC3E}">
        <p14:creationId xmlns:p14="http://schemas.microsoft.com/office/powerpoint/2010/main" val="36991726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sz="3600">
                <a:latin typeface="Calibri" pitchFamily="34" charset="0"/>
              </a:rPr>
              <a:t>Review Learning Outcome 7.4</a:t>
            </a:r>
          </a:p>
        </p:txBody>
      </p:sp>
      <p:sp>
        <p:nvSpPr>
          <p:cNvPr id="1013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contemporary issues in managing change.</a:t>
            </a:r>
          </a:p>
          <a:p>
            <a:pPr marL="742950" lvl="1" indent="-285750" eaLnBrk="0" hangingPunct="0">
              <a:spcBef>
                <a:spcPct val="20000"/>
              </a:spcBef>
              <a:buFont typeface="Arial" charset="0"/>
              <a:buChar char="–"/>
            </a:pPr>
            <a:r>
              <a:rPr lang="en-US" sz="2800"/>
              <a:t>Shared values that comprise an organization’s culture are relatively stable, which makes it difficult to change.</a:t>
            </a:r>
          </a:p>
          <a:p>
            <a:pPr marL="742950" lvl="1" indent="-285750" eaLnBrk="0" hangingPunct="0">
              <a:spcBef>
                <a:spcPct val="20000"/>
              </a:spcBef>
              <a:buFont typeface="Arial" charset="0"/>
              <a:buChar char="–"/>
            </a:pPr>
            <a:r>
              <a:rPr lang="en-US" sz="2800"/>
              <a:t>Successfully change involves focusing on making the organization change capable, making sure managers understand their own  role in the process, and giving individual employees a role in the process</a:t>
            </a:r>
          </a:p>
          <a:p>
            <a:pPr marL="742950" lvl="1" indent="-285750" eaLnBrk="0" hangingPunct="0">
              <a:spcBef>
                <a:spcPct val="20000"/>
              </a:spcBef>
              <a:buFont typeface="Arial" charset="0"/>
              <a:buChar char="–"/>
            </a:pPr>
            <a:endParaRPr lang="en-US" sz="8000"/>
          </a:p>
        </p:txBody>
      </p:sp>
    </p:spTree>
    <p:extLst>
      <p:ext uri="{BB962C8B-B14F-4D97-AF65-F5344CB8AC3E}">
        <p14:creationId xmlns:p14="http://schemas.microsoft.com/office/powerpoint/2010/main" val="22494123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Foundations of Planning</a:t>
            </a:r>
          </a:p>
        </p:txBody>
      </p:sp>
      <p:pic>
        <p:nvPicPr>
          <p:cNvPr id="29698" name="Picture 1"/>
          <p:cNvPicPr>
            <a:picLocks noChangeAspect="1"/>
          </p:cNvPicPr>
          <p:nvPr/>
        </p:nvPicPr>
        <p:blipFill>
          <a:blip r:embed="rId2"/>
          <a:srcRect/>
          <a:stretch>
            <a:fillRect/>
          </a:stretch>
        </p:blipFill>
        <p:spPr bwMode="auto">
          <a:xfrm>
            <a:off x="5867400" y="42672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112537784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676400"/>
            <a:ext cx="7620000" cy="4419600"/>
          </a:xfrm>
        </p:spPr>
        <p:txBody>
          <a:bodyPr/>
          <a:lstStyle/>
          <a:p>
            <a:pPr marL="457200" indent="-457200" eaLnBrk="1" hangingPunct="1">
              <a:buFont typeface="Arial" charset="0"/>
              <a:buNone/>
            </a:pPr>
            <a:r>
              <a:rPr lang="en-US" sz="3200" b="1" i="0">
                <a:cs typeface="Arial" charset="0"/>
              </a:rPr>
              <a:t>Define </a:t>
            </a:r>
            <a:r>
              <a:rPr lang="en-US" sz="3200" i="0">
                <a:cs typeface="Arial" charset="0"/>
              </a:rPr>
              <a:t>the nature and purposes of planning.</a:t>
            </a:r>
          </a:p>
          <a:p>
            <a:pPr marL="457200" indent="-457200" eaLnBrk="1" hangingPunct="1">
              <a:buFont typeface="Arial" charset="0"/>
              <a:buNone/>
            </a:pPr>
            <a:r>
              <a:rPr lang="en-US" sz="3200" b="1" i="0">
                <a:cs typeface="Arial" charset="0"/>
              </a:rPr>
              <a:t>Classify </a:t>
            </a:r>
            <a:r>
              <a:rPr lang="en-US" sz="3200" i="0">
                <a:cs typeface="Arial" charset="0"/>
              </a:rPr>
              <a:t>the types of goals organizations might have and the plans they use.</a:t>
            </a:r>
          </a:p>
          <a:p>
            <a:pPr marL="457200" indent="-457200" eaLnBrk="1" hangingPunct="1">
              <a:buFont typeface="Arial" charset="0"/>
              <a:buNone/>
            </a:pPr>
            <a:r>
              <a:rPr lang="en-US" sz="3200" b="1" i="0">
                <a:cs typeface="Arial" charset="0"/>
              </a:rPr>
              <a:t>Compare </a:t>
            </a:r>
            <a:r>
              <a:rPr lang="en-US" sz="3200" i="0">
                <a:cs typeface="Arial" charset="0"/>
              </a:rPr>
              <a:t>and contrast approaches to goal-setting and planning.</a:t>
            </a:r>
          </a:p>
          <a:p>
            <a:pPr marL="457200" indent="-457200" eaLnBrk="1" hangingPunct="1">
              <a:buFont typeface="Arial" charset="0"/>
              <a:buNone/>
            </a:pPr>
            <a:r>
              <a:rPr lang="en-US" sz="3200" b="1" i="0">
                <a:cs typeface="Arial" charset="0"/>
              </a:rPr>
              <a:t>Discuss </a:t>
            </a:r>
            <a:r>
              <a:rPr lang="en-US" sz="3200" i="0">
                <a:cs typeface="Arial" charset="0"/>
              </a:rPr>
              <a:t>contemporary issues in planning.</a:t>
            </a:r>
          </a:p>
        </p:txBody>
      </p:sp>
    </p:spTree>
    <p:extLst>
      <p:ext uri="{BB962C8B-B14F-4D97-AF65-F5344CB8AC3E}">
        <p14:creationId xmlns:p14="http://schemas.microsoft.com/office/powerpoint/2010/main" val="69680085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What Is Planning?</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Planning - </a:t>
            </a:r>
            <a:r>
              <a:rPr lang="en-US" sz="3200"/>
              <a:t>defining the organization’s goals, establishing strategies for achieving those goals, and developing plans to integrate and coordinate work activities.</a:t>
            </a:r>
          </a:p>
          <a:p>
            <a:pPr marL="342900" indent="-342900" eaLnBrk="0" hangingPunct="0">
              <a:spcBef>
                <a:spcPct val="20000"/>
              </a:spcBef>
              <a:buFont typeface="Arial" charset="0"/>
              <a:buChar char="•"/>
            </a:pPr>
            <a:r>
              <a:rPr lang="en-US" sz="3200"/>
              <a:t>Formal planning</a:t>
            </a:r>
          </a:p>
          <a:p>
            <a:pPr marL="742950" lvl="1" indent="-285750" eaLnBrk="0" hangingPunct="0">
              <a:spcBef>
                <a:spcPct val="20000"/>
              </a:spcBef>
              <a:buFont typeface="Arial" charset="0"/>
              <a:buChar char="–"/>
            </a:pPr>
            <a:r>
              <a:rPr lang="en-US" sz="2800"/>
              <a:t>Specific goals covering a specific time period</a:t>
            </a:r>
          </a:p>
          <a:p>
            <a:pPr marL="742950" lvl="1" indent="-285750" eaLnBrk="0" hangingPunct="0">
              <a:spcBef>
                <a:spcPct val="20000"/>
              </a:spcBef>
              <a:buFont typeface="Arial" charset="0"/>
              <a:buChar char="–"/>
            </a:pPr>
            <a:r>
              <a:rPr lang="en-US" sz="2800"/>
              <a:t>Written and shared with organizational members</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298507268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Why Do Managers Plan? </a:t>
            </a:r>
            <a:endParaRPr lang="en-US" sz="36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Four reasons for planning</a:t>
            </a:r>
          </a:p>
          <a:p>
            <a:pPr marL="742950" lvl="1" indent="-285750" eaLnBrk="0" hangingPunct="0">
              <a:spcBef>
                <a:spcPct val="20000"/>
              </a:spcBef>
              <a:buFont typeface="Arial" charset="0"/>
              <a:buChar char="–"/>
            </a:pPr>
            <a:r>
              <a:rPr lang="en-US" sz="2800"/>
              <a:t>Provides direction</a:t>
            </a:r>
          </a:p>
          <a:p>
            <a:pPr marL="742950" lvl="1" indent="-285750" eaLnBrk="0" hangingPunct="0">
              <a:spcBef>
                <a:spcPct val="20000"/>
              </a:spcBef>
              <a:buFont typeface="Arial" charset="0"/>
              <a:buChar char="–"/>
            </a:pPr>
            <a:r>
              <a:rPr lang="en-US" sz="2800"/>
              <a:t>Reduces uncertainty</a:t>
            </a:r>
          </a:p>
          <a:p>
            <a:pPr marL="742950" lvl="1" indent="-285750" eaLnBrk="0" hangingPunct="0">
              <a:spcBef>
                <a:spcPct val="20000"/>
              </a:spcBef>
              <a:buFont typeface="Arial" charset="0"/>
              <a:buChar char="–"/>
            </a:pPr>
            <a:r>
              <a:rPr lang="en-US" sz="2800"/>
              <a:t>Minimizes waste and redundancy</a:t>
            </a:r>
          </a:p>
          <a:p>
            <a:pPr marL="742950" lvl="1" indent="-285750" eaLnBrk="0" hangingPunct="0">
              <a:spcBef>
                <a:spcPct val="20000"/>
              </a:spcBef>
              <a:buFont typeface="Arial" charset="0"/>
              <a:buChar char="–"/>
            </a:pPr>
            <a:r>
              <a:rPr lang="en-US" sz="2800"/>
              <a:t>Sets the standards for controlling</a:t>
            </a:r>
          </a:p>
        </p:txBody>
      </p:sp>
    </p:spTree>
    <p:extLst>
      <p:ext uri="{BB962C8B-B14F-4D97-AF65-F5344CB8AC3E}">
        <p14:creationId xmlns:p14="http://schemas.microsoft.com/office/powerpoint/2010/main" val="27991539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Planning and Performance</a:t>
            </a:r>
            <a:endParaRPr lang="en-US" sz="3600">
              <a:latin typeface="Calibri" pitchFamily="34" charset="0"/>
            </a:endParaRPr>
          </a:p>
        </p:txBody>
      </p:sp>
      <p:sp>
        <p:nvSpPr>
          <p:cNvPr id="35842" name="Rectangle 3"/>
          <p:cNvSpPr txBox="1">
            <a:spLocks/>
          </p:cNvSpPr>
          <p:nvPr/>
        </p:nvSpPr>
        <p:spPr bwMode="auto">
          <a:xfrm>
            <a:off x="457200" y="1447800"/>
            <a:ext cx="8229600" cy="46783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Formal planning is associated with</a:t>
            </a:r>
            <a:r>
              <a:rPr lang="en-US" sz="2400"/>
              <a:t>:</a:t>
            </a:r>
          </a:p>
          <a:p>
            <a:pPr marL="742950" lvl="1" indent="-285750" eaLnBrk="0" hangingPunct="0">
              <a:spcBef>
                <a:spcPct val="20000"/>
              </a:spcBef>
              <a:buFont typeface="Arial" charset="0"/>
              <a:buChar char="–"/>
            </a:pPr>
            <a:r>
              <a:rPr lang="en-US" sz="2800"/>
              <a:t>Positive financial results - higher profits, higher return on assets, and so forth</a:t>
            </a:r>
          </a:p>
          <a:p>
            <a:pPr marL="742950" lvl="1" indent="-285750" eaLnBrk="0" hangingPunct="0">
              <a:spcBef>
                <a:spcPct val="30000"/>
              </a:spcBef>
              <a:buFont typeface="Arial" charset="0"/>
              <a:buChar char="–"/>
            </a:pPr>
            <a:r>
              <a:rPr lang="en-US" sz="2800"/>
              <a:t>The quality of planning and implementation affects performance more than the extent of planning</a:t>
            </a:r>
          </a:p>
          <a:p>
            <a:pPr marL="742950" lvl="1" indent="-285750" eaLnBrk="0" hangingPunct="0">
              <a:spcBef>
                <a:spcPct val="30000"/>
              </a:spcBef>
              <a:buFont typeface="Arial" charset="0"/>
              <a:buChar char="–"/>
            </a:pPr>
            <a:r>
              <a:rPr lang="en-US" sz="2800"/>
              <a:t>The external environment can reduce the impact of planning on performance</a:t>
            </a:r>
          </a:p>
          <a:p>
            <a:pPr marL="742950" lvl="1" indent="-285750" eaLnBrk="0" hangingPunct="0">
              <a:spcBef>
                <a:spcPct val="30000"/>
              </a:spcBef>
              <a:buFont typeface="Arial" charset="0"/>
              <a:buChar char="–"/>
            </a:pPr>
            <a:r>
              <a:rPr lang="en-US" sz="2800"/>
              <a:t>The planning-performance relationship seems to be influenced by the planning time frame</a:t>
            </a:r>
          </a:p>
        </p:txBody>
      </p:sp>
    </p:spTree>
    <p:extLst>
      <p:ext uri="{BB962C8B-B14F-4D97-AF65-F5344CB8AC3E}">
        <p14:creationId xmlns:p14="http://schemas.microsoft.com/office/powerpoint/2010/main" val="23915818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Goals and Plans</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600" b="1"/>
              <a:t>Goals (objectives) - </a:t>
            </a:r>
            <a:r>
              <a:rPr lang="en-US" sz="3600"/>
              <a:t>desired outcomes or targets</a:t>
            </a:r>
          </a:p>
          <a:p>
            <a:pPr marL="342900" indent="-342900" eaLnBrk="0" hangingPunct="0">
              <a:spcBef>
                <a:spcPct val="20000"/>
              </a:spcBef>
              <a:buFont typeface="Arial" charset="0"/>
              <a:buChar char="•"/>
            </a:pPr>
            <a:r>
              <a:rPr lang="en-US" sz="3600" b="1"/>
              <a:t>Plans  - </a:t>
            </a:r>
            <a:r>
              <a:rPr lang="en-US" sz="3600"/>
              <a:t>documents that outline how goals are going to be met</a:t>
            </a:r>
          </a:p>
        </p:txBody>
      </p:sp>
    </p:spTree>
    <p:extLst>
      <p:ext uri="{BB962C8B-B14F-4D97-AF65-F5344CB8AC3E}">
        <p14:creationId xmlns:p14="http://schemas.microsoft.com/office/powerpoint/2010/main" val="7928087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Types of Goals</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b="1" dirty="0"/>
              <a:t>Financial Goals </a:t>
            </a:r>
            <a:r>
              <a:rPr lang="en-US" sz="2800" dirty="0"/>
              <a:t>- related to the expected internal financial performance of the organization.</a:t>
            </a:r>
          </a:p>
          <a:p>
            <a:pPr>
              <a:defRPr/>
            </a:pPr>
            <a:r>
              <a:rPr lang="en-US" sz="2800" b="1" dirty="0"/>
              <a:t>Strategic Goals</a:t>
            </a:r>
            <a:r>
              <a:rPr lang="en-US" sz="2800" dirty="0"/>
              <a:t> - related to the performance of the firm relative to factors in its external environment (e.g., competitors).</a:t>
            </a:r>
          </a:p>
          <a:p>
            <a:pPr marL="0" indent="0">
              <a:buFont typeface="Arial" pitchFamily="34" charset="0"/>
              <a:buNone/>
              <a:defRPr/>
            </a:pPr>
            <a:endParaRPr lang="en-US" sz="2800" dirty="0"/>
          </a:p>
        </p:txBody>
      </p:sp>
    </p:spTree>
    <p:extLst>
      <p:ext uri="{BB962C8B-B14F-4D97-AF65-F5344CB8AC3E}">
        <p14:creationId xmlns:p14="http://schemas.microsoft.com/office/powerpoint/2010/main" val="1116344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4000"/>
              <a:t>Exhibit 1-9</a:t>
            </a:r>
            <a:br>
              <a:rPr lang="en-US" sz="4000"/>
            </a:br>
            <a:r>
              <a:rPr lang="en-US" sz="4000"/>
              <a:t>Universal Need for Management</a:t>
            </a:r>
            <a:endParaRPr lang="en-US" sz="4000">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78851" name="Picture 2"/>
          <p:cNvPicPr>
            <a:picLocks noChangeAspect="1" noChangeArrowheads="1"/>
          </p:cNvPicPr>
          <p:nvPr/>
        </p:nvPicPr>
        <p:blipFill>
          <a:blip r:embed="rId3"/>
          <a:srcRect/>
          <a:stretch>
            <a:fillRect/>
          </a:stretch>
        </p:blipFill>
        <p:spPr bwMode="auto">
          <a:xfrm>
            <a:off x="485775" y="1676400"/>
            <a:ext cx="8262938" cy="4191000"/>
          </a:xfrm>
          <a:prstGeom prst="rect">
            <a:avLst/>
          </a:prstGeom>
          <a:noFill/>
          <a:ln w="9525">
            <a:noFill/>
            <a:miter lim="800000"/>
            <a:headEnd/>
            <a:tailEnd/>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Types of Goals (cont.)</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Stated goals - </a:t>
            </a:r>
            <a:r>
              <a:rPr lang="en-US" sz="2800"/>
              <a:t>official statements of what an organization says, and what it wants its various stakeholders to believe, its goals are</a:t>
            </a:r>
          </a:p>
          <a:p>
            <a:pPr marL="342900" indent="-342900" eaLnBrk="0" hangingPunct="0">
              <a:spcBef>
                <a:spcPct val="20000"/>
              </a:spcBef>
              <a:buFont typeface="Arial" charset="0"/>
              <a:buChar char="•"/>
            </a:pPr>
            <a:r>
              <a:rPr lang="en-US" sz="2800" b="1"/>
              <a:t>Real goals - </a:t>
            </a:r>
            <a:r>
              <a:rPr lang="en-US" sz="2800"/>
              <a:t>goals that an organization actually pursues, as defined by the actions of its members</a:t>
            </a:r>
          </a:p>
        </p:txBody>
      </p:sp>
    </p:spTree>
    <p:extLst>
      <p:ext uri="{BB962C8B-B14F-4D97-AF65-F5344CB8AC3E}">
        <p14:creationId xmlns:p14="http://schemas.microsoft.com/office/powerpoint/2010/main" val="10192693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Types of Plans</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Strategic plans  - </a:t>
            </a:r>
            <a:r>
              <a:rPr lang="en-US" sz="3200"/>
              <a:t>plans that apply to the entire organization and establish the organization’s overall goals</a:t>
            </a:r>
          </a:p>
          <a:p>
            <a:pPr marL="342900" indent="-342900" eaLnBrk="0" hangingPunct="0">
              <a:spcBef>
                <a:spcPct val="20000"/>
              </a:spcBef>
              <a:buFont typeface="Arial" charset="0"/>
              <a:buChar char="•"/>
            </a:pPr>
            <a:r>
              <a:rPr lang="en-US" sz="3200" b="1"/>
              <a:t>Operational plans - </a:t>
            </a:r>
            <a:r>
              <a:rPr lang="en-US" sz="3200"/>
              <a:t>plans that encompass a particular operational area of the organization</a:t>
            </a:r>
          </a:p>
        </p:txBody>
      </p:sp>
    </p:spTree>
    <p:extLst>
      <p:ext uri="{BB962C8B-B14F-4D97-AF65-F5344CB8AC3E}">
        <p14:creationId xmlns:p14="http://schemas.microsoft.com/office/powerpoint/2010/main" val="11184506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Types of Plans (cont.)</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Long-term plans - </a:t>
            </a:r>
            <a:r>
              <a:rPr lang="en-US" sz="2800"/>
              <a:t>plans with a time frame beyond three years</a:t>
            </a:r>
          </a:p>
          <a:p>
            <a:pPr marL="342900" indent="-342900" eaLnBrk="0" hangingPunct="0">
              <a:spcBef>
                <a:spcPct val="20000"/>
              </a:spcBef>
              <a:buFont typeface="Arial" charset="0"/>
              <a:buChar char="•"/>
            </a:pPr>
            <a:r>
              <a:rPr lang="en-US" sz="2800" b="1"/>
              <a:t>Short-term plans - </a:t>
            </a:r>
            <a:r>
              <a:rPr lang="en-US" sz="2800"/>
              <a:t>plans covering one year or less</a:t>
            </a:r>
          </a:p>
          <a:p>
            <a:pPr marL="342900" indent="-342900" eaLnBrk="0" hangingPunct="0">
              <a:spcBef>
                <a:spcPct val="20000"/>
              </a:spcBef>
              <a:buFont typeface="Arial" charset="0"/>
              <a:buChar char="•"/>
            </a:pPr>
            <a:r>
              <a:rPr lang="en-US" sz="2800" b="1"/>
              <a:t>Specific plans – </a:t>
            </a:r>
            <a:r>
              <a:rPr lang="en-US" sz="2800"/>
              <a:t>plans that are clearly defined and leave no room for interpretation</a:t>
            </a:r>
          </a:p>
          <a:p>
            <a:pPr marL="342900" indent="-342900" eaLnBrk="0" hangingPunct="0">
              <a:spcBef>
                <a:spcPct val="20000"/>
              </a:spcBef>
              <a:buFont typeface="Arial" charset="0"/>
              <a:buChar char="•"/>
            </a:pPr>
            <a:r>
              <a:rPr lang="en-US" sz="2800" b="1"/>
              <a:t>Directional plans - </a:t>
            </a:r>
            <a:r>
              <a:rPr lang="en-US" sz="2800"/>
              <a:t>plans that are flexible and set out general guidelines</a:t>
            </a:r>
          </a:p>
        </p:txBody>
      </p:sp>
    </p:spTree>
    <p:extLst>
      <p:ext uri="{BB962C8B-B14F-4D97-AF65-F5344CB8AC3E}">
        <p14:creationId xmlns:p14="http://schemas.microsoft.com/office/powerpoint/2010/main" val="427970549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Types of Plans (cont.)</a:t>
            </a:r>
            <a:endParaRPr lang="en-US" sz="36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Single-use plan  </a:t>
            </a:r>
            <a:r>
              <a:rPr lang="en-US" sz="3200"/>
              <a:t>- a one-time plan specifically designed to meet the needs of a unique situation</a:t>
            </a:r>
          </a:p>
          <a:p>
            <a:pPr marL="342900" indent="-342900" eaLnBrk="0" hangingPunct="0">
              <a:spcBef>
                <a:spcPct val="20000"/>
              </a:spcBef>
              <a:buFont typeface="Arial" charset="0"/>
              <a:buChar char="•"/>
            </a:pPr>
            <a:r>
              <a:rPr lang="en-US" sz="3200" b="1"/>
              <a:t>Standing plans  </a:t>
            </a:r>
            <a:r>
              <a:rPr lang="en-US" sz="3200"/>
              <a:t>ongoing plans that provide guidance for activities performed repeatedly</a:t>
            </a:r>
          </a:p>
        </p:txBody>
      </p:sp>
    </p:spTree>
    <p:extLst>
      <p:ext uri="{BB962C8B-B14F-4D97-AF65-F5344CB8AC3E}">
        <p14:creationId xmlns:p14="http://schemas.microsoft.com/office/powerpoint/2010/main" val="16474098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Exhibit 8-1</a:t>
            </a:r>
            <a:br>
              <a:rPr lang="en-US" sz="3600"/>
            </a:br>
            <a:r>
              <a:rPr lang="en-US" sz="3600"/>
              <a:t>Types of Plans</a:t>
            </a:r>
            <a:endParaRPr lang="en-US" sz="3600">
              <a:latin typeface="Calibri" pitchFamily="34" charset="0"/>
            </a:endParaRPr>
          </a:p>
        </p:txBody>
      </p:sp>
      <p:pic>
        <p:nvPicPr>
          <p:cNvPr id="50178" name="Picture 2"/>
          <p:cNvPicPr>
            <a:picLocks noChangeAspect="1" noChangeArrowheads="1"/>
          </p:cNvPicPr>
          <p:nvPr/>
        </p:nvPicPr>
        <p:blipFill>
          <a:blip r:embed="rId3"/>
          <a:srcRect/>
          <a:stretch>
            <a:fillRect/>
          </a:stretch>
        </p:blipFill>
        <p:spPr bwMode="auto">
          <a:xfrm>
            <a:off x="0" y="1793875"/>
            <a:ext cx="9144000" cy="3463925"/>
          </a:xfrm>
          <a:prstGeom prst="rect">
            <a:avLst/>
          </a:prstGeom>
          <a:noFill/>
          <a:ln w="9525">
            <a:noFill/>
            <a:miter lim="800000"/>
            <a:headEnd/>
            <a:tailEnd/>
          </a:ln>
        </p:spPr>
      </p:pic>
    </p:spTree>
    <p:extLst>
      <p:ext uri="{BB962C8B-B14F-4D97-AF65-F5344CB8AC3E}">
        <p14:creationId xmlns:p14="http://schemas.microsoft.com/office/powerpoint/2010/main" val="57671199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Approaches to Setting Goals</a:t>
            </a:r>
            <a:endParaRPr lang="en-US" sz="36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Traditional goal-setting  </a:t>
            </a:r>
            <a:r>
              <a:rPr lang="en-US" sz="2800"/>
              <a:t>- an approach to setting goals in which top managers set goals that then flow down through the organization and become subgoals for each organizational area</a:t>
            </a:r>
          </a:p>
          <a:p>
            <a:pPr marL="342900" indent="-342900" eaLnBrk="0" hangingPunct="0">
              <a:spcBef>
                <a:spcPct val="20000"/>
              </a:spcBef>
              <a:buFont typeface="Arial" charset="0"/>
              <a:buChar char="•"/>
            </a:pPr>
            <a:r>
              <a:rPr lang="en-US" sz="2800" b="1"/>
              <a:t>Means-ends chain  - </a:t>
            </a:r>
            <a:r>
              <a:rPr lang="en-US" sz="2800"/>
              <a:t>an integrated network of goals in which the accomplishment of goals at one level serves as the means for achieving the goals, or ends, at the next level</a:t>
            </a:r>
          </a:p>
        </p:txBody>
      </p:sp>
    </p:spTree>
    <p:extLst>
      <p:ext uri="{BB962C8B-B14F-4D97-AF65-F5344CB8AC3E}">
        <p14:creationId xmlns:p14="http://schemas.microsoft.com/office/powerpoint/2010/main" val="23886630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200"/>
              <a:t>Exhibit 8-2</a:t>
            </a:r>
            <a:br>
              <a:rPr lang="en-US" sz="3200"/>
            </a:br>
            <a:r>
              <a:rPr lang="en-US" sz="3200"/>
              <a:t>The Downside of Traditional Goal-Setting</a:t>
            </a:r>
            <a:endParaRPr lang="en-US" sz="3200">
              <a:latin typeface="Calibri" pitchFamily="34" charset="0"/>
            </a:endParaRPr>
          </a:p>
        </p:txBody>
      </p:sp>
      <p:pic>
        <p:nvPicPr>
          <p:cNvPr id="54274" name="Picture 2"/>
          <p:cNvPicPr>
            <a:picLocks noChangeAspect="1" noChangeArrowheads="1"/>
          </p:cNvPicPr>
          <p:nvPr/>
        </p:nvPicPr>
        <p:blipFill>
          <a:blip r:embed="rId3"/>
          <a:srcRect/>
          <a:stretch>
            <a:fillRect/>
          </a:stretch>
        </p:blipFill>
        <p:spPr bwMode="auto">
          <a:xfrm>
            <a:off x="228600" y="1652588"/>
            <a:ext cx="8736013" cy="4243387"/>
          </a:xfrm>
          <a:prstGeom prst="rect">
            <a:avLst/>
          </a:prstGeom>
          <a:noFill/>
          <a:ln w="9525">
            <a:noFill/>
            <a:miter lim="800000"/>
            <a:headEnd/>
            <a:tailEnd/>
          </a:ln>
        </p:spPr>
      </p:pic>
    </p:spTree>
    <p:extLst>
      <p:ext uri="{BB962C8B-B14F-4D97-AF65-F5344CB8AC3E}">
        <p14:creationId xmlns:p14="http://schemas.microsoft.com/office/powerpoint/2010/main" val="143728660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Approaches to Setting Goals (cont.)</a:t>
            </a:r>
            <a:endParaRPr lang="en-US" sz="3600">
              <a:latin typeface="Calibri" pitchFamily="34" charset="0"/>
            </a:endParaRPr>
          </a:p>
        </p:txBody>
      </p:sp>
      <p:sp>
        <p:nvSpPr>
          <p:cNvPr id="56322" name="Rectangle 3"/>
          <p:cNvSpPr txBox="1">
            <a:spLocks/>
          </p:cNvSpPr>
          <p:nvPr/>
        </p:nvSpPr>
        <p:spPr bwMode="auto">
          <a:xfrm>
            <a:off x="457200" y="1600200"/>
            <a:ext cx="4191000" cy="4648200"/>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Management by objectives (MBO)  - </a:t>
            </a:r>
            <a:r>
              <a:rPr lang="en-US" sz="2800"/>
              <a:t>a process of setting mutually agreed upon goals and using those goals to evaluate employee performance</a:t>
            </a:r>
          </a:p>
        </p:txBody>
      </p:sp>
      <p:pic>
        <p:nvPicPr>
          <p:cNvPr id="56323" name="Picture 2"/>
          <p:cNvPicPr>
            <a:picLocks noChangeAspect="1" noChangeArrowheads="1"/>
          </p:cNvPicPr>
          <p:nvPr/>
        </p:nvPicPr>
        <p:blipFill>
          <a:blip r:embed="rId3"/>
          <a:srcRect/>
          <a:stretch>
            <a:fillRect/>
          </a:stretch>
        </p:blipFill>
        <p:spPr bwMode="auto">
          <a:xfrm>
            <a:off x="4876800" y="1752600"/>
            <a:ext cx="3895725" cy="2733675"/>
          </a:xfrm>
          <a:prstGeom prst="rect">
            <a:avLst/>
          </a:prstGeom>
          <a:noFill/>
          <a:ln w="9525">
            <a:noFill/>
            <a:miter lim="800000"/>
            <a:headEnd/>
            <a:tailEnd/>
          </a:ln>
        </p:spPr>
      </p:pic>
    </p:spTree>
    <p:extLst>
      <p:ext uri="{BB962C8B-B14F-4D97-AF65-F5344CB8AC3E}">
        <p14:creationId xmlns:p14="http://schemas.microsoft.com/office/powerpoint/2010/main" val="37923825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Exhibit 8-3 Steps in MBO</a:t>
            </a:r>
            <a:endParaRPr lang="en-US" sz="3600">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400"/>
          </a:p>
        </p:txBody>
      </p:sp>
      <p:pic>
        <p:nvPicPr>
          <p:cNvPr id="58371" name="Picture 2"/>
          <p:cNvPicPr>
            <a:picLocks noChangeAspect="1" noChangeArrowheads="1"/>
          </p:cNvPicPr>
          <p:nvPr/>
        </p:nvPicPr>
        <p:blipFill>
          <a:blip r:embed="rId3"/>
          <a:srcRect/>
          <a:stretch>
            <a:fillRect/>
          </a:stretch>
        </p:blipFill>
        <p:spPr bwMode="auto">
          <a:xfrm>
            <a:off x="152400" y="1728788"/>
            <a:ext cx="8785225" cy="3833812"/>
          </a:xfrm>
          <a:prstGeom prst="rect">
            <a:avLst/>
          </a:prstGeom>
          <a:noFill/>
          <a:ln w="9525">
            <a:noFill/>
            <a:miter lim="800000"/>
            <a:headEnd/>
            <a:tailEnd/>
          </a:ln>
        </p:spPr>
      </p:pic>
    </p:spTree>
    <p:extLst>
      <p:ext uri="{BB962C8B-B14F-4D97-AF65-F5344CB8AC3E}">
        <p14:creationId xmlns:p14="http://schemas.microsoft.com/office/powerpoint/2010/main" val="17338268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Steps in Goal-Setting</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457200" indent="-457200" eaLnBrk="0" hangingPunct="0">
              <a:spcBef>
                <a:spcPct val="20000"/>
              </a:spcBef>
              <a:buFontTx/>
              <a:buAutoNum type="arabicPeriod"/>
            </a:pPr>
            <a:r>
              <a:rPr lang="en-US" sz="2800"/>
              <a:t>Review the organization’s </a:t>
            </a:r>
            <a:r>
              <a:rPr lang="en-US" sz="2800" b="1"/>
              <a:t>mission</a:t>
            </a:r>
            <a:r>
              <a:rPr lang="en-US" sz="2800"/>
              <a:t>, or purpose.</a:t>
            </a:r>
          </a:p>
          <a:p>
            <a:pPr marL="457200" indent="-457200" eaLnBrk="0" hangingPunct="0">
              <a:spcBef>
                <a:spcPct val="20000"/>
              </a:spcBef>
              <a:buFontTx/>
              <a:buAutoNum type="arabicPeriod"/>
            </a:pPr>
            <a:r>
              <a:rPr lang="en-US" sz="2800"/>
              <a:t>Evaluate available resources</a:t>
            </a:r>
          </a:p>
          <a:p>
            <a:pPr marL="457200" indent="-457200" eaLnBrk="0" hangingPunct="0">
              <a:spcBef>
                <a:spcPct val="20000"/>
              </a:spcBef>
              <a:buFontTx/>
              <a:buAutoNum type="arabicPeriod"/>
            </a:pPr>
            <a:r>
              <a:rPr lang="en-US" sz="2800"/>
              <a:t>Determine the goals individually or with input from others</a:t>
            </a:r>
          </a:p>
          <a:p>
            <a:pPr marL="457200" indent="-457200" eaLnBrk="0" hangingPunct="0">
              <a:spcBef>
                <a:spcPct val="20000"/>
              </a:spcBef>
              <a:buFontTx/>
              <a:buAutoNum type="arabicPeriod"/>
            </a:pPr>
            <a:r>
              <a:rPr lang="en-US" sz="2800"/>
              <a:t>Write down the goals and communicate them to all who need to know</a:t>
            </a:r>
          </a:p>
          <a:p>
            <a:pPr marL="457200" indent="-457200" eaLnBrk="0" hangingPunct="0">
              <a:spcBef>
                <a:spcPct val="20000"/>
              </a:spcBef>
              <a:buFontTx/>
              <a:buAutoNum type="arabicPeriod"/>
            </a:pPr>
            <a:r>
              <a:rPr lang="en-US" sz="2800"/>
              <a:t>Review results and whether goals are being met.</a:t>
            </a:r>
            <a:endParaRPr lang="en-US" sz="2800" b="1"/>
          </a:p>
        </p:txBody>
      </p:sp>
    </p:spTree>
    <p:extLst>
      <p:ext uri="{BB962C8B-B14F-4D97-AF65-F5344CB8AC3E}">
        <p14:creationId xmlns:p14="http://schemas.microsoft.com/office/powerpoint/2010/main" val="2895813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a:t>Challenges of Being a Manager</a:t>
            </a:r>
            <a:endParaRPr lang="en-US">
              <a:latin typeface="Calibri" pitchFamily="34" charset="0"/>
            </a:endParaRPr>
          </a:p>
        </p:txBody>
      </p:sp>
      <p:sp>
        <p:nvSpPr>
          <p:cNvPr id="80898" name="Rectangle 3"/>
          <p:cNvSpPr txBox="1">
            <a:spLocks/>
          </p:cNvSpPr>
          <p:nvPr/>
        </p:nvSpPr>
        <p:spPr bwMode="auto">
          <a:xfrm>
            <a:off x="47625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Challenges</a:t>
            </a:r>
          </a:p>
          <a:p>
            <a:pPr marL="742950" lvl="1" indent="-285750" eaLnBrk="0" hangingPunct="0">
              <a:spcBef>
                <a:spcPct val="20000"/>
              </a:spcBef>
              <a:buFont typeface="Arial" charset="0"/>
              <a:buChar char="–"/>
            </a:pPr>
            <a:r>
              <a:rPr lang="en-US" sz="2800"/>
              <a:t>Can be a thankless job</a:t>
            </a:r>
          </a:p>
          <a:p>
            <a:pPr marL="742950" lvl="1" indent="-285750" eaLnBrk="0" hangingPunct="0">
              <a:spcBef>
                <a:spcPct val="20000"/>
              </a:spcBef>
              <a:buFont typeface="Arial" charset="0"/>
              <a:buChar char="–"/>
            </a:pPr>
            <a:r>
              <a:rPr lang="en-US" sz="2800"/>
              <a:t>May entail clerical type duties </a:t>
            </a:r>
          </a:p>
          <a:p>
            <a:pPr marL="742950" lvl="1" indent="-285750" eaLnBrk="0" hangingPunct="0">
              <a:spcBef>
                <a:spcPct val="20000"/>
              </a:spcBef>
              <a:buFont typeface="Arial" charset="0"/>
              <a:buChar char="–"/>
            </a:pPr>
            <a:r>
              <a:rPr lang="en-US" sz="2800"/>
              <a:t>Managers also spend significant amounts of time in meetings and dealing with interruptions </a:t>
            </a:r>
          </a:p>
          <a:p>
            <a:pPr marL="742950" lvl="1" indent="-285750" eaLnBrk="0" hangingPunct="0">
              <a:spcBef>
                <a:spcPct val="20000"/>
              </a:spcBef>
              <a:buFont typeface="Arial" charset="0"/>
              <a:buChar char="–"/>
            </a:pPr>
            <a:r>
              <a:rPr lang="en-US" sz="2800"/>
              <a:t>Managers often have to deal with a variety of personalities and have to make do with limited resources</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Steps in Goal-Setting (cont.)</a:t>
            </a:r>
            <a:endParaRPr lang="en-US" sz="36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514350" indent="-514350" eaLnBrk="0" hangingPunct="0">
              <a:spcBef>
                <a:spcPct val="20000"/>
              </a:spcBef>
              <a:buFontTx/>
              <a:buAutoNum type="arabicPeriod" startAt="4"/>
            </a:pPr>
            <a:r>
              <a:rPr lang="en-US" sz="2800"/>
              <a:t>Write down the goals and communicate them to all who need to know</a:t>
            </a:r>
          </a:p>
          <a:p>
            <a:pPr marL="514350" indent="-514350" eaLnBrk="0" hangingPunct="0">
              <a:spcBef>
                <a:spcPct val="20000"/>
              </a:spcBef>
              <a:buFontTx/>
              <a:buAutoNum type="arabicPeriod" startAt="4"/>
            </a:pPr>
            <a:r>
              <a:rPr lang="en-US" sz="2800"/>
              <a:t>Review results and whether goals are being met.</a:t>
            </a:r>
            <a:endParaRPr lang="en-US" sz="2800" b="1"/>
          </a:p>
        </p:txBody>
      </p:sp>
    </p:spTree>
    <p:extLst>
      <p:ext uri="{BB962C8B-B14F-4D97-AF65-F5344CB8AC3E}">
        <p14:creationId xmlns:p14="http://schemas.microsoft.com/office/powerpoint/2010/main" val="38714755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Exhibit 8-4</a:t>
            </a:r>
            <a:br>
              <a:rPr lang="en-US" sz="3600"/>
            </a:br>
            <a:r>
              <a:rPr lang="en-US" sz="3600"/>
              <a:t>Well-Written Goals</a:t>
            </a:r>
            <a:endParaRPr lang="en-US" sz="3600">
              <a:latin typeface="Calibri" pitchFamily="34" charset="0"/>
            </a:endParaRPr>
          </a:p>
        </p:txBody>
      </p:sp>
      <p:pic>
        <p:nvPicPr>
          <p:cNvPr id="64514" name="Picture 2"/>
          <p:cNvPicPr>
            <a:picLocks noChangeAspect="1" noChangeArrowheads="1"/>
          </p:cNvPicPr>
          <p:nvPr/>
        </p:nvPicPr>
        <p:blipFill>
          <a:blip r:embed="rId3"/>
          <a:srcRect/>
          <a:stretch>
            <a:fillRect/>
          </a:stretch>
        </p:blipFill>
        <p:spPr bwMode="auto">
          <a:xfrm>
            <a:off x="76200" y="1828800"/>
            <a:ext cx="9072563" cy="3206750"/>
          </a:xfrm>
          <a:prstGeom prst="rect">
            <a:avLst/>
          </a:prstGeom>
          <a:noFill/>
          <a:ln w="9525">
            <a:noFill/>
            <a:miter lim="800000"/>
            <a:headEnd/>
            <a:tailEnd/>
          </a:ln>
        </p:spPr>
      </p:pic>
    </p:spTree>
    <p:extLst>
      <p:ext uri="{BB962C8B-B14F-4D97-AF65-F5344CB8AC3E}">
        <p14:creationId xmlns:p14="http://schemas.microsoft.com/office/powerpoint/2010/main" val="134279604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Contingency Factors in Planning</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40000"/>
              </a:spcBef>
              <a:defRPr/>
            </a:pPr>
            <a:r>
              <a:rPr lang="en-US" dirty="0"/>
              <a:t>Length of future commitments</a:t>
            </a:r>
          </a:p>
          <a:p>
            <a:pPr lvl="1">
              <a:spcBef>
                <a:spcPct val="40000"/>
              </a:spcBef>
              <a:defRPr/>
            </a:pPr>
            <a:r>
              <a:rPr lang="en-US" b="1" dirty="0"/>
              <a:t>Commitment Concept:</a:t>
            </a:r>
            <a:r>
              <a:rPr lang="en-US" dirty="0"/>
              <a:t> Current plans affecting future commitments must be sufficiently long-term in order to meet those commitments.</a:t>
            </a:r>
          </a:p>
          <a:p>
            <a:pPr marL="0" indent="0">
              <a:buFont typeface="Arial" pitchFamily="34" charset="0"/>
              <a:buNone/>
              <a:defRPr/>
            </a:pPr>
            <a:endParaRPr lang="en-US" dirty="0"/>
          </a:p>
        </p:txBody>
      </p:sp>
    </p:spTree>
    <p:extLst>
      <p:ext uri="{BB962C8B-B14F-4D97-AF65-F5344CB8AC3E}">
        <p14:creationId xmlns:p14="http://schemas.microsoft.com/office/powerpoint/2010/main" val="7039463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Exhibit 8-5</a:t>
            </a:r>
            <a:br>
              <a:rPr lang="en-US" sz="3600"/>
            </a:br>
            <a:r>
              <a:rPr lang="en-US" sz="3600"/>
              <a:t>Planning and Organizational Level</a:t>
            </a:r>
            <a:endParaRPr lang="en-US" sz="3600">
              <a:latin typeface="Calibri" pitchFamily="34" charset="0"/>
            </a:endParaRPr>
          </a:p>
        </p:txBody>
      </p:sp>
      <p:pic>
        <p:nvPicPr>
          <p:cNvPr id="68610" name="Picture 3"/>
          <p:cNvPicPr>
            <a:picLocks noChangeAspect="1" noChangeArrowheads="1"/>
          </p:cNvPicPr>
          <p:nvPr/>
        </p:nvPicPr>
        <p:blipFill>
          <a:blip r:embed="rId3"/>
          <a:srcRect/>
          <a:stretch>
            <a:fillRect/>
          </a:stretch>
        </p:blipFill>
        <p:spPr bwMode="auto">
          <a:xfrm>
            <a:off x="914400" y="1443038"/>
            <a:ext cx="7315200" cy="4576762"/>
          </a:xfrm>
          <a:prstGeom prst="rect">
            <a:avLst/>
          </a:prstGeom>
          <a:noFill/>
          <a:ln w="9525">
            <a:noFill/>
            <a:miter lim="800000"/>
            <a:headEnd/>
            <a:tailEnd/>
          </a:ln>
        </p:spPr>
      </p:pic>
    </p:spTree>
    <p:extLst>
      <p:ext uri="{BB962C8B-B14F-4D97-AF65-F5344CB8AC3E}">
        <p14:creationId xmlns:p14="http://schemas.microsoft.com/office/powerpoint/2010/main" val="98707282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Contingency Factors in Planning (cont.)</a:t>
            </a:r>
            <a:endParaRPr lang="en-US" sz="3600">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a:t>Environmental Uncertainty</a:t>
            </a:r>
          </a:p>
          <a:p>
            <a:pPr marL="742950" lvl="1" indent="-285750" eaLnBrk="0" hangingPunct="0">
              <a:spcBef>
                <a:spcPct val="20000"/>
              </a:spcBef>
              <a:buFont typeface="Arial" charset="0"/>
              <a:buChar char="–"/>
            </a:pPr>
            <a:r>
              <a:rPr lang="en-US" sz="2800"/>
              <a:t>When uncertainty is high, plans should be specific, but flexible. </a:t>
            </a:r>
          </a:p>
          <a:p>
            <a:pPr marL="742950" lvl="1" indent="-285750" eaLnBrk="0" hangingPunct="0">
              <a:spcBef>
                <a:spcPct val="20000"/>
              </a:spcBef>
              <a:buFont typeface="Arial" charset="0"/>
              <a:buChar char="–"/>
            </a:pPr>
            <a:r>
              <a:rPr lang="en-US" sz="2800"/>
              <a:t>Managers must be prepared to change or amend plans as they’re implemented. </a:t>
            </a:r>
          </a:p>
          <a:p>
            <a:pPr marL="742950" lvl="1" indent="-285750" eaLnBrk="0" hangingPunct="0">
              <a:spcBef>
                <a:spcPct val="20000"/>
              </a:spcBef>
              <a:buFont typeface="Arial" charset="0"/>
              <a:buChar char="–"/>
            </a:pPr>
            <a:r>
              <a:rPr lang="en-US" sz="2800"/>
              <a:t>At times, they may even have to abandon the plans</a:t>
            </a:r>
          </a:p>
          <a:p>
            <a:pPr marL="742950" lvl="1" indent="-285750" eaLnBrk="0" hangingPunct="0">
              <a:spcBef>
                <a:spcPct val="40000"/>
              </a:spcBef>
              <a:buFont typeface="Arial" charset="0"/>
              <a:buChar char="–"/>
            </a:pPr>
            <a:endParaRPr lang="en-US" sz="2800"/>
          </a:p>
          <a:p>
            <a:pPr marL="742950" lvl="1" indent="-285750" eaLnBrk="0" hangingPunct="0">
              <a:spcBef>
                <a:spcPct val="40000"/>
              </a:spcBef>
              <a:buFont typeface="Arial" charset="0"/>
              <a:buChar char="–"/>
            </a:pPr>
            <a:endParaRPr lang="en-US" sz="2800"/>
          </a:p>
        </p:txBody>
      </p:sp>
    </p:spTree>
    <p:extLst>
      <p:ext uri="{BB962C8B-B14F-4D97-AF65-F5344CB8AC3E}">
        <p14:creationId xmlns:p14="http://schemas.microsoft.com/office/powerpoint/2010/main" val="73772398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Approaches to Planning</a:t>
            </a:r>
            <a:endParaRPr lang="en-US" sz="3600">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In the traditional approach, planning is done entirely by top-level managers often are assisted by a formal planning department</a:t>
            </a:r>
          </a:p>
          <a:p>
            <a:pPr marL="342900" indent="-342900" eaLnBrk="0" hangingPunct="0">
              <a:spcBef>
                <a:spcPct val="20000"/>
              </a:spcBef>
              <a:buFont typeface="Arial" charset="0"/>
              <a:buChar char="•"/>
            </a:pPr>
            <a:r>
              <a:rPr lang="en-US" sz="2800" b="1"/>
              <a:t>Formal planning department  - </a:t>
            </a:r>
            <a:r>
              <a:rPr lang="en-US" sz="2800"/>
              <a:t>a group of planning specialists whose sole responsibility is helping to write organizational plans</a:t>
            </a:r>
          </a:p>
        </p:txBody>
      </p:sp>
    </p:spTree>
    <p:extLst>
      <p:ext uri="{BB962C8B-B14F-4D97-AF65-F5344CB8AC3E}">
        <p14:creationId xmlns:p14="http://schemas.microsoft.com/office/powerpoint/2010/main" val="39806065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Contemporary Issues in Planning</a:t>
            </a:r>
            <a:endParaRPr lang="en-US" sz="36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How Can Managers Plan Effectively in Dynamic Environments?</a:t>
            </a:r>
          </a:p>
          <a:p>
            <a:pPr marL="742950" lvl="1" indent="-285750" eaLnBrk="0" hangingPunct="0">
              <a:spcBef>
                <a:spcPct val="20000"/>
              </a:spcBef>
              <a:buFont typeface="Arial" charset="0"/>
              <a:buChar char="–"/>
            </a:pPr>
            <a:r>
              <a:rPr lang="en-US" sz="2800"/>
              <a:t>In an uncertain environment, managers should develop plans that are specific, but flexible.</a:t>
            </a:r>
          </a:p>
          <a:p>
            <a:pPr marL="742950" lvl="1" indent="-285750" eaLnBrk="0" hangingPunct="0">
              <a:spcBef>
                <a:spcPct val="20000"/>
              </a:spcBef>
              <a:buFont typeface="Arial" charset="0"/>
              <a:buChar char="–"/>
            </a:pPr>
            <a:r>
              <a:rPr lang="en-US" sz="2800"/>
              <a:t>Managers need to recognize that planning is an ongoing process</a:t>
            </a:r>
          </a:p>
        </p:txBody>
      </p:sp>
    </p:spTree>
    <p:extLst>
      <p:ext uri="{BB962C8B-B14F-4D97-AF65-F5344CB8AC3E}">
        <p14:creationId xmlns:p14="http://schemas.microsoft.com/office/powerpoint/2010/main" val="351383142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a:xfrm>
            <a:off x="457200" y="76200"/>
            <a:ext cx="8382000" cy="1143000"/>
          </a:xfrm>
        </p:spPr>
        <p:txBody>
          <a:bodyPr/>
          <a:lstStyle/>
          <a:p>
            <a:r>
              <a:rPr lang="en-US" sz="3600"/>
              <a:t>Contemporary Issues in Planning (cont.)</a:t>
            </a:r>
            <a:endParaRPr lang="en-US" sz="3600">
              <a:latin typeface="Calibri" pitchFamily="34" charset="0"/>
            </a:endParaRP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How Can Managers Use Environmental Scanning?</a:t>
            </a:r>
          </a:p>
          <a:p>
            <a:pPr marL="742950" lvl="1" indent="-285750" eaLnBrk="0" hangingPunct="0">
              <a:spcBef>
                <a:spcPct val="20000"/>
              </a:spcBef>
              <a:buFont typeface="Arial" charset="0"/>
              <a:buChar char="–"/>
            </a:pPr>
            <a:r>
              <a:rPr lang="en-US" sz="2800" b="1"/>
              <a:t>Environmental scanning  -  </a:t>
            </a:r>
            <a:r>
              <a:rPr lang="en-US" sz="2800"/>
              <a:t>screening information to detect emerging trends</a:t>
            </a:r>
          </a:p>
          <a:p>
            <a:pPr marL="742950" lvl="1" indent="-285750" eaLnBrk="0" hangingPunct="0">
              <a:spcBef>
                <a:spcPct val="20000"/>
              </a:spcBef>
              <a:buFont typeface="Arial" charset="0"/>
              <a:buChar char="–"/>
            </a:pPr>
            <a:r>
              <a:rPr lang="en-US" sz="2800" b="1"/>
              <a:t>Competitor intelligence - </a:t>
            </a:r>
            <a:r>
              <a:rPr lang="en-US" sz="2800"/>
              <a:t>gathering information about competitors that allows managers to anticipate competitors’ actions rather than merely react to them</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415565349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latin typeface="Calibri" pitchFamily="34" charset="0"/>
              </a:rPr>
              <a:t>Review Learning Outcome 8.1</a:t>
            </a: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Define the nature and purposes of planning</a:t>
            </a:r>
          </a:p>
          <a:p>
            <a:pPr marL="742950" lvl="1" indent="-285750" eaLnBrk="0" hangingPunct="0">
              <a:spcBef>
                <a:spcPct val="20000"/>
              </a:spcBef>
              <a:buFont typeface="Arial" charset="0"/>
              <a:buChar char="–"/>
            </a:pPr>
            <a:r>
              <a:rPr lang="en-US" sz="2400"/>
              <a:t>Planning involves defining the organization’s goals, establishing an overall strategy for achieving those goals, and developing plans for organizational work activities. </a:t>
            </a:r>
          </a:p>
          <a:p>
            <a:pPr marL="742950" lvl="1" indent="-285750" eaLnBrk="0" hangingPunct="0">
              <a:spcBef>
                <a:spcPct val="20000"/>
              </a:spcBef>
              <a:buFont typeface="Arial" charset="0"/>
              <a:buChar char="–"/>
            </a:pPr>
            <a:r>
              <a:rPr lang="en-US" sz="2400"/>
              <a:t>The four purposes of planning include providing direction, reducing uncertainty, minimizing waste and redundancy, and establishing the goals or standards used in controlling.</a:t>
            </a:r>
            <a:endParaRPr lang="en-US" sz="6000"/>
          </a:p>
        </p:txBody>
      </p:sp>
    </p:spTree>
    <p:extLst>
      <p:ext uri="{BB962C8B-B14F-4D97-AF65-F5344CB8AC3E}">
        <p14:creationId xmlns:p14="http://schemas.microsoft.com/office/powerpoint/2010/main" val="7614872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latin typeface="Calibri" pitchFamily="34" charset="0"/>
              </a:rPr>
              <a:t>Review Learning Outcome 8.2</a:t>
            </a: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Classify the types of goals organizations might have and the plans they use.</a:t>
            </a:r>
          </a:p>
          <a:p>
            <a:pPr marL="742950" lvl="1" indent="-285750" eaLnBrk="0" hangingPunct="0">
              <a:spcBef>
                <a:spcPct val="20000"/>
              </a:spcBef>
              <a:buFont typeface="Arial" charset="0"/>
              <a:buChar char="–"/>
            </a:pPr>
            <a:r>
              <a:rPr lang="en-US" sz="2800"/>
              <a:t>Goals are desired outcomes. </a:t>
            </a:r>
          </a:p>
          <a:p>
            <a:pPr marL="742950" lvl="1" indent="-285750" eaLnBrk="0" hangingPunct="0">
              <a:spcBef>
                <a:spcPct val="20000"/>
              </a:spcBef>
              <a:buFont typeface="Arial" charset="0"/>
              <a:buChar char="–"/>
            </a:pPr>
            <a:r>
              <a:rPr lang="en-US" sz="2800"/>
              <a:t>Plans are documents that outline how goals are going to be met.</a:t>
            </a:r>
          </a:p>
          <a:p>
            <a:pPr marL="742950" lvl="1" indent="-285750" eaLnBrk="0" hangingPunct="0">
              <a:spcBef>
                <a:spcPct val="20000"/>
              </a:spcBef>
              <a:buFont typeface="Arial" charset="0"/>
              <a:buChar char="–"/>
            </a:pPr>
            <a:r>
              <a:rPr lang="en-US" sz="2800"/>
              <a:t>Strategic plans apply to the entire organization while operational plans encompass a particular functional area. </a:t>
            </a:r>
          </a:p>
        </p:txBody>
      </p:sp>
    </p:spTree>
    <p:extLst>
      <p:ext uri="{BB962C8B-B14F-4D97-AF65-F5344CB8AC3E}">
        <p14:creationId xmlns:p14="http://schemas.microsoft.com/office/powerpoint/2010/main" val="65318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a:latin typeface="Calibri" pitchFamily="34" charset="0"/>
              </a:rPr>
              <a:t>Rewards of Being a Manager</a:t>
            </a: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Rewards</a:t>
            </a:r>
          </a:p>
          <a:p>
            <a:pPr marL="742950" lvl="1" indent="-285750" eaLnBrk="0" hangingPunct="0">
              <a:spcBef>
                <a:spcPct val="20000"/>
              </a:spcBef>
              <a:buFont typeface="Arial" charset="0"/>
              <a:buChar char="–"/>
            </a:pPr>
            <a:r>
              <a:rPr lang="en-US" sz="2800"/>
              <a:t>Responsible for creating a productive work environment</a:t>
            </a:r>
          </a:p>
          <a:p>
            <a:pPr marL="742950" lvl="1" indent="-285750" eaLnBrk="0" hangingPunct="0">
              <a:spcBef>
                <a:spcPct val="20000"/>
              </a:spcBef>
              <a:buFont typeface="Arial" charset="0"/>
              <a:buChar char="–"/>
            </a:pPr>
            <a:r>
              <a:rPr lang="en-US" sz="2800"/>
              <a:t>Recognition and status in your organization and in the community</a:t>
            </a:r>
          </a:p>
          <a:p>
            <a:pPr marL="742950" lvl="1" indent="-285750" eaLnBrk="0" hangingPunct="0">
              <a:spcBef>
                <a:spcPct val="20000"/>
              </a:spcBef>
              <a:buFont typeface="Arial" charset="0"/>
              <a:buChar char="–"/>
            </a:pPr>
            <a:r>
              <a:rPr lang="en-US" sz="2800"/>
              <a:t>Attractive compensation in the form of salaries, bonuses, and stock options</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latin typeface="Calibri" pitchFamily="34" charset="0"/>
              </a:rPr>
              <a:t>Review Learning Outcome 8.2 (cont.)</a:t>
            </a: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742950" lvl="1" indent="-285750" eaLnBrk="0" hangingPunct="0">
              <a:spcBef>
                <a:spcPct val="20000"/>
              </a:spcBef>
              <a:buFont typeface="Arial" charset="0"/>
              <a:buChar char="–"/>
            </a:pPr>
            <a:r>
              <a:rPr lang="en-US" sz="2800"/>
              <a:t>Long-term plans are those with a time frame beyond three years. Short-term plans cover one year or less.</a:t>
            </a:r>
          </a:p>
          <a:p>
            <a:pPr marL="742950" lvl="1" indent="-285750" eaLnBrk="0" hangingPunct="0">
              <a:spcBef>
                <a:spcPct val="20000"/>
              </a:spcBef>
              <a:buFont typeface="Arial" charset="0"/>
              <a:buChar char="–"/>
            </a:pPr>
            <a:r>
              <a:rPr lang="en-US" sz="2800"/>
              <a:t>Specific plans are clearly defined and leave no room for interpretation.</a:t>
            </a:r>
          </a:p>
          <a:p>
            <a:pPr marL="742950" lvl="1" indent="-285750" eaLnBrk="0" hangingPunct="0">
              <a:spcBef>
                <a:spcPct val="20000"/>
              </a:spcBef>
              <a:buFont typeface="Arial" charset="0"/>
              <a:buChar char="–"/>
            </a:pPr>
            <a:r>
              <a:rPr lang="en-US" sz="2800"/>
              <a:t>Directional plans are flexible and set out general guidelines. </a:t>
            </a:r>
          </a:p>
        </p:txBody>
      </p:sp>
    </p:spTree>
    <p:extLst>
      <p:ext uri="{BB962C8B-B14F-4D97-AF65-F5344CB8AC3E}">
        <p14:creationId xmlns:p14="http://schemas.microsoft.com/office/powerpoint/2010/main" val="5603019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latin typeface="Calibri" pitchFamily="34" charset="0"/>
              </a:rPr>
              <a:t>Review Learning Outcome 8.2 (cont.)</a:t>
            </a: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742950" lvl="1" indent="-285750" eaLnBrk="0" hangingPunct="0">
              <a:spcBef>
                <a:spcPct val="20000"/>
              </a:spcBef>
              <a:buFont typeface="Arial" charset="0"/>
              <a:buChar char="–"/>
            </a:pPr>
            <a:r>
              <a:rPr lang="en-US" sz="2800"/>
              <a:t>A single-use plan is a one-time plan designed to meet the needs of a unique situation.</a:t>
            </a:r>
          </a:p>
          <a:p>
            <a:pPr marL="742950" lvl="1" indent="-285750" eaLnBrk="0" hangingPunct="0">
              <a:spcBef>
                <a:spcPct val="20000"/>
              </a:spcBef>
              <a:buFont typeface="Arial" charset="0"/>
              <a:buChar char="–"/>
            </a:pPr>
            <a:r>
              <a:rPr lang="en-US" sz="2800"/>
              <a:t>Standing plans are ongoing plans that provide  guidance for activities performed repeatedly.</a:t>
            </a:r>
            <a:endParaRPr lang="en-US" sz="30700"/>
          </a:p>
        </p:txBody>
      </p:sp>
    </p:spTree>
    <p:extLst>
      <p:ext uri="{BB962C8B-B14F-4D97-AF65-F5344CB8AC3E}">
        <p14:creationId xmlns:p14="http://schemas.microsoft.com/office/powerpoint/2010/main" val="418269549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latin typeface="Calibri" pitchFamily="34" charset="0"/>
              </a:rPr>
              <a:t>Review Learning Outcome 8.3</a:t>
            </a: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Compare and contrast approaches to goal-setting and planning.</a:t>
            </a:r>
          </a:p>
          <a:p>
            <a:pPr marL="742950" lvl="1" indent="-285750" eaLnBrk="0" hangingPunct="0">
              <a:spcBef>
                <a:spcPct val="20000"/>
              </a:spcBef>
              <a:buFont typeface="Arial" charset="0"/>
              <a:buChar char="–"/>
            </a:pPr>
            <a:r>
              <a:rPr lang="en-US" sz="2800"/>
              <a:t>In traditional goal-setting, goals are set at the top of the organization and then become subgoals for each organizational area</a:t>
            </a:r>
          </a:p>
          <a:p>
            <a:pPr marL="742950" lvl="1" indent="-285750" eaLnBrk="0" hangingPunct="0">
              <a:spcBef>
                <a:spcPct val="20000"/>
              </a:spcBef>
              <a:buFont typeface="Arial" charset="0"/>
              <a:buChar char="–"/>
            </a:pPr>
            <a:r>
              <a:rPr lang="en-US" sz="2800"/>
              <a:t>MBO (management by objectives) is a process of setting mutually agreed-upon goals and using those goals to evaluate employee performance.</a:t>
            </a:r>
            <a:endParaRPr lang="en-US" sz="9600"/>
          </a:p>
        </p:txBody>
      </p:sp>
    </p:spTree>
    <p:extLst>
      <p:ext uri="{BB962C8B-B14F-4D97-AF65-F5344CB8AC3E}">
        <p14:creationId xmlns:p14="http://schemas.microsoft.com/office/powerpoint/2010/main" val="32414174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latin typeface="Calibri" pitchFamily="34" charset="0"/>
              </a:rPr>
              <a:t>Review Learning Outcome 8.3 (cont.)</a:t>
            </a: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Well-written goals have six characteristics</a:t>
            </a:r>
          </a:p>
          <a:p>
            <a:pPr marL="857250" lvl="1" indent="-457200" eaLnBrk="0" hangingPunct="0">
              <a:spcBef>
                <a:spcPct val="20000"/>
              </a:spcBef>
              <a:buFontTx/>
              <a:buAutoNum type="arabicPeriod"/>
            </a:pPr>
            <a:r>
              <a:rPr lang="en-US" sz="2800"/>
              <a:t>Written in terms of outcomes</a:t>
            </a:r>
          </a:p>
          <a:p>
            <a:pPr marL="857250" lvl="1" indent="-457200" eaLnBrk="0" hangingPunct="0">
              <a:spcBef>
                <a:spcPct val="20000"/>
              </a:spcBef>
              <a:buFontTx/>
              <a:buAutoNum type="arabicPeriod"/>
            </a:pPr>
            <a:r>
              <a:rPr lang="en-US" sz="2800"/>
              <a:t>Measurable and quantifiable</a:t>
            </a:r>
          </a:p>
          <a:p>
            <a:pPr marL="857250" lvl="1" indent="-457200" eaLnBrk="0" hangingPunct="0">
              <a:spcBef>
                <a:spcPct val="20000"/>
              </a:spcBef>
              <a:buFontTx/>
              <a:buAutoNum type="arabicPeriod"/>
            </a:pPr>
            <a:r>
              <a:rPr lang="en-US" sz="2800"/>
              <a:t>Clear as to time frame</a:t>
            </a:r>
          </a:p>
          <a:p>
            <a:pPr marL="857250" lvl="1" indent="-457200" eaLnBrk="0" hangingPunct="0">
              <a:spcBef>
                <a:spcPct val="20000"/>
              </a:spcBef>
              <a:buFontTx/>
              <a:buAutoNum type="arabicPeriod"/>
            </a:pPr>
            <a:r>
              <a:rPr lang="en-US" sz="2800"/>
              <a:t>Challenging but attainable</a:t>
            </a:r>
          </a:p>
          <a:p>
            <a:pPr marL="857250" lvl="1" indent="-457200" eaLnBrk="0" hangingPunct="0">
              <a:spcBef>
                <a:spcPct val="20000"/>
              </a:spcBef>
              <a:buFontTx/>
              <a:buAutoNum type="arabicPeriod"/>
            </a:pPr>
            <a:r>
              <a:rPr lang="en-US" sz="2800"/>
              <a:t>Written down</a:t>
            </a:r>
          </a:p>
          <a:p>
            <a:pPr marL="857250" lvl="1" indent="-457200" eaLnBrk="0" hangingPunct="0">
              <a:spcBef>
                <a:spcPct val="20000"/>
              </a:spcBef>
              <a:buFontTx/>
              <a:buAutoNum type="arabicPeriod"/>
            </a:pPr>
            <a:r>
              <a:rPr lang="en-US" sz="2800"/>
              <a:t>Communicated to all organizational members who need to know them.</a:t>
            </a:r>
          </a:p>
        </p:txBody>
      </p:sp>
    </p:spTree>
    <p:extLst>
      <p:ext uri="{BB962C8B-B14F-4D97-AF65-F5344CB8AC3E}">
        <p14:creationId xmlns:p14="http://schemas.microsoft.com/office/powerpoint/2010/main" val="33443297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latin typeface="Calibri" pitchFamily="34" charset="0"/>
              </a:rPr>
              <a:t>Review Learning Outcome 8.3 (cont.)</a:t>
            </a: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Goal-setting involves these steps: review the organization’s mission;</a:t>
            </a:r>
          </a:p>
          <a:p>
            <a:pPr marL="742950" lvl="1" indent="-285750" eaLnBrk="0" hangingPunct="0">
              <a:spcBef>
                <a:spcPct val="20000"/>
              </a:spcBef>
              <a:buFont typeface="Arial" charset="0"/>
              <a:buChar char="–"/>
            </a:pPr>
            <a:r>
              <a:rPr lang="en-US" sz="2800"/>
              <a:t>Evaluate available resources</a:t>
            </a:r>
          </a:p>
          <a:p>
            <a:pPr marL="742950" lvl="1" indent="-285750" eaLnBrk="0" hangingPunct="0">
              <a:spcBef>
                <a:spcPct val="20000"/>
              </a:spcBef>
              <a:buFont typeface="Arial" charset="0"/>
              <a:buChar char="–"/>
            </a:pPr>
            <a:r>
              <a:rPr lang="en-US" sz="2800"/>
              <a:t>Determine the goals individually or with input from others</a:t>
            </a:r>
          </a:p>
          <a:p>
            <a:pPr marL="742950" lvl="1" indent="-285750" eaLnBrk="0" hangingPunct="0">
              <a:spcBef>
                <a:spcPct val="20000"/>
              </a:spcBef>
              <a:buFont typeface="Arial" charset="0"/>
              <a:buChar char="–"/>
            </a:pPr>
            <a:r>
              <a:rPr lang="en-US" sz="2800"/>
              <a:t>Write down the goals and communicate them to all who need to know them</a:t>
            </a:r>
          </a:p>
          <a:p>
            <a:pPr marL="742950" lvl="1" indent="-285750" eaLnBrk="0" hangingPunct="0">
              <a:spcBef>
                <a:spcPct val="20000"/>
              </a:spcBef>
              <a:buFont typeface="Arial" charset="0"/>
              <a:buChar char="–"/>
            </a:pPr>
            <a:r>
              <a:rPr lang="en-US" sz="2800"/>
              <a:t>Review results and change goals as needed</a:t>
            </a:r>
          </a:p>
        </p:txBody>
      </p:sp>
    </p:spTree>
    <p:extLst>
      <p:ext uri="{BB962C8B-B14F-4D97-AF65-F5344CB8AC3E}">
        <p14:creationId xmlns:p14="http://schemas.microsoft.com/office/powerpoint/2010/main" val="376487037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latin typeface="Calibri" pitchFamily="34" charset="0"/>
              </a:rPr>
              <a:t>Review Learning Outcome 8.3 (cont.)</a:t>
            </a: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two main approaches to planning include</a:t>
            </a:r>
          </a:p>
          <a:p>
            <a:pPr marL="742950" lvl="1" indent="-285750" eaLnBrk="0" hangingPunct="0">
              <a:spcBef>
                <a:spcPct val="20000"/>
              </a:spcBef>
              <a:buFont typeface="Arial" charset="0"/>
              <a:buChar char="–"/>
            </a:pPr>
            <a:r>
              <a:rPr lang="en-US" sz="2800"/>
              <a:t>The traditional approach, which has plans developed by top managers that flow down through other organizational levels and which may use a formal planning department. </a:t>
            </a:r>
          </a:p>
          <a:p>
            <a:pPr marL="742950" lvl="1" indent="-285750" eaLnBrk="0" hangingPunct="0">
              <a:spcBef>
                <a:spcPct val="20000"/>
              </a:spcBef>
              <a:buFont typeface="Arial" charset="0"/>
              <a:buChar char="–"/>
            </a:pPr>
            <a:r>
              <a:rPr lang="en-US" sz="2800"/>
              <a:t>The other approach is to involve more organizational members in the planning process</a:t>
            </a:r>
          </a:p>
        </p:txBody>
      </p:sp>
    </p:spTree>
    <p:extLst>
      <p:ext uri="{BB962C8B-B14F-4D97-AF65-F5344CB8AC3E}">
        <p14:creationId xmlns:p14="http://schemas.microsoft.com/office/powerpoint/2010/main" val="2865769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latin typeface="Calibri" pitchFamily="34" charset="0"/>
              </a:rPr>
              <a:t>Review Learning Outcome 8.4</a:t>
            </a: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contemporary issues in planning.</a:t>
            </a:r>
          </a:p>
          <a:p>
            <a:pPr marL="742950" lvl="1" indent="-285750" eaLnBrk="0" hangingPunct="0">
              <a:spcBef>
                <a:spcPct val="20000"/>
              </a:spcBef>
              <a:buFont typeface="Arial" charset="0"/>
              <a:buChar char="–"/>
            </a:pPr>
            <a:r>
              <a:rPr lang="en-US" sz="2800"/>
              <a:t>Dynamic environments – usually means developing plans that are specific but flexible</a:t>
            </a:r>
          </a:p>
          <a:p>
            <a:pPr marL="742950" lvl="1" indent="-285750" eaLnBrk="0" hangingPunct="0">
              <a:spcBef>
                <a:spcPct val="20000"/>
              </a:spcBef>
              <a:buFont typeface="Arial" charset="0"/>
              <a:buChar char="–"/>
            </a:pPr>
            <a:r>
              <a:rPr lang="en-US" sz="2800"/>
              <a:t>Contemporary planning issue involves using environmental scanning to help do a better analysis of the external environment. </a:t>
            </a:r>
          </a:p>
          <a:p>
            <a:pPr marL="742950" lvl="1" indent="-285750" eaLnBrk="0" hangingPunct="0">
              <a:spcBef>
                <a:spcPct val="20000"/>
              </a:spcBef>
              <a:buFont typeface="Arial" charset="0"/>
              <a:buChar char="–"/>
            </a:pPr>
            <a:r>
              <a:rPr lang="en-US" sz="2800"/>
              <a:t>One form of environmental scanning, competitive intelligence, can be especially helpful in finding out what competitors are doing.</a:t>
            </a:r>
          </a:p>
        </p:txBody>
      </p:sp>
    </p:spTree>
    <p:extLst>
      <p:ext uri="{BB962C8B-B14F-4D97-AF65-F5344CB8AC3E}">
        <p14:creationId xmlns:p14="http://schemas.microsoft.com/office/powerpoint/2010/main" val="15132631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Managing Strategy</a:t>
            </a:r>
          </a:p>
        </p:txBody>
      </p:sp>
      <p:pic>
        <p:nvPicPr>
          <p:cNvPr id="29698" name="Picture 2"/>
          <p:cNvPicPr>
            <a:picLocks noChangeAspect="1"/>
          </p:cNvPicPr>
          <p:nvPr/>
        </p:nvPicPr>
        <p:blipFill>
          <a:blip r:embed="rId2"/>
          <a:srcRect/>
          <a:stretch>
            <a:fillRect/>
          </a:stretch>
        </p:blipFill>
        <p:spPr bwMode="auto">
          <a:xfrm>
            <a:off x="5943600" y="41910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264986207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676400"/>
            <a:ext cx="7620000" cy="4419600"/>
          </a:xfrm>
        </p:spPr>
        <p:txBody>
          <a:bodyPr/>
          <a:lstStyle/>
          <a:p>
            <a:pPr marL="457200" indent="-457200" eaLnBrk="1" hangingPunct="1">
              <a:buFont typeface="Arial" charset="0"/>
              <a:buNone/>
            </a:pPr>
            <a:r>
              <a:rPr lang="en-US" b="1"/>
              <a:t>Define </a:t>
            </a:r>
            <a:r>
              <a:rPr lang="en-US"/>
              <a:t>strategic management and explain why it’s important. </a:t>
            </a:r>
          </a:p>
          <a:p>
            <a:pPr marL="457200" indent="-457200" eaLnBrk="1" hangingPunct="1">
              <a:buFont typeface="Arial" charset="0"/>
              <a:buNone/>
            </a:pPr>
            <a:r>
              <a:rPr lang="en-US" b="1"/>
              <a:t>Explain </a:t>
            </a:r>
            <a:r>
              <a:rPr lang="en-US"/>
              <a:t>what managers do during the six steps of the strategic management process. </a:t>
            </a:r>
          </a:p>
          <a:p>
            <a:pPr marL="457200" indent="-457200" eaLnBrk="1" hangingPunct="1">
              <a:buFont typeface="Arial" charset="0"/>
              <a:buNone/>
            </a:pPr>
            <a:r>
              <a:rPr lang="en-US" b="1"/>
              <a:t>Describe </a:t>
            </a:r>
            <a:r>
              <a:rPr lang="en-US"/>
              <a:t>the three types of corporate strategies. </a:t>
            </a:r>
          </a:p>
          <a:p>
            <a:pPr marL="457200" indent="-457200" eaLnBrk="1" hangingPunct="1">
              <a:buFont typeface="Arial" charset="0"/>
              <a:buNone/>
            </a:pPr>
            <a:r>
              <a:rPr lang="en-US" b="1"/>
              <a:t>Describe </a:t>
            </a:r>
            <a:r>
              <a:rPr lang="en-US"/>
              <a:t>competitive advantage and the competitive strategies organizations use to get it.</a:t>
            </a:r>
          </a:p>
          <a:p>
            <a:pPr marL="457200" indent="-457200" eaLnBrk="1" hangingPunct="1">
              <a:buFont typeface="Arial" charset="0"/>
              <a:buNone/>
            </a:pPr>
            <a:r>
              <a:rPr lang="en-US" b="1"/>
              <a:t>Discuss </a:t>
            </a:r>
            <a:r>
              <a:rPr lang="en-US"/>
              <a:t>current strategic management issues.</a:t>
            </a:r>
            <a:endParaRPr lang="en-US" i="0">
              <a:cs typeface="Arial" charset="0"/>
            </a:endParaRPr>
          </a:p>
        </p:txBody>
      </p:sp>
    </p:spTree>
    <p:extLst>
      <p:ext uri="{BB962C8B-B14F-4D97-AF65-F5344CB8AC3E}">
        <p14:creationId xmlns:p14="http://schemas.microsoft.com/office/powerpoint/2010/main" val="427335697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What Is Strategic Management?</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Strategic management - </a:t>
            </a:r>
            <a:r>
              <a:rPr lang="en-US" sz="2800"/>
              <a:t>what managers do to develop the organization’s strategies.</a:t>
            </a:r>
          </a:p>
          <a:p>
            <a:pPr marL="342900" indent="-342900" eaLnBrk="0" hangingPunct="0">
              <a:spcBef>
                <a:spcPct val="20000"/>
              </a:spcBef>
              <a:buFont typeface="Arial" charset="0"/>
              <a:buChar char="•"/>
            </a:pPr>
            <a:r>
              <a:rPr lang="en-US" sz="2800" b="1"/>
              <a:t>Strategies - </a:t>
            </a:r>
            <a:r>
              <a:rPr lang="en-US" sz="2800"/>
              <a:t>the plans for how the organization will do what it’s in business to do, how it will compete successfully, and how it will attract and satisfy its customers in order to achieve its goals.</a:t>
            </a:r>
          </a:p>
          <a:p>
            <a:pPr marL="342900" indent="-342900" eaLnBrk="0" hangingPunct="0">
              <a:spcBef>
                <a:spcPct val="20000"/>
              </a:spcBef>
              <a:buFont typeface="Arial" charset="0"/>
              <a:buChar char="•"/>
            </a:pPr>
            <a:r>
              <a:rPr lang="en-US" sz="2800" b="1"/>
              <a:t>Business model - </a:t>
            </a:r>
            <a:r>
              <a:rPr lang="en-US" sz="2800"/>
              <a:t>how a company is going to make money.</a:t>
            </a:r>
            <a:endParaRPr lang="en-US" sz="2800" b="1"/>
          </a:p>
        </p:txBody>
      </p:sp>
    </p:spTree>
    <p:extLst>
      <p:ext uri="{BB962C8B-B14F-4D97-AF65-F5344CB8AC3E}">
        <p14:creationId xmlns:p14="http://schemas.microsoft.com/office/powerpoint/2010/main" val="2049605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a:xfrm>
            <a:off x="257175" y="76200"/>
            <a:ext cx="8658225" cy="1143000"/>
          </a:xfrm>
        </p:spPr>
        <p:txBody>
          <a:bodyPr/>
          <a:lstStyle/>
          <a:p>
            <a:r>
              <a:rPr lang="en-US" sz="3200"/>
              <a:t>Exhibit 1-10</a:t>
            </a:r>
            <a:br>
              <a:rPr lang="en-US" sz="3200"/>
            </a:br>
            <a:r>
              <a:rPr lang="en-US" sz="3200"/>
              <a:t>Rewards and Challenges of Being a Manager</a:t>
            </a:r>
            <a:endParaRPr lang="en-US" sz="3200">
              <a:latin typeface="Calibri" pitchFamily="34" charset="0"/>
            </a:endParaRPr>
          </a:p>
        </p:txBody>
      </p:sp>
      <p:pic>
        <p:nvPicPr>
          <p:cNvPr id="84994" name="Picture 2"/>
          <p:cNvPicPr>
            <a:picLocks noChangeAspect="1" noChangeArrowheads="1"/>
          </p:cNvPicPr>
          <p:nvPr/>
        </p:nvPicPr>
        <p:blipFill>
          <a:blip r:embed="rId3"/>
          <a:srcRect/>
          <a:stretch>
            <a:fillRect/>
          </a:stretch>
        </p:blipFill>
        <p:spPr bwMode="auto">
          <a:xfrm>
            <a:off x="333375" y="1447800"/>
            <a:ext cx="8477250" cy="4810125"/>
          </a:xfrm>
          <a:prstGeom prst="rect">
            <a:avLst/>
          </a:prstGeom>
          <a:noFill/>
          <a:ln w="9525">
            <a:noFill/>
            <a:miter lim="800000"/>
            <a:headEnd/>
            <a:tailEnd/>
          </a:ln>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Why Is Strategic Management</a:t>
            </a:r>
            <a:br>
              <a:rPr lang="en-US" sz="3600"/>
            </a:br>
            <a:r>
              <a:rPr lang="en-US" sz="3600"/>
              <a:t>Important?</a:t>
            </a:r>
            <a:endParaRPr lang="en-US" sz="36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461963" indent="-461963" eaLnBrk="0" hangingPunct="0">
              <a:spcBef>
                <a:spcPct val="50000"/>
              </a:spcBef>
              <a:buFontTx/>
              <a:buAutoNum type="arabicPeriod"/>
            </a:pPr>
            <a:r>
              <a:rPr lang="en-US" sz="3200"/>
              <a:t>It results in higher organizational performance.</a:t>
            </a:r>
          </a:p>
          <a:p>
            <a:pPr marL="461963" indent="-461963" eaLnBrk="0" hangingPunct="0">
              <a:spcBef>
                <a:spcPct val="50000"/>
              </a:spcBef>
              <a:buFontTx/>
              <a:buAutoNum type="arabicPeriod"/>
            </a:pPr>
            <a:r>
              <a:rPr lang="en-US" sz="3200"/>
              <a:t>It requires that managers examine and adapt to business environment changes.</a:t>
            </a:r>
          </a:p>
          <a:p>
            <a:pPr marL="461963" indent="-461963" eaLnBrk="0" hangingPunct="0">
              <a:spcBef>
                <a:spcPct val="50000"/>
              </a:spcBef>
              <a:buFontTx/>
              <a:buAutoNum type="arabicPeriod"/>
            </a:pPr>
            <a:r>
              <a:rPr lang="en-US" sz="3200"/>
              <a:t>It coordinates diverse organizational units, helping them focus on organizational goals.</a:t>
            </a:r>
          </a:p>
        </p:txBody>
      </p:sp>
    </p:spTree>
    <p:extLst>
      <p:ext uri="{BB962C8B-B14F-4D97-AF65-F5344CB8AC3E}">
        <p14:creationId xmlns:p14="http://schemas.microsoft.com/office/powerpoint/2010/main" val="32433053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The Strategic Management Process</a:t>
            </a:r>
            <a:endParaRPr lang="en-US" sz="3600">
              <a:latin typeface="Calibri" pitchFamily="34" charset="0"/>
            </a:endParaRPr>
          </a:p>
        </p:txBody>
      </p:sp>
      <p:sp>
        <p:nvSpPr>
          <p:cNvPr id="358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Strategic management process - </a:t>
            </a:r>
            <a:r>
              <a:rPr lang="en-US" sz="3200"/>
              <a:t>a six-step process that encompasses strategic planning, implementation, and evaluation.</a:t>
            </a:r>
          </a:p>
        </p:txBody>
      </p:sp>
    </p:spTree>
    <p:extLst>
      <p:ext uri="{BB962C8B-B14F-4D97-AF65-F5344CB8AC3E}">
        <p14:creationId xmlns:p14="http://schemas.microsoft.com/office/powerpoint/2010/main" val="4888630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Exhibit 9-1</a:t>
            </a:r>
            <a:br>
              <a:rPr lang="en-US" sz="3600"/>
            </a:br>
            <a:r>
              <a:rPr lang="en-US" sz="3600"/>
              <a:t>Strategic Management Process</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37891" name="Picture 2"/>
          <p:cNvPicPr>
            <a:picLocks noChangeAspect="1" noChangeArrowheads="1"/>
          </p:cNvPicPr>
          <p:nvPr/>
        </p:nvPicPr>
        <p:blipFill>
          <a:blip r:embed="rId3"/>
          <a:srcRect/>
          <a:stretch>
            <a:fillRect/>
          </a:stretch>
        </p:blipFill>
        <p:spPr bwMode="auto">
          <a:xfrm>
            <a:off x="0" y="2195513"/>
            <a:ext cx="9147175" cy="2681287"/>
          </a:xfrm>
          <a:prstGeom prst="rect">
            <a:avLst/>
          </a:prstGeom>
          <a:noFill/>
          <a:ln w="9525">
            <a:noFill/>
            <a:miter lim="800000"/>
            <a:headEnd/>
            <a:tailEnd/>
          </a:ln>
        </p:spPr>
      </p:pic>
    </p:spTree>
    <p:extLst>
      <p:ext uri="{BB962C8B-B14F-4D97-AF65-F5344CB8AC3E}">
        <p14:creationId xmlns:p14="http://schemas.microsoft.com/office/powerpoint/2010/main" val="114991392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The Strategic Management Process (cont.)</a:t>
            </a:r>
            <a:endParaRPr lang="en-US" sz="3600">
              <a:latin typeface="Calibri" pitchFamily="34" charset="0"/>
            </a:endParaRPr>
          </a:p>
        </p:txBody>
      </p:sp>
      <p:sp>
        <p:nvSpPr>
          <p:cNvPr id="399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30000"/>
              </a:spcBef>
              <a:buFont typeface="Arial" charset="0"/>
              <a:buChar char="•"/>
              <a:tabLst>
                <a:tab pos="1423988" algn="l"/>
              </a:tabLst>
            </a:pPr>
            <a:r>
              <a:rPr lang="en-US" sz="3200"/>
              <a:t>Step 1: Identifying the organization’s current 	mission, goals, and strategies</a:t>
            </a:r>
          </a:p>
          <a:p>
            <a:pPr marL="742950" lvl="1" indent="-285750" eaLnBrk="0" hangingPunct="0">
              <a:spcBef>
                <a:spcPct val="30000"/>
              </a:spcBef>
              <a:buFont typeface="Arial" charset="0"/>
              <a:buChar char="–"/>
              <a:tabLst>
                <a:tab pos="1423988" algn="l"/>
              </a:tabLst>
            </a:pPr>
            <a:r>
              <a:rPr lang="en-US" sz="2800" b="1"/>
              <a:t>Mission:</a:t>
            </a:r>
            <a:r>
              <a:rPr lang="en-US" sz="2800"/>
              <a:t> a statement of the purpose of an organization</a:t>
            </a:r>
          </a:p>
          <a:p>
            <a:pPr marL="1143000" lvl="2" indent="-228600" eaLnBrk="0" hangingPunct="0">
              <a:spcBef>
                <a:spcPct val="30000"/>
              </a:spcBef>
              <a:buFont typeface="Arial" charset="0"/>
              <a:buChar char="•"/>
              <a:tabLst>
                <a:tab pos="1423988" algn="l"/>
              </a:tabLst>
            </a:pPr>
            <a:r>
              <a:rPr lang="en-US" sz="2400"/>
              <a:t>The scope of its products and services</a:t>
            </a:r>
          </a:p>
          <a:p>
            <a:pPr marL="742950" lvl="1" indent="-285750" eaLnBrk="0" hangingPunct="0">
              <a:spcBef>
                <a:spcPct val="30000"/>
              </a:spcBef>
              <a:buFont typeface="Arial" charset="0"/>
              <a:buChar char="–"/>
              <a:tabLst>
                <a:tab pos="1423988" algn="l"/>
              </a:tabLst>
            </a:pPr>
            <a:r>
              <a:rPr lang="en-US" sz="2800" b="1"/>
              <a:t>Goals:</a:t>
            </a:r>
            <a:r>
              <a:rPr lang="en-US" sz="2800"/>
              <a:t> the foundation for further planning</a:t>
            </a:r>
          </a:p>
          <a:p>
            <a:pPr marL="1143000" lvl="2" indent="-228600" eaLnBrk="0" hangingPunct="0">
              <a:spcBef>
                <a:spcPct val="30000"/>
              </a:spcBef>
              <a:buFont typeface="Arial" charset="0"/>
              <a:buChar char="•"/>
              <a:tabLst>
                <a:tab pos="1423988" algn="l"/>
              </a:tabLst>
            </a:pPr>
            <a:r>
              <a:rPr lang="en-US" sz="2400"/>
              <a:t>Measurable performance targets</a:t>
            </a:r>
          </a:p>
        </p:txBody>
      </p:sp>
    </p:spTree>
    <p:extLst>
      <p:ext uri="{BB962C8B-B14F-4D97-AF65-F5344CB8AC3E}">
        <p14:creationId xmlns:p14="http://schemas.microsoft.com/office/powerpoint/2010/main" val="20371064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Exhibit 9-2</a:t>
            </a:r>
            <a:br>
              <a:rPr lang="en-US" sz="3600"/>
            </a:br>
            <a:r>
              <a:rPr lang="en-US" sz="3600"/>
              <a:t>Components of a Mission Statement</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1987" name="Picture 2"/>
          <p:cNvPicPr>
            <a:picLocks noChangeAspect="1" noChangeArrowheads="1"/>
          </p:cNvPicPr>
          <p:nvPr/>
        </p:nvPicPr>
        <p:blipFill>
          <a:blip r:embed="rId3"/>
          <a:srcRect/>
          <a:stretch>
            <a:fillRect/>
          </a:stretch>
        </p:blipFill>
        <p:spPr bwMode="auto">
          <a:xfrm>
            <a:off x="304800" y="1752600"/>
            <a:ext cx="8659813" cy="3562350"/>
          </a:xfrm>
          <a:prstGeom prst="rect">
            <a:avLst/>
          </a:prstGeom>
          <a:noFill/>
          <a:ln w="9525">
            <a:noFill/>
            <a:miter lim="800000"/>
            <a:headEnd/>
            <a:tailEnd/>
          </a:ln>
        </p:spPr>
      </p:pic>
    </p:spTree>
    <p:extLst>
      <p:ext uri="{BB962C8B-B14F-4D97-AF65-F5344CB8AC3E}">
        <p14:creationId xmlns:p14="http://schemas.microsoft.com/office/powerpoint/2010/main" val="261717744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The Strategic Management Process (cont.)</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30000"/>
              </a:spcBef>
              <a:buFont typeface="Arial" charset="0"/>
              <a:buChar char="•"/>
              <a:tabLst>
                <a:tab pos="1423988" algn="l"/>
              </a:tabLst>
            </a:pPr>
            <a:r>
              <a:rPr lang="en-US" sz="3200"/>
              <a:t>Step 2: Doing an external analysis</a:t>
            </a:r>
          </a:p>
          <a:p>
            <a:pPr marL="742950" lvl="1" indent="-285750" eaLnBrk="0" hangingPunct="0">
              <a:spcBef>
                <a:spcPct val="30000"/>
              </a:spcBef>
              <a:buFont typeface="Arial" charset="0"/>
              <a:buChar char="–"/>
              <a:tabLst>
                <a:tab pos="1423988" algn="l"/>
              </a:tabLst>
            </a:pPr>
            <a:r>
              <a:rPr lang="en-US" sz="2800"/>
              <a:t>The environmental scanning of specific and general environments</a:t>
            </a:r>
          </a:p>
          <a:p>
            <a:pPr marL="1143000" lvl="2" indent="-228600" eaLnBrk="0" hangingPunct="0">
              <a:spcBef>
                <a:spcPct val="30000"/>
              </a:spcBef>
              <a:buFont typeface="Arial" charset="0"/>
              <a:buChar char="•"/>
              <a:tabLst>
                <a:tab pos="1423988" algn="l"/>
              </a:tabLst>
            </a:pPr>
            <a:r>
              <a:rPr lang="en-US" sz="2400"/>
              <a:t>Focuses on identifying opportunities and threats</a:t>
            </a:r>
          </a:p>
        </p:txBody>
      </p:sp>
    </p:spTree>
    <p:extLst>
      <p:ext uri="{BB962C8B-B14F-4D97-AF65-F5344CB8AC3E}">
        <p14:creationId xmlns:p14="http://schemas.microsoft.com/office/powerpoint/2010/main" val="5696908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The Strategic Management Process (cont.)</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tabLst>
                <a:tab pos="1423988" algn="l"/>
              </a:tabLst>
            </a:pPr>
            <a:r>
              <a:rPr lang="en-US" sz="3200"/>
              <a:t>Step 3: Doing an internal analysis</a:t>
            </a:r>
          </a:p>
          <a:p>
            <a:pPr marL="742950" lvl="1" indent="-285750" eaLnBrk="0" hangingPunct="0">
              <a:spcBef>
                <a:spcPct val="20000"/>
              </a:spcBef>
              <a:buFont typeface="Arial" charset="0"/>
              <a:buChar char="–"/>
              <a:tabLst>
                <a:tab pos="1423988" algn="l"/>
              </a:tabLst>
            </a:pPr>
            <a:r>
              <a:rPr lang="en-US" sz="2400"/>
              <a:t>Assessing organizational resources, capabilities, and activities:</a:t>
            </a:r>
          </a:p>
          <a:p>
            <a:pPr marL="1143000" lvl="2" indent="-228600" eaLnBrk="0" hangingPunct="0">
              <a:spcBef>
                <a:spcPct val="20000"/>
              </a:spcBef>
              <a:buFont typeface="Arial" charset="0"/>
              <a:buChar char="•"/>
              <a:tabLst>
                <a:tab pos="1423988" algn="l"/>
              </a:tabLst>
            </a:pPr>
            <a:r>
              <a:rPr lang="en-US" sz="2400"/>
              <a:t>Strengths create value for the customer and strengthen the competitive position of the firm.</a:t>
            </a:r>
          </a:p>
          <a:p>
            <a:pPr marL="1143000" lvl="2" indent="-228600" eaLnBrk="0" hangingPunct="0">
              <a:spcBef>
                <a:spcPct val="20000"/>
              </a:spcBef>
              <a:buFont typeface="Arial" charset="0"/>
              <a:buChar char="•"/>
              <a:tabLst>
                <a:tab pos="1423988" algn="l"/>
              </a:tabLst>
            </a:pPr>
            <a:r>
              <a:rPr lang="en-US" sz="2400"/>
              <a:t>Weaknesses can place the firm at a competitive disadvantage.</a:t>
            </a:r>
          </a:p>
          <a:p>
            <a:pPr marL="742950" lvl="1" indent="-285750" eaLnBrk="0" hangingPunct="0">
              <a:spcBef>
                <a:spcPct val="20000"/>
              </a:spcBef>
              <a:buFont typeface="Arial" charset="0"/>
              <a:buChar char="–"/>
              <a:tabLst>
                <a:tab pos="1423988" algn="l"/>
              </a:tabLst>
            </a:pPr>
            <a:r>
              <a:rPr lang="en-US" sz="2400"/>
              <a:t>Steps 2 and 3 combined are called a SWOT analysis. (Strengths, Weaknesses, Opportunities, and Threats</a:t>
            </a:r>
            <a:r>
              <a:rPr lang="en-US" sz="2400" b="1" i="1">
                <a:solidFill>
                  <a:srgbClr val="006600"/>
                </a:solidFill>
              </a:rPr>
              <a:t>)</a:t>
            </a:r>
          </a:p>
        </p:txBody>
      </p:sp>
    </p:spTree>
    <p:extLst>
      <p:ext uri="{BB962C8B-B14F-4D97-AF65-F5344CB8AC3E}">
        <p14:creationId xmlns:p14="http://schemas.microsoft.com/office/powerpoint/2010/main" val="4677294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SWOT Analysis</a:t>
            </a:r>
            <a:endParaRPr lang="en-US" sz="36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SWOT analysis </a:t>
            </a:r>
            <a:r>
              <a:rPr lang="en-US" sz="3200"/>
              <a:t>- an analysis of the organization’s strengths, weaknesses, opportunities, and threats.</a:t>
            </a:r>
          </a:p>
          <a:p>
            <a:pPr marL="342900" indent="-342900" eaLnBrk="0" hangingPunct="0">
              <a:spcBef>
                <a:spcPct val="20000"/>
              </a:spcBef>
              <a:buFont typeface="Arial" charset="0"/>
              <a:buChar char="•"/>
            </a:pPr>
            <a:r>
              <a:rPr lang="en-US" sz="3200" b="1"/>
              <a:t>Resources</a:t>
            </a:r>
            <a:r>
              <a:rPr lang="en-US" sz="3200"/>
              <a:t> - an organization’s assets that are used to develop, manufacture, and deliver a product to its customers.</a:t>
            </a:r>
          </a:p>
          <a:p>
            <a:pPr marL="342900" indent="-342900" eaLnBrk="0" hangingPunct="0">
              <a:spcBef>
                <a:spcPct val="20000"/>
              </a:spcBef>
              <a:buFont typeface="Arial" charset="0"/>
              <a:buChar char="•"/>
            </a:pPr>
            <a:r>
              <a:rPr lang="en-US" sz="3200" b="1"/>
              <a:t>Capabilities</a:t>
            </a:r>
            <a:r>
              <a:rPr lang="en-US" sz="3200"/>
              <a:t> - an organization’s skills and abilities in doing the work activities needed in its business.</a:t>
            </a:r>
          </a:p>
        </p:txBody>
      </p:sp>
    </p:spTree>
    <p:extLst>
      <p:ext uri="{BB962C8B-B14F-4D97-AF65-F5344CB8AC3E}">
        <p14:creationId xmlns:p14="http://schemas.microsoft.com/office/powerpoint/2010/main" val="30151646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Strengths and Weaknesses</a:t>
            </a:r>
            <a:endParaRPr lang="en-US" sz="3600">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Strengths</a:t>
            </a:r>
            <a:r>
              <a:rPr lang="en-US" sz="3200"/>
              <a:t> - any activities the organization does well or any unique resources that it has. </a:t>
            </a:r>
          </a:p>
          <a:p>
            <a:pPr marL="342900" indent="-342900" eaLnBrk="0" hangingPunct="0">
              <a:spcBef>
                <a:spcPct val="20000"/>
              </a:spcBef>
              <a:buFont typeface="Arial" charset="0"/>
              <a:buChar char="•"/>
            </a:pPr>
            <a:r>
              <a:rPr lang="en-US" sz="3200" b="1"/>
              <a:t>Weaknesses</a:t>
            </a:r>
            <a:r>
              <a:rPr lang="en-US" sz="3200"/>
              <a:t> - activities the organization does not execute well or needed resources it does not possess.</a:t>
            </a:r>
          </a:p>
          <a:p>
            <a:pPr marL="342900" indent="-342900" eaLnBrk="0" hangingPunct="0">
              <a:spcBef>
                <a:spcPct val="20000"/>
              </a:spcBef>
              <a:buFont typeface="Arial" charset="0"/>
              <a:buChar char="•"/>
            </a:pPr>
            <a:r>
              <a:rPr lang="en-US" sz="3200" b="1"/>
              <a:t>Core competencies </a:t>
            </a:r>
            <a:r>
              <a:rPr lang="en-US" sz="3200"/>
              <a:t>- the organization’s major value-creating capabilities that determine its competitive weapons.</a:t>
            </a:r>
          </a:p>
        </p:txBody>
      </p:sp>
    </p:spTree>
    <p:extLst>
      <p:ext uri="{BB962C8B-B14F-4D97-AF65-F5344CB8AC3E}">
        <p14:creationId xmlns:p14="http://schemas.microsoft.com/office/powerpoint/2010/main" val="22345720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The Strategic Management Process (cont.)</a:t>
            </a:r>
            <a:endParaRPr lang="en-US" sz="3600">
              <a:latin typeface="Calibri" pitchFamily="34" charset="0"/>
            </a:endParaRPr>
          </a:p>
        </p:txBody>
      </p:sp>
      <p:sp>
        <p:nvSpPr>
          <p:cNvPr id="52226" name="Rectangle 3"/>
          <p:cNvSpPr txBox="1">
            <a:spLocks/>
          </p:cNvSpPr>
          <p:nvPr/>
        </p:nvSpPr>
        <p:spPr bwMode="auto">
          <a:xfrm>
            <a:off x="457200" y="1600200"/>
            <a:ext cx="84582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tabLst>
                <a:tab pos="1423988" algn="l"/>
              </a:tabLst>
            </a:pPr>
            <a:r>
              <a:rPr lang="en-US" sz="3200"/>
              <a:t>Step 4: Formulating strategies</a:t>
            </a:r>
          </a:p>
          <a:p>
            <a:pPr marL="742950" lvl="1" indent="-285750" eaLnBrk="0" hangingPunct="0">
              <a:spcBef>
                <a:spcPct val="50000"/>
              </a:spcBef>
              <a:buFont typeface="Arial" charset="0"/>
              <a:buChar char="–"/>
              <a:tabLst>
                <a:tab pos="1423988" algn="l"/>
              </a:tabLst>
            </a:pPr>
            <a:r>
              <a:rPr lang="en-US" sz="2800"/>
              <a:t>Develop and evaluate strategic alternatives.</a:t>
            </a:r>
          </a:p>
          <a:p>
            <a:pPr marL="742950" lvl="1" indent="-285750" eaLnBrk="0" hangingPunct="0">
              <a:spcBef>
                <a:spcPct val="50000"/>
              </a:spcBef>
              <a:buFont typeface="Arial" charset="0"/>
              <a:buChar char="–"/>
              <a:tabLst>
                <a:tab pos="1423988" algn="l"/>
              </a:tabLst>
            </a:pPr>
            <a:r>
              <a:rPr lang="en-US" sz="2800"/>
              <a:t>Select appropriate strategies for all levels in the organization that provide relative advantage over competitors.</a:t>
            </a:r>
          </a:p>
          <a:p>
            <a:pPr marL="742950" lvl="1" indent="-285750" eaLnBrk="0" hangingPunct="0">
              <a:spcBef>
                <a:spcPct val="50000"/>
              </a:spcBef>
              <a:buFont typeface="Arial" charset="0"/>
              <a:buChar char="–"/>
              <a:tabLst>
                <a:tab pos="1423988" algn="l"/>
              </a:tabLst>
            </a:pPr>
            <a:r>
              <a:rPr lang="en-US" sz="2800"/>
              <a:t>Match organizational strengths to environmental opportunities.</a:t>
            </a:r>
          </a:p>
          <a:p>
            <a:pPr marL="742950" lvl="1" indent="-285750" eaLnBrk="0" hangingPunct="0">
              <a:spcBef>
                <a:spcPct val="50000"/>
              </a:spcBef>
              <a:buFont typeface="Arial" charset="0"/>
              <a:buChar char="–"/>
              <a:tabLst>
                <a:tab pos="1423988" algn="l"/>
              </a:tabLst>
            </a:pPr>
            <a:r>
              <a:rPr lang="en-US" sz="2800"/>
              <a:t>Correct weaknesses and guard against threats.</a:t>
            </a:r>
          </a:p>
        </p:txBody>
      </p:sp>
    </p:spTree>
    <p:extLst>
      <p:ext uri="{BB962C8B-B14F-4D97-AF65-F5344CB8AC3E}">
        <p14:creationId xmlns:p14="http://schemas.microsoft.com/office/powerpoint/2010/main" val="144226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a:t>Why Are Managers Important?</a:t>
            </a:r>
            <a:endParaRPr lang="en-US">
              <a:latin typeface="Calibri" pitchFamily="34" charset="0"/>
            </a:endParaRPr>
          </a:p>
        </p:txBody>
      </p:sp>
      <p:sp>
        <p:nvSpPr>
          <p:cNvPr id="31746" name="Rectangle 3"/>
          <p:cNvSpPr>
            <a:spLocks noGrp="1"/>
          </p:cNvSpPr>
          <p:nvPr>
            <p:ph type="body" idx="4294967295"/>
          </p:nvPr>
        </p:nvSpPr>
        <p:spPr/>
        <p:txBody>
          <a:bodyPr/>
          <a:lstStyle/>
          <a:p>
            <a:r>
              <a:rPr lang="en-US"/>
              <a:t>Organizations need their managerial skills and abilities more than ever in these uncertain, complex, and chaotic times.</a:t>
            </a:r>
          </a:p>
          <a:p>
            <a:r>
              <a:rPr lang="en-US"/>
              <a:t>Managerial skills and abilities are critical in getting things done.</a:t>
            </a:r>
          </a:p>
          <a:p>
            <a:r>
              <a:rPr lang="en-US"/>
              <a:t>The quality of the employee/supervisor relationship is the most important variable in productivity and loyalty.</a:t>
            </a:r>
          </a:p>
          <a:p>
            <a:endParaRPr lang="en-US">
              <a:latin typeface="Calibri"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a:latin typeface="Calibri" pitchFamily="34" charset="0"/>
              </a:rPr>
              <a:t>Review Learning Outcome 1.1</a:t>
            </a: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why managers are important to organizations.</a:t>
            </a:r>
          </a:p>
          <a:p>
            <a:pPr marL="742950" lvl="1" indent="-285750" eaLnBrk="0" hangingPunct="0">
              <a:spcBef>
                <a:spcPct val="20000"/>
              </a:spcBef>
              <a:buFont typeface="Arial" charset="0"/>
              <a:buChar char="–"/>
            </a:pPr>
            <a:r>
              <a:rPr lang="en-US" sz="2800"/>
              <a:t>Organizations need their managerial skills and abilities in uncertain, complex, and chaotic times</a:t>
            </a:r>
          </a:p>
          <a:p>
            <a:pPr marL="742950" lvl="1" indent="-285750" eaLnBrk="0" hangingPunct="0">
              <a:spcBef>
                <a:spcPct val="20000"/>
              </a:spcBef>
              <a:buFont typeface="Arial" charset="0"/>
              <a:buChar char="–"/>
            </a:pPr>
            <a:r>
              <a:rPr lang="en-US" sz="2800"/>
              <a:t>Managers are critical to getting things done in organizations</a:t>
            </a:r>
          </a:p>
          <a:p>
            <a:pPr marL="742950" lvl="1" indent="-285750" eaLnBrk="0" hangingPunct="0">
              <a:spcBef>
                <a:spcPct val="20000"/>
              </a:spcBef>
              <a:buFont typeface="Arial" charset="0"/>
              <a:buChar char="–"/>
            </a:pPr>
            <a:r>
              <a:rPr lang="en-US" sz="2800"/>
              <a:t>Managers contribute to employee productivity and loyalty</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The Strategic Management Process (cont.)</a:t>
            </a:r>
            <a:endParaRPr lang="en-US" sz="36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2800"/>
              <a:t>Step 5: Implementing strategies</a:t>
            </a:r>
          </a:p>
          <a:p>
            <a:pPr marL="742950" lvl="1" indent="-285750" eaLnBrk="0" hangingPunct="0">
              <a:spcBef>
                <a:spcPct val="50000"/>
              </a:spcBef>
              <a:buFont typeface="Arial" charset="0"/>
              <a:buChar char="–"/>
            </a:pPr>
            <a:r>
              <a:rPr lang="en-US" sz="2400" b="1"/>
              <a:t>Implementation -</a:t>
            </a:r>
            <a:r>
              <a:rPr lang="en-US" sz="2400"/>
              <a:t> effectively fitting organizational structure and activities to the environment.</a:t>
            </a:r>
          </a:p>
          <a:p>
            <a:pPr marL="742950" lvl="1" indent="-285750" eaLnBrk="0" hangingPunct="0">
              <a:spcBef>
                <a:spcPct val="50000"/>
              </a:spcBef>
              <a:buFont typeface="Arial" charset="0"/>
              <a:buChar char="–"/>
            </a:pPr>
            <a:r>
              <a:rPr lang="en-US" sz="2400"/>
              <a:t>The environment dictates the chosen strategy; effective strategy implementation requires an organizational structure matched to its requirements.</a:t>
            </a:r>
          </a:p>
          <a:p>
            <a:pPr marL="342900" indent="-342900" eaLnBrk="0" hangingPunct="0">
              <a:spcBef>
                <a:spcPct val="50000"/>
              </a:spcBef>
              <a:buFont typeface="Arial" charset="0"/>
              <a:buChar char="•"/>
            </a:pPr>
            <a:r>
              <a:rPr lang="en-US" sz="2800"/>
              <a:t>Step 6: Evaluating results</a:t>
            </a:r>
          </a:p>
          <a:p>
            <a:pPr marL="742950" lvl="1" indent="-285750" eaLnBrk="0" hangingPunct="0">
              <a:spcBef>
                <a:spcPct val="50000"/>
              </a:spcBef>
              <a:buFont typeface="Arial" charset="0"/>
              <a:buChar char="–"/>
            </a:pPr>
            <a:r>
              <a:rPr lang="en-US" sz="2400"/>
              <a:t>How effective have strategies been?</a:t>
            </a:r>
          </a:p>
          <a:p>
            <a:pPr marL="742950" lvl="1" indent="-285750" eaLnBrk="0" hangingPunct="0">
              <a:spcBef>
                <a:spcPct val="50000"/>
              </a:spcBef>
              <a:buFont typeface="Arial" charset="0"/>
              <a:buChar char="–"/>
            </a:pPr>
            <a:r>
              <a:rPr lang="en-US" sz="2400"/>
              <a:t>What adjustments, if any, are necessary?</a:t>
            </a:r>
          </a:p>
        </p:txBody>
      </p:sp>
    </p:spTree>
    <p:extLst>
      <p:ext uri="{BB962C8B-B14F-4D97-AF65-F5344CB8AC3E}">
        <p14:creationId xmlns:p14="http://schemas.microsoft.com/office/powerpoint/2010/main" val="15737726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What Is Corporate Strategy?</a:t>
            </a:r>
            <a:endParaRPr lang="en-US" sz="3600">
              <a:latin typeface="Calibri" pitchFamily="34" charset="0"/>
            </a:endParaRPr>
          </a:p>
        </p:txBody>
      </p:sp>
      <p:sp>
        <p:nvSpPr>
          <p:cNvPr id="56322" name="Rectangle 3"/>
          <p:cNvSpPr txBox="1">
            <a:spLocks/>
          </p:cNvSpPr>
          <p:nvPr/>
        </p:nvSpPr>
        <p:spPr bwMode="auto">
          <a:xfrm>
            <a:off x="47625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Corporate strategy </a:t>
            </a:r>
            <a:r>
              <a:rPr lang="en-US" sz="3200"/>
              <a:t>- an organizational strategy that determines what businesses a company is in or wants to be in, and what it wants to do with those businesses.</a:t>
            </a:r>
          </a:p>
          <a:p>
            <a:pPr marL="342900" indent="-342900" eaLnBrk="0" hangingPunct="0">
              <a:spcBef>
                <a:spcPct val="20000"/>
              </a:spcBef>
              <a:buFont typeface="Arial" charset="0"/>
              <a:buChar char="•"/>
            </a:pPr>
            <a:r>
              <a:rPr lang="en-US" sz="3200" b="1"/>
              <a:t>Strategic Business Unit (SBU) -</a:t>
            </a:r>
            <a:r>
              <a:rPr lang="en-US" sz="3200"/>
              <a:t> the single independent businesses of an organization that formulate their own competitive  strategies.</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422651590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pPr>
              <a:spcBef>
                <a:spcPct val="50000"/>
              </a:spcBef>
            </a:pPr>
            <a:r>
              <a:rPr lang="en-US" sz="3600"/>
              <a:t>Types of Corporate Strategies</a:t>
            </a: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3200"/>
              <a:t>Growth -  expansion into new products and markets.</a:t>
            </a:r>
          </a:p>
          <a:p>
            <a:pPr marL="342900" indent="-342900" eaLnBrk="0" hangingPunct="0">
              <a:spcBef>
                <a:spcPct val="50000"/>
              </a:spcBef>
              <a:buFont typeface="Arial" charset="0"/>
              <a:buChar char="•"/>
            </a:pPr>
            <a:r>
              <a:rPr lang="en-US" sz="3200"/>
              <a:t>Stability - maintenance of the status quo.</a:t>
            </a:r>
          </a:p>
          <a:p>
            <a:pPr marL="342900" indent="-342900" eaLnBrk="0" hangingPunct="0">
              <a:spcBef>
                <a:spcPct val="50000"/>
              </a:spcBef>
              <a:buFont typeface="Arial" charset="0"/>
              <a:buChar char="•"/>
            </a:pPr>
            <a:r>
              <a:rPr lang="en-US" sz="3200"/>
              <a:t>Renewal - examination of organizational weaknesses that are leading to performance declines.</a:t>
            </a:r>
          </a:p>
        </p:txBody>
      </p:sp>
    </p:spTree>
    <p:extLst>
      <p:ext uri="{BB962C8B-B14F-4D97-AF65-F5344CB8AC3E}">
        <p14:creationId xmlns:p14="http://schemas.microsoft.com/office/powerpoint/2010/main" val="20867484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Exhibit 9-3</a:t>
            </a:r>
            <a:br>
              <a:rPr lang="en-US" sz="3600"/>
            </a:br>
            <a:r>
              <a:rPr lang="en-US" sz="3600"/>
              <a:t>Types of Organizational Strategies</a:t>
            </a:r>
            <a:endParaRPr lang="en-US" sz="3600">
              <a:latin typeface="Calibri" pitchFamily="34" charset="0"/>
            </a:endParaRPr>
          </a:p>
        </p:txBody>
      </p:sp>
      <p:pic>
        <p:nvPicPr>
          <p:cNvPr id="60418" name="Picture 2"/>
          <p:cNvPicPr>
            <a:picLocks noChangeAspect="1" noChangeArrowheads="1"/>
          </p:cNvPicPr>
          <p:nvPr/>
        </p:nvPicPr>
        <p:blipFill>
          <a:blip r:embed="rId3"/>
          <a:srcRect/>
          <a:stretch>
            <a:fillRect/>
          </a:stretch>
        </p:blipFill>
        <p:spPr bwMode="auto">
          <a:xfrm>
            <a:off x="76200" y="2133600"/>
            <a:ext cx="8991600" cy="2673350"/>
          </a:xfrm>
          <a:prstGeom prst="rect">
            <a:avLst/>
          </a:prstGeom>
          <a:noFill/>
          <a:ln w="9525">
            <a:noFill/>
            <a:miter lim="800000"/>
            <a:headEnd/>
            <a:tailEnd/>
          </a:ln>
        </p:spPr>
      </p:pic>
    </p:spTree>
    <p:extLst>
      <p:ext uri="{BB962C8B-B14F-4D97-AF65-F5344CB8AC3E}">
        <p14:creationId xmlns:p14="http://schemas.microsoft.com/office/powerpoint/2010/main" val="12070667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Growth Strategies</a:t>
            </a:r>
            <a:endParaRPr lang="en-US" sz="36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Growth strategy </a:t>
            </a:r>
            <a:r>
              <a:rPr lang="en-US" sz="3200"/>
              <a:t>- a corporate strategy that’s used when an organization wants to expand the number of markets served or products offered, through either its current business(es) or new business(es).</a:t>
            </a:r>
          </a:p>
        </p:txBody>
      </p:sp>
    </p:spTree>
    <p:extLst>
      <p:ext uri="{BB962C8B-B14F-4D97-AF65-F5344CB8AC3E}">
        <p14:creationId xmlns:p14="http://schemas.microsoft.com/office/powerpoint/2010/main" val="23753007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latin typeface="Calibri" pitchFamily="34" charset="0"/>
              </a:rPr>
              <a:t>Types of Growth Strategies</a:t>
            </a: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Concentration  - focuses on its primary line of business and increases the number of products offered or markets served in this primary business</a:t>
            </a:r>
          </a:p>
          <a:p>
            <a:pPr marL="342900" indent="-342900" eaLnBrk="0" hangingPunct="0">
              <a:spcBef>
                <a:spcPct val="20000"/>
              </a:spcBef>
              <a:buFont typeface="Arial" charset="0"/>
              <a:buChar char="•"/>
            </a:pPr>
            <a:r>
              <a:rPr lang="en-US" sz="3200"/>
              <a:t>Vertical integration</a:t>
            </a:r>
          </a:p>
          <a:p>
            <a:pPr marL="742950" lvl="1" indent="-285750" eaLnBrk="0" hangingPunct="0">
              <a:spcBef>
                <a:spcPct val="20000"/>
              </a:spcBef>
              <a:buFont typeface="Arial" charset="0"/>
              <a:buChar char="–"/>
            </a:pPr>
            <a:r>
              <a:rPr lang="en-US" sz="2800"/>
              <a:t>Backward vertical integration -  the organization becomes its own supplier</a:t>
            </a:r>
          </a:p>
          <a:p>
            <a:pPr marL="742950" lvl="1" indent="-285750" eaLnBrk="0" hangingPunct="0">
              <a:spcBef>
                <a:spcPct val="20000"/>
              </a:spcBef>
              <a:buFont typeface="Arial" charset="0"/>
              <a:buChar char="–"/>
            </a:pPr>
            <a:r>
              <a:rPr lang="en-US" sz="2800"/>
              <a:t>Forward vertical integration -  the organization becomes its own distributor</a:t>
            </a:r>
          </a:p>
        </p:txBody>
      </p:sp>
    </p:spTree>
    <p:extLst>
      <p:ext uri="{BB962C8B-B14F-4D97-AF65-F5344CB8AC3E}">
        <p14:creationId xmlns:p14="http://schemas.microsoft.com/office/powerpoint/2010/main" val="11260765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latin typeface="Calibri" pitchFamily="34" charset="0"/>
              </a:rPr>
              <a:t>Types of Growth Strategies (cont.)</a:t>
            </a: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Horizontal integration - a company grows by combining with competitors.</a:t>
            </a:r>
          </a:p>
          <a:p>
            <a:pPr marL="342900" indent="-342900" eaLnBrk="0" hangingPunct="0">
              <a:spcBef>
                <a:spcPct val="20000"/>
              </a:spcBef>
              <a:buFont typeface="Arial" charset="0"/>
              <a:buChar char="•"/>
            </a:pPr>
            <a:r>
              <a:rPr lang="en-US" sz="3200"/>
              <a:t>Diversification</a:t>
            </a:r>
          </a:p>
          <a:p>
            <a:pPr marL="742950" lvl="1" indent="-285750" eaLnBrk="0" hangingPunct="0">
              <a:spcBef>
                <a:spcPct val="20000"/>
              </a:spcBef>
              <a:buFont typeface="Arial" charset="0"/>
              <a:buChar char="–"/>
            </a:pPr>
            <a:r>
              <a:rPr lang="en-US" sz="2800"/>
              <a:t>Related diversification -  when a company	combines with other companies in different,	but related, industries</a:t>
            </a:r>
          </a:p>
          <a:p>
            <a:pPr marL="742950" lvl="1" indent="-285750" eaLnBrk="0" hangingPunct="0">
              <a:spcBef>
                <a:spcPct val="20000"/>
              </a:spcBef>
              <a:buFont typeface="Arial" charset="0"/>
              <a:buChar char="–"/>
            </a:pPr>
            <a:r>
              <a:rPr lang="en-US" sz="2800"/>
              <a:t>Unrelated diversification  - when a company combines with firms in different and unrelated industries</a:t>
            </a:r>
          </a:p>
        </p:txBody>
      </p:sp>
    </p:spTree>
    <p:extLst>
      <p:ext uri="{BB962C8B-B14F-4D97-AF65-F5344CB8AC3E}">
        <p14:creationId xmlns:p14="http://schemas.microsoft.com/office/powerpoint/2010/main" val="139501198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Corporate Strategies (cont.)</a:t>
            </a:r>
            <a:endParaRPr lang="en-US" sz="3600">
              <a:latin typeface="Calibri" pitchFamily="34" charset="0"/>
            </a:endParaRPr>
          </a:p>
        </p:txBody>
      </p:sp>
      <p:sp>
        <p:nvSpPr>
          <p:cNvPr id="68610" name="Rectangle 3"/>
          <p:cNvSpPr txBox="1">
            <a:spLocks/>
          </p:cNvSpPr>
          <p:nvPr/>
        </p:nvSpPr>
        <p:spPr bwMode="auto">
          <a:xfrm>
            <a:off x="457200" y="1600200"/>
            <a:ext cx="5181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Stability strategy </a:t>
            </a:r>
            <a:r>
              <a:rPr lang="en-US" sz="3200"/>
              <a:t>- a corporate strategy in which an organization continues to do what it is currently doing.</a:t>
            </a:r>
          </a:p>
        </p:txBody>
      </p:sp>
      <p:pic>
        <p:nvPicPr>
          <p:cNvPr id="68611" name="Picture 2"/>
          <p:cNvPicPr>
            <a:picLocks noChangeAspect="1" noChangeArrowheads="1"/>
          </p:cNvPicPr>
          <p:nvPr/>
        </p:nvPicPr>
        <p:blipFill>
          <a:blip r:embed="rId3"/>
          <a:srcRect b="4530"/>
          <a:stretch>
            <a:fillRect/>
          </a:stretch>
        </p:blipFill>
        <p:spPr bwMode="auto">
          <a:xfrm>
            <a:off x="5791200" y="1600200"/>
            <a:ext cx="2873375" cy="4114800"/>
          </a:xfrm>
          <a:prstGeom prst="rect">
            <a:avLst/>
          </a:prstGeom>
          <a:noFill/>
          <a:ln w="9525">
            <a:noFill/>
            <a:miter lim="800000"/>
            <a:headEnd/>
            <a:tailEnd/>
          </a:ln>
        </p:spPr>
      </p:pic>
    </p:spTree>
    <p:extLst>
      <p:ext uri="{BB962C8B-B14F-4D97-AF65-F5344CB8AC3E}">
        <p14:creationId xmlns:p14="http://schemas.microsoft.com/office/powerpoint/2010/main" val="18677536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Corporate Strategies (cont.)</a:t>
            </a:r>
            <a:endParaRPr lang="en-US" sz="3600">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Renewal strategy </a:t>
            </a:r>
            <a:r>
              <a:rPr lang="en-US" sz="3200"/>
              <a:t>- a corporate strategy designed to address declining performance.</a:t>
            </a:r>
          </a:p>
          <a:p>
            <a:pPr marL="742950" lvl="1" indent="-285750" eaLnBrk="0" hangingPunct="0">
              <a:spcBef>
                <a:spcPct val="20000"/>
              </a:spcBef>
              <a:buFont typeface="Arial" charset="0"/>
              <a:buChar char="–"/>
            </a:pPr>
            <a:r>
              <a:rPr lang="en-US" sz="2800"/>
              <a:t>Retrenchment strategy  - a short-run renewal strategy used for minor  performance problems.</a:t>
            </a:r>
          </a:p>
          <a:p>
            <a:pPr marL="742950" lvl="1" indent="-285750" eaLnBrk="0" hangingPunct="0">
              <a:spcBef>
                <a:spcPct val="20000"/>
              </a:spcBef>
              <a:buFont typeface="Arial" charset="0"/>
              <a:buChar char="–"/>
            </a:pPr>
            <a:r>
              <a:rPr lang="en-US" sz="2800"/>
              <a:t>Turnaround strategy - when an organization’s problems are more serious, more drastic action is needed.</a:t>
            </a:r>
          </a:p>
        </p:txBody>
      </p:sp>
    </p:spTree>
    <p:extLst>
      <p:ext uri="{BB962C8B-B14F-4D97-AF65-F5344CB8AC3E}">
        <p14:creationId xmlns:p14="http://schemas.microsoft.com/office/powerpoint/2010/main" val="31130797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How Are Corporate </a:t>
            </a:r>
            <a:br>
              <a:rPr lang="en-US" sz="3600"/>
            </a:br>
            <a:r>
              <a:rPr lang="en-US" sz="3600"/>
              <a:t>Strategies Managed?</a:t>
            </a:r>
            <a:endParaRPr lang="en-US" sz="3600">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BCG matrix</a:t>
            </a:r>
            <a:r>
              <a:rPr lang="en-US" sz="3200"/>
              <a:t> </a:t>
            </a:r>
            <a:r>
              <a:rPr lang="en-US" sz="3200" b="1"/>
              <a:t>-</a:t>
            </a:r>
            <a:r>
              <a:rPr lang="en-US" sz="3200"/>
              <a:t> a strategy tool that guides resource allocation decisions on the basis of market share and growth rate of SBUs.</a:t>
            </a:r>
          </a:p>
          <a:p>
            <a:pPr marL="342900" indent="-342900" eaLnBrk="0" hangingPunct="0">
              <a:spcBef>
                <a:spcPct val="20000"/>
              </a:spcBef>
              <a:buFont typeface="Arial" charset="0"/>
              <a:buChar char="•"/>
            </a:pPr>
            <a:r>
              <a:rPr lang="en-US" sz="3200"/>
              <a:t>Four Categories	</a:t>
            </a:r>
          </a:p>
          <a:p>
            <a:pPr marL="742950" lvl="1" indent="-285750" eaLnBrk="0" hangingPunct="0">
              <a:spcBef>
                <a:spcPct val="20000"/>
              </a:spcBef>
              <a:buFont typeface="Arial" charset="0"/>
              <a:buChar char="–"/>
            </a:pPr>
            <a:r>
              <a:rPr lang="en-US" sz="2800"/>
              <a:t>Stars</a:t>
            </a:r>
          </a:p>
          <a:p>
            <a:pPr marL="742950" lvl="1" indent="-285750" eaLnBrk="0" hangingPunct="0">
              <a:spcBef>
                <a:spcPct val="20000"/>
              </a:spcBef>
              <a:buFont typeface="Arial" charset="0"/>
              <a:buChar char="–"/>
            </a:pPr>
            <a:r>
              <a:rPr lang="en-US" sz="2800"/>
              <a:t>Cash Cows</a:t>
            </a:r>
          </a:p>
          <a:p>
            <a:pPr marL="742950" lvl="1" indent="-285750" eaLnBrk="0" hangingPunct="0">
              <a:spcBef>
                <a:spcPct val="20000"/>
              </a:spcBef>
              <a:buFont typeface="Arial" charset="0"/>
              <a:buChar char="–"/>
            </a:pPr>
            <a:r>
              <a:rPr lang="en-US" sz="2800"/>
              <a:t>Question Marks</a:t>
            </a:r>
          </a:p>
          <a:p>
            <a:pPr marL="742950" lvl="1" indent="-285750" eaLnBrk="0" hangingPunct="0">
              <a:spcBef>
                <a:spcPct val="20000"/>
              </a:spcBef>
              <a:buFont typeface="Arial" charset="0"/>
              <a:buChar char="–"/>
            </a:pPr>
            <a:r>
              <a:rPr lang="en-US" sz="2800"/>
              <a:t>Dogs</a:t>
            </a:r>
          </a:p>
        </p:txBody>
      </p:sp>
    </p:spTree>
    <p:extLst>
      <p:ext uri="{BB962C8B-B14F-4D97-AF65-F5344CB8AC3E}">
        <p14:creationId xmlns:p14="http://schemas.microsoft.com/office/powerpoint/2010/main" val="1853771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a:latin typeface="Calibri" pitchFamily="34" charset="0"/>
              </a:rPr>
              <a:t>Review Learning Outcome 1.2</a:t>
            </a: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Tell who managers are and where they work.</a:t>
            </a:r>
          </a:p>
          <a:p>
            <a:pPr marL="742950" lvl="1" indent="-285750" eaLnBrk="0" hangingPunct="0">
              <a:spcBef>
                <a:spcPct val="20000"/>
              </a:spcBef>
              <a:buFont typeface="Arial" charset="0"/>
              <a:buChar char="–"/>
            </a:pPr>
            <a:r>
              <a:rPr lang="en-US" sz="2800"/>
              <a:t>Managers coordinate and oversee the work of other people so that organizational goals can be accomplished</a:t>
            </a:r>
          </a:p>
          <a:p>
            <a:pPr marL="742950" lvl="1" indent="-285750" eaLnBrk="0" hangingPunct="0">
              <a:spcBef>
                <a:spcPct val="20000"/>
              </a:spcBef>
              <a:buFont typeface="Arial" charset="0"/>
              <a:buChar char="–"/>
            </a:pPr>
            <a:r>
              <a:rPr lang="en-US" sz="2800"/>
              <a:t>Managers work in an organization, which is a deliberate arrangement of people to accomplish some specific purpose</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Competitive Strategies</a:t>
            </a:r>
            <a:endParaRPr lang="en-US" sz="36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Competitive strategy - </a:t>
            </a:r>
            <a:r>
              <a:rPr lang="en-US" sz="3200"/>
              <a:t>an organizational strategy for how an organization will compete in its business(es).</a:t>
            </a:r>
          </a:p>
          <a:p>
            <a:pPr marL="342900" indent="-342900" eaLnBrk="0" hangingPunct="0">
              <a:spcBef>
                <a:spcPct val="20000"/>
              </a:spcBef>
              <a:buFont typeface="Arial" charset="0"/>
              <a:buChar char="•"/>
            </a:pPr>
            <a:r>
              <a:rPr lang="en-US" sz="3200" b="1"/>
              <a:t>Competitive advantage </a:t>
            </a:r>
            <a:r>
              <a:rPr lang="en-US" sz="3200"/>
              <a:t>- what sets an organization apart; its distinctive edge.</a:t>
            </a:r>
          </a:p>
          <a:p>
            <a:pPr marL="742950" lvl="1" indent="-285750" eaLnBrk="0" hangingPunct="0">
              <a:spcBef>
                <a:spcPct val="20000"/>
              </a:spcBef>
              <a:buFont typeface="Arial" charset="0"/>
              <a:buChar char="–"/>
            </a:pPr>
            <a:r>
              <a:rPr lang="en-US" sz="2800"/>
              <a:t>Quality as a Competitive Advantage</a:t>
            </a:r>
          </a:p>
          <a:p>
            <a:pPr marL="742950" lvl="1" indent="-285750" eaLnBrk="0" hangingPunct="0">
              <a:spcBef>
                <a:spcPct val="20000"/>
              </a:spcBef>
              <a:buFont typeface="Arial" charset="0"/>
              <a:buChar char="–"/>
            </a:pPr>
            <a:r>
              <a:rPr lang="en-US" sz="2800"/>
              <a:t>Design Thinking as a Competitive Advantage</a:t>
            </a:r>
          </a:p>
          <a:p>
            <a:pPr marL="742950" lvl="1" indent="-285750" eaLnBrk="0" hangingPunct="0">
              <a:spcBef>
                <a:spcPct val="20000"/>
              </a:spcBef>
              <a:buFont typeface="Arial" charset="0"/>
              <a:buChar char="–"/>
            </a:pPr>
            <a:r>
              <a:rPr lang="en-US" sz="2800"/>
              <a:t>Sustaining Competitive Advantage</a:t>
            </a:r>
            <a:endParaRPr lang="en-US" sz="3200"/>
          </a:p>
        </p:txBody>
      </p:sp>
    </p:spTree>
    <p:extLst>
      <p:ext uri="{BB962C8B-B14F-4D97-AF65-F5344CB8AC3E}">
        <p14:creationId xmlns:p14="http://schemas.microsoft.com/office/powerpoint/2010/main" val="39082658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Five Forces Model</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p>
            <a:pPr marL="342900" indent="-342900" eaLnBrk="0" hangingPunct="0">
              <a:spcBef>
                <a:spcPct val="20000"/>
              </a:spcBef>
              <a:buFont typeface="Arial" charset="0"/>
              <a:buChar char="•"/>
            </a:pPr>
            <a:r>
              <a:rPr lang="en-US" sz="3200" i="1"/>
              <a:t>Five forces determine industry attractiveness and profitability;</a:t>
            </a:r>
          </a:p>
          <a:p>
            <a:pPr marL="342900" indent="-342900" eaLnBrk="0" hangingPunct="0">
              <a:spcBef>
                <a:spcPct val="20000"/>
              </a:spcBef>
              <a:buFontTx/>
              <a:buAutoNum type="arabicPeriod"/>
            </a:pPr>
            <a:r>
              <a:rPr lang="en-US" sz="3200"/>
              <a:t>Threat of new entrants - how likely is it that new competitors will come into the industry?</a:t>
            </a:r>
          </a:p>
          <a:p>
            <a:pPr marL="342900" indent="-342900" eaLnBrk="0" hangingPunct="0">
              <a:spcBef>
                <a:spcPct val="20000"/>
              </a:spcBef>
              <a:buFontTx/>
              <a:buAutoNum type="arabicPeriod"/>
            </a:pPr>
            <a:r>
              <a:rPr lang="en-US" sz="3200"/>
              <a:t>Threat of substitutes - how likely is it that other industries’ products can be substituted for our industry’s products?</a:t>
            </a:r>
          </a:p>
        </p:txBody>
      </p:sp>
    </p:spTree>
    <p:extLst>
      <p:ext uri="{BB962C8B-B14F-4D97-AF65-F5344CB8AC3E}">
        <p14:creationId xmlns:p14="http://schemas.microsoft.com/office/powerpoint/2010/main" val="5928168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Five Forces Model (cont.)</a:t>
            </a:r>
            <a:endParaRPr lang="en-US" sz="3600">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514350" indent="-514350" eaLnBrk="0" hangingPunct="0">
              <a:spcBef>
                <a:spcPct val="20000"/>
              </a:spcBef>
              <a:buFontTx/>
              <a:buAutoNum type="arabicPeriod" startAt="3"/>
            </a:pPr>
            <a:r>
              <a:rPr lang="en-US" sz="3200"/>
              <a:t>Bargaining power of buyers. How much bargaining power do buyers (customers) have?</a:t>
            </a:r>
          </a:p>
          <a:p>
            <a:pPr marL="514350" indent="-514350" eaLnBrk="0" hangingPunct="0">
              <a:spcBef>
                <a:spcPct val="20000"/>
              </a:spcBef>
              <a:buFontTx/>
              <a:buAutoNum type="arabicPeriod" startAt="3"/>
            </a:pPr>
            <a:r>
              <a:rPr lang="en-US" sz="3200"/>
              <a:t>Bargaining power of suppliers. How much bargaining power do suppliers have?</a:t>
            </a:r>
          </a:p>
          <a:p>
            <a:pPr marL="514350" indent="-514350" eaLnBrk="0" hangingPunct="0">
              <a:spcBef>
                <a:spcPct val="20000"/>
              </a:spcBef>
              <a:buFontTx/>
              <a:buAutoNum type="arabicPeriod" startAt="3"/>
            </a:pPr>
            <a:r>
              <a:rPr lang="en-US" sz="3200"/>
              <a:t>Current rivalry. How intense is the rivalry among current industry competitors?</a:t>
            </a:r>
          </a:p>
        </p:txBody>
      </p:sp>
    </p:spTree>
    <p:extLst>
      <p:ext uri="{BB962C8B-B14F-4D97-AF65-F5344CB8AC3E}">
        <p14:creationId xmlns:p14="http://schemas.microsoft.com/office/powerpoint/2010/main" val="97427250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Choosing a Competitive Strategy</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Cost leadership strategy  - when an organization competes on the basis of having the lowest costs (costs or expenses, not prices) in its industry</a:t>
            </a:r>
          </a:p>
          <a:p>
            <a:pPr marL="342900" indent="-342900" eaLnBrk="0" hangingPunct="0">
              <a:spcBef>
                <a:spcPct val="20000"/>
              </a:spcBef>
              <a:buFont typeface="Arial" charset="0"/>
              <a:buChar char="•"/>
            </a:pPr>
            <a:r>
              <a:rPr lang="en-US" sz="3200"/>
              <a:t>Differentiation strategy - a company that competes by offering unique products that are widely valued by customers</a:t>
            </a:r>
          </a:p>
        </p:txBody>
      </p:sp>
    </p:spTree>
    <p:extLst>
      <p:ext uri="{BB962C8B-B14F-4D97-AF65-F5344CB8AC3E}">
        <p14:creationId xmlns:p14="http://schemas.microsoft.com/office/powerpoint/2010/main" val="144468743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Choosing a Competitive Strategy (cont.)</a:t>
            </a:r>
            <a:endParaRPr lang="en-US" sz="3600">
              <a:latin typeface="Calibri" pitchFamily="34" charset="0"/>
            </a:endParaRP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i="1"/>
              <a:t>Focus strategy</a:t>
            </a:r>
            <a:r>
              <a:rPr lang="en-US" sz="3200"/>
              <a:t>—involves a cost advantage (cost focus) or a differentiation advantage (differentiation focus) in a narrow segment or niche.</a:t>
            </a:r>
          </a:p>
          <a:p>
            <a:pPr marL="342900" indent="-342900" eaLnBrk="0" hangingPunct="0">
              <a:spcBef>
                <a:spcPct val="20000"/>
              </a:spcBef>
              <a:buFont typeface="Arial" charset="0"/>
              <a:buChar char="•"/>
            </a:pPr>
            <a:r>
              <a:rPr lang="en-US" sz="3200" i="1"/>
              <a:t>Stuck in the middle - w</a:t>
            </a:r>
            <a:r>
              <a:rPr lang="en-US" sz="3200"/>
              <a:t>hen costs are too high to compete with the low-cost leader or when its products and services aren’t differentiated enough to compete with the differentiator</a:t>
            </a:r>
          </a:p>
        </p:txBody>
      </p:sp>
    </p:spTree>
    <p:extLst>
      <p:ext uri="{BB962C8B-B14F-4D97-AF65-F5344CB8AC3E}">
        <p14:creationId xmlns:p14="http://schemas.microsoft.com/office/powerpoint/2010/main" val="16741980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latin typeface="Calibri" pitchFamily="34" charset="0"/>
              </a:rPr>
              <a:t>Functional Strategy</a:t>
            </a:r>
          </a:p>
        </p:txBody>
      </p:sp>
      <p:sp>
        <p:nvSpPr>
          <p:cNvPr id="84994" name="Rectangle 3"/>
          <p:cNvSpPr txBox="1">
            <a:spLocks/>
          </p:cNvSpPr>
          <p:nvPr/>
        </p:nvSpPr>
        <p:spPr bwMode="auto">
          <a:xfrm>
            <a:off x="304800" y="1600200"/>
            <a:ext cx="43434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Functional strategy </a:t>
            </a:r>
            <a:r>
              <a:rPr lang="en-US" sz="3200"/>
              <a:t>- the strategies used by an organization’s various functional departments to support the competitive strategy.</a:t>
            </a:r>
          </a:p>
        </p:txBody>
      </p:sp>
      <p:pic>
        <p:nvPicPr>
          <p:cNvPr id="84995" name="Picture 2"/>
          <p:cNvPicPr>
            <a:picLocks noChangeAspect="1" noChangeArrowheads="1"/>
          </p:cNvPicPr>
          <p:nvPr/>
        </p:nvPicPr>
        <p:blipFill>
          <a:blip r:embed="rId3"/>
          <a:srcRect/>
          <a:stretch>
            <a:fillRect/>
          </a:stretch>
        </p:blipFill>
        <p:spPr bwMode="auto">
          <a:xfrm>
            <a:off x="4800600" y="1600200"/>
            <a:ext cx="4152900" cy="3778250"/>
          </a:xfrm>
          <a:prstGeom prst="rect">
            <a:avLst/>
          </a:prstGeom>
          <a:noFill/>
          <a:ln w="9525">
            <a:noFill/>
            <a:miter lim="800000"/>
            <a:headEnd/>
            <a:tailEnd/>
          </a:ln>
        </p:spPr>
      </p:pic>
    </p:spTree>
    <p:extLst>
      <p:ext uri="{BB962C8B-B14F-4D97-AF65-F5344CB8AC3E}">
        <p14:creationId xmlns:p14="http://schemas.microsoft.com/office/powerpoint/2010/main" val="313939989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Current Strategic Management Issues</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Strategic leadership </a:t>
            </a:r>
            <a:r>
              <a:rPr lang="en-US" sz="3200"/>
              <a:t>- the ability to anticipate, envision, maintain flexibility, think  strategically, and work with others in the organization to initiate changes that will create a viable and valuable future for the organization.</a:t>
            </a:r>
          </a:p>
        </p:txBody>
      </p:sp>
    </p:spTree>
    <p:extLst>
      <p:ext uri="{BB962C8B-B14F-4D97-AF65-F5344CB8AC3E}">
        <p14:creationId xmlns:p14="http://schemas.microsoft.com/office/powerpoint/2010/main" val="35568943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Exhibit 9-4</a:t>
            </a:r>
            <a:br>
              <a:rPr lang="en-US" sz="3600"/>
            </a:br>
            <a:r>
              <a:rPr lang="en-US" sz="3600"/>
              <a:t>Effective Strategic Leadership</a:t>
            </a:r>
            <a:endParaRPr lang="en-US" sz="36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89091" name="Picture 2"/>
          <p:cNvPicPr>
            <a:picLocks noChangeAspect="1" noChangeArrowheads="1"/>
          </p:cNvPicPr>
          <p:nvPr/>
        </p:nvPicPr>
        <p:blipFill>
          <a:blip r:embed="rId3"/>
          <a:srcRect/>
          <a:stretch>
            <a:fillRect/>
          </a:stretch>
        </p:blipFill>
        <p:spPr bwMode="auto">
          <a:xfrm>
            <a:off x="381000" y="1482725"/>
            <a:ext cx="8289925" cy="4689475"/>
          </a:xfrm>
          <a:prstGeom prst="rect">
            <a:avLst/>
          </a:prstGeom>
          <a:noFill/>
          <a:ln w="9525">
            <a:noFill/>
            <a:miter lim="800000"/>
            <a:headEnd/>
            <a:tailEnd/>
          </a:ln>
        </p:spPr>
      </p:pic>
    </p:spTree>
    <p:extLst>
      <p:ext uri="{BB962C8B-B14F-4D97-AF65-F5344CB8AC3E}">
        <p14:creationId xmlns:p14="http://schemas.microsoft.com/office/powerpoint/2010/main" val="12852071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t>Current Strategic Management Issues (cont.)</a:t>
            </a:r>
            <a:endParaRPr lang="en-US" sz="3600">
              <a:latin typeface="Calibri" pitchFamily="34" charset="0"/>
            </a:endParaRP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Strategic flexibility </a:t>
            </a:r>
            <a:r>
              <a:rPr lang="en-US" sz="3200"/>
              <a:t>- the ability to recognize major external changes, to quickly commit resources, and to recognize when a strategic decision was a mistake.</a:t>
            </a:r>
          </a:p>
        </p:txBody>
      </p:sp>
    </p:spTree>
    <p:extLst>
      <p:ext uri="{BB962C8B-B14F-4D97-AF65-F5344CB8AC3E}">
        <p14:creationId xmlns:p14="http://schemas.microsoft.com/office/powerpoint/2010/main" val="218361066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t>Exhibit 9-5 </a:t>
            </a:r>
            <a:br>
              <a:rPr lang="en-US" sz="3600"/>
            </a:br>
            <a:r>
              <a:rPr lang="en-US" sz="3600"/>
              <a:t>Developing Strategic Flexibility</a:t>
            </a:r>
            <a:endParaRPr lang="en-US" sz="3600">
              <a:latin typeface="Calibri" pitchFamily="34" charset="0"/>
            </a:endParaRP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93187" name="Picture 2"/>
          <p:cNvPicPr>
            <a:picLocks noChangeAspect="1" noChangeArrowheads="1"/>
          </p:cNvPicPr>
          <p:nvPr/>
        </p:nvPicPr>
        <p:blipFill>
          <a:blip r:embed="rId3"/>
          <a:srcRect/>
          <a:stretch>
            <a:fillRect/>
          </a:stretch>
        </p:blipFill>
        <p:spPr bwMode="auto">
          <a:xfrm>
            <a:off x="304800" y="1981200"/>
            <a:ext cx="8516938" cy="3390900"/>
          </a:xfrm>
          <a:prstGeom prst="rect">
            <a:avLst/>
          </a:prstGeom>
          <a:noFill/>
          <a:ln w="9525">
            <a:noFill/>
            <a:miter lim="800000"/>
            <a:headEnd/>
            <a:tailEnd/>
          </a:ln>
        </p:spPr>
      </p:pic>
    </p:spTree>
    <p:extLst>
      <p:ext uri="{BB962C8B-B14F-4D97-AF65-F5344CB8AC3E}">
        <p14:creationId xmlns:p14="http://schemas.microsoft.com/office/powerpoint/2010/main" val="1621523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a:latin typeface="Calibri" pitchFamily="34" charset="0"/>
              </a:rPr>
              <a:t>Review Learning Outcome 1.3</a:t>
            </a: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the functions, roles, and skills of managers.</a:t>
            </a:r>
          </a:p>
          <a:p>
            <a:pPr marL="742950" lvl="1" indent="-285750" eaLnBrk="0" hangingPunct="0">
              <a:spcBef>
                <a:spcPct val="20000"/>
              </a:spcBef>
              <a:buFont typeface="Arial" charset="0"/>
              <a:buChar char="–"/>
            </a:pPr>
            <a:r>
              <a:rPr lang="en-US" sz="2800"/>
              <a:t>Management involves coordinating and overseeing the efficient and effective completion of others’ work activities. </a:t>
            </a:r>
          </a:p>
          <a:p>
            <a:pPr marL="742950" lvl="1" indent="-285750" eaLnBrk="0" hangingPunct="0">
              <a:spcBef>
                <a:spcPct val="20000"/>
              </a:spcBef>
              <a:buFont typeface="Arial" charset="0"/>
              <a:buChar char="–"/>
            </a:pPr>
            <a:r>
              <a:rPr lang="en-US" sz="2800"/>
              <a:t>The four functions of management include planning, organizing, leading, and controlling.</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t>Important Organizational Strategies for Today’s Environment</a:t>
            </a:r>
            <a:endParaRPr lang="en-US" sz="3600">
              <a:latin typeface="Calibri" pitchFamily="34" charset="0"/>
            </a:endParaRP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e-Business strategies</a:t>
            </a:r>
          </a:p>
          <a:p>
            <a:pPr marL="742950" lvl="1" indent="-285750" eaLnBrk="0" hangingPunct="0">
              <a:spcBef>
                <a:spcPct val="20000"/>
              </a:spcBef>
              <a:buFont typeface="Arial" charset="0"/>
              <a:buChar char="–"/>
            </a:pPr>
            <a:r>
              <a:rPr lang="en-US" sz="2800"/>
              <a:t>Cost Leadership  - on-line activities: bidding, order processing, inventory control, recruitment and hiring</a:t>
            </a:r>
          </a:p>
          <a:p>
            <a:pPr marL="742950" lvl="1" indent="-285750" eaLnBrk="0" hangingPunct="0">
              <a:spcBef>
                <a:spcPct val="20000"/>
              </a:spcBef>
              <a:buFont typeface="Arial" charset="0"/>
              <a:buChar char="–"/>
            </a:pPr>
            <a:r>
              <a:rPr lang="en-US" sz="2800"/>
              <a:t>Differentiation - Internet-based knowledge systems, online ordering and customer support</a:t>
            </a:r>
          </a:p>
          <a:p>
            <a:pPr marL="742950" lvl="1" indent="-285750" eaLnBrk="0" hangingPunct="0">
              <a:spcBef>
                <a:spcPct val="20000"/>
              </a:spcBef>
              <a:buFont typeface="Arial" charset="0"/>
              <a:buChar char="–"/>
            </a:pPr>
            <a:r>
              <a:rPr lang="en-US" sz="2800"/>
              <a:t>Focus - chat rooms and discussion boards, targeted Web sites</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14081650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t>Important Organizational Strategies for Today’s Environment (cont.)</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t>Customer Service Strategies  - companies emphasizing excellent customer service need strategies that cultivate that atmosphere from top to bottom</a:t>
            </a:r>
          </a:p>
          <a:p>
            <a:pPr>
              <a:defRPr/>
            </a:pPr>
            <a:r>
              <a:rPr lang="en-US" dirty="0"/>
              <a:t>Innovation Strategies</a:t>
            </a:r>
          </a:p>
          <a:p>
            <a:pPr lvl="1">
              <a:defRPr/>
            </a:pPr>
            <a:r>
              <a:rPr lang="en-US" b="1" dirty="0"/>
              <a:t>First Mover </a:t>
            </a:r>
            <a:r>
              <a:rPr lang="en-US" dirty="0"/>
              <a:t>- an organization that brings a product innovation to the market or uses new process innovations.</a:t>
            </a:r>
          </a:p>
          <a:p>
            <a:pPr marL="457200" lvl="1" indent="0">
              <a:buFont typeface="Arial" pitchFamily="34" charset="0"/>
              <a:buNone/>
              <a:defRPr/>
            </a:pPr>
            <a:endParaRPr lang="en-US" dirty="0"/>
          </a:p>
        </p:txBody>
      </p:sp>
    </p:spTree>
    <p:extLst>
      <p:ext uri="{BB962C8B-B14F-4D97-AF65-F5344CB8AC3E}">
        <p14:creationId xmlns:p14="http://schemas.microsoft.com/office/powerpoint/2010/main" val="243720910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200"/>
              <a:t>Exhibit 9-6</a:t>
            </a:r>
            <a:br>
              <a:rPr lang="en-US" sz="3200"/>
            </a:br>
            <a:r>
              <a:rPr lang="en-US" sz="3200"/>
              <a:t>First-Mover Advantages and Disadvantages</a:t>
            </a:r>
            <a:endParaRPr lang="en-US" sz="3200">
              <a:latin typeface="Calibri" pitchFamily="34" charset="0"/>
            </a:endParaRP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99331" name="Picture 2"/>
          <p:cNvPicPr>
            <a:picLocks noChangeAspect="1" noChangeArrowheads="1"/>
          </p:cNvPicPr>
          <p:nvPr/>
        </p:nvPicPr>
        <p:blipFill>
          <a:blip r:embed="rId3"/>
          <a:srcRect/>
          <a:stretch>
            <a:fillRect/>
          </a:stretch>
        </p:blipFill>
        <p:spPr bwMode="auto">
          <a:xfrm>
            <a:off x="76200" y="1890713"/>
            <a:ext cx="8915400" cy="3457575"/>
          </a:xfrm>
          <a:prstGeom prst="rect">
            <a:avLst/>
          </a:prstGeom>
          <a:noFill/>
          <a:ln w="9525">
            <a:noFill/>
            <a:miter lim="800000"/>
            <a:headEnd/>
            <a:tailEnd/>
          </a:ln>
        </p:spPr>
      </p:pic>
    </p:spTree>
    <p:extLst>
      <p:ext uri="{BB962C8B-B14F-4D97-AF65-F5344CB8AC3E}">
        <p14:creationId xmlns:p14="http://schemas.microsoft.com/office/powerpoint/2010/main" val="16672985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sz="3600">
                <a:latin typeface="Calibri" pitchFamily="34" charset="0"/>
              </a:rPr>
              <a:t>Review Learning Outcome 9.1</a:t>
            </a:r>
          </a:p>
        </p:txBody>
      </p:sp>
      <p:sp>
        <p:nvSpPr>
          <p:cNvPr id="1013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strategic management and explain why it’s important.</a:t>
            </a:r>
          </a:p>
          <a:p>
            <a:pPr marL="742950" lvl="1" indent="-285750" eaLnBrk="0" hangingPunct="0">
              <a:spcBef>
                <a:spcPct val="20000"/>
              </a:spcBef>
              <a:buFont typeface="Arial" charset="0"/>
              <a:buChar char="–"/>
            </a:pPr>
            <a:r>
              <a:rPr lang="en-US" sz="2800"/>
              <a:t>Strategies are the plans for how the organization will do whatever it’s in business to do, how it will compete successfully, and how it will attract and satisfy its customers in order to achieve its goals</a:t>
            </a:r>
          </a:p>
          <a:p>
            <a:pPr marL="742950" lvl="1" indent="-285750" eaLnBrk="0" hangingPunct="0">
              <a:spcBef>
                <a:spcPct val="20000"/>
              </a:spcBef>
              <a:buFont typeface="Arial" charset="0"/>
              <a:buChar char="–"/>
            </a:pPr>
            <a:r>
              <a:rPr lang="en-US" sz="2800"/>
              <a:t>A business model is how a company is going to make money</a:t>
            </a:r>
          </a:p>
        </p:txBody>
      </p:sp>
    </p:spTree>
    <p:extLst>
      <p:ext uri="{BB962C8B-B14F-4D97-AF65-F5344CB8AC3E}">
        <p14:creationId xmlns:p14="http://schemas.microsoft.com/office/powerpoint/2010/main" val="32987143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p:txBody>
          <a:bodyPr/>
          <a:lstStyle/>
          <a:p>
            <a:r>
              <a:rPr lang="en-US" sz="3600">
                <a:latin typeface="Calibri" pitchFamily="34" charset="0"/>
              </a:rPr>
              <a:t>Review Learning Outcome 9.2</a:t>
            </a:r>
          </a:p>
        </p:txBody>
      </p:sp>
      <p:sp>
        <p:nvSpPr>
          <p:cNvPr id="1034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what managers do during the six steps of the strategic management process</a:t>
            </a:r>
          </a:p>
          <a:p>
            <a:pPr marL="971550" lvl="1" indent="-514350" eaLnBrk="0" hangingPunct="0">
              <a:spcBef>
                <a:spcPct val="20000"/>
              </a:spcBef>
              <a:buFontTx/>
              <a:buAutoNum type="arabicPeriod"/>
            </a:pPr>
            <a:r>
              <a:rPr lang="en-US" sz="2800"/>
              <a:t>Identify the current mission, goals, and strategies</a:t>
            </a:r>
          </a:p>
          <a:p>
            <a:pPr marL="971550" lvl="1" indent="-514350" eaLnBrk="0" hangingPunct="0">
              <a:spcBef>
                <a:spcPct val="20000"/>
              </a:spcBef>
              <a:buFontTx/>
              <a:buAutoNum type="arabicPeriod"/>
            </a:pPr>
            <a:r>
              <a:rPr lang="en-US" sz="2800"/>
              <a:t>Do an external analysis</a:t>
            </a:r>
          </a:p>
          <a:p>
            <a:pPr marL="971550" lvl="1" indent="-514350" eaLnBrk="0" hangingPunct="0">
              <a:spcBef>
                <a:spcPct val="20000"/>
              </a:spcBef>
              <a:buFontTx/>
              <a:buAutoNum type="arabicPeriod"/>
            </a:pPr>
            <a:r>
              <a:rPr lang="en-US" sz="2800"/>
              <a:t>Do an internal analysis (steps 2 and 3 collectively are known as SWOT analysis); </a:t>
            </a:r>
          </a:p>
        </p:txBody>
      </p:sp>
    </p:spTree>
    <p:extLst>
      <p:ext uri="{BB962C8B-B14F-4D97-AF65-F5344CB8AC3E}">
        <p14:creationId xmlns:p14="http://schemas.microsoft.com/office/powerpoint/2010/main" val="32675259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p:txBody>
          <a:bodyPr/>
          <a:lstStyle/>
          <a:p>
            <a:r>
              <a:rPr lang="en-US" sz="3600">
                <a:latin typeface="Calibri" pitchFamily="34" charset="0"/>
              </a:rPr>
              <a:t>Review Learning Outcome 9.2 (cont.)</a:t>
            </a:r>
          </a:p>
        </p:txBody>
      </p:sp>
      <p:sp>
        <p:nvSpPr>
          <p:cNvPr id="105474" name="Rectangle 3"/>
          <p:cNvSpPr txBox="1">
            <a:spLocks/>
          </p:cNvSpPr>
          <p:nvPr/>
        </p:nvSpPr>
        <p:spPr bwMode="auto">
          <a:xfrm>
            <a:off x="228600" y="1447800"/>
            <a:ext cx="8686800" cy="4525963"/>
          </a:xfrm>
          <a:prstGeom prst="rect">
            <a:avLst/>
          </a:prstGeom>
          <a:noFill/>
          <a:ln w="9525">
            <a:noFill/>
            <a:miter lim="800000"/>
            <a:headEnd/>
            <a:tailEnd/>
          </a:ln>
        </p:spPr>
        <p:txBody>
          <a:bodyPr/>
          <a:lstStyle/>
          <a:p>
            <a:pPr marL="971550" lvl="1" indent="-514350" eaLnBrk="0" hangingPunct="0">
              <a:spcBef>
                <a:spcPct val="20000"/>
              </a:spcBef>
              <a:buFontTx/>
              <a:buAutoNum type="arabicPeriod" startAt="4"/>
            </a:pPr>
            <a:r>
              <a:rPr lang="en-US" sz="2800"/>
              <a:t>Formulate strategies</a:t>
            </a:r>
          </a:p>
          <a:p>
            <a:pPr marL="971550" lvl="1" indent="-514350" eaLnBrk="0" hangingPunct="0">
              <a:spcBef>
                <a:spcPct val="20000"/>
              </a:spcBef>
              <a:buFontTx/>
              <a:buAutoNum type="arabicPeriod" startAt="4"/>
            </a:pPr>
            <a:r>
              <a:rPr lang="en-US" sz="2800"/>
              <a:t>Implement strategies; and (6) evaluate strategies</a:t>
            </a:r>
          </a:p>
          <a:p>
            <a:pPr marL="342900" indent="-342900" eaLnBrk="0" hangingPunct="0">
              <a:spcBef>
                <a:spcPct val="20000"/>
              </a:spcBef>
              <a:buFont typeface="Arial" charset="0"/>
              <a:buChar char="•"/>
            </a:pPr>
            <a:r>
              <a:rPr lang="en-US" sz="2800"/>
              <a:t>Strengths -  any activities the organization does well or its unique resources. </a:t>
            </a:r>
          </a:p>
          <a:p>
            <a:pPr marL="342900" indent="-342900" eaLnBrk="0" hangingPunct="0">
              <a:spcBef>
                <a:spcPct val="20000"/>
              </a:spcBef>
              <a:buFont typeface="Arial" charset="0"/>
              <a:buChar char="•"/>
            </a:pPr>
            <a:r>
              <a:rPr lang="en-US" sz="2800"/>
              <a:t>Weaknesses  -  activities the organization doesn’t do well or resources it needs.</a:t>
            </a:r>
          </a:p>
          <a:p>
            <a:pPr marL="342900" indent="-342900" eaLnBrk="0" hangingPunct="0">
              <a:spcBef>
                <a:spcPct val="20000"/>
              </a:spcBef>
              <a:buFont typeface="Arial" charset="0"/>
              <a:buChar char="•"/>
            </a:pPr>
            <a:r>
              <a:rPr lang="en-US" sz="2800"/>
              <a:t>Opportunities are positive trends in the external environment. </a:t>
            </a:r>
          </a:p>
          <a:p>
            <a:pPr marL="342900" indent="-342900" eaLnBrk="0" hangingPunct="0">
              <a:spcBef>
                <a:spcPct val="20000"/>
              </a:spcBef>
              <a:buFont typeface="Arial" charset="0"/>
              <a:buChar char="•"/>
            </a:pPr>
            <a:r>
              <a:rPr lang="en-US" sz="2800"/>
              <a:t>Threats are negative trends</a:t>
            </a:r>
            <a:r>
              <a:rPr lang="en-US" sz="3200"/>
              <a:t>.</a:t>
            </a:r>
          </a:p>
        </p:txBody>
      </p:sp>
    </p:spTree>
    <p:extLst>
      <p:ext uri="{BB962C8B-B14F-4D97-AF65-F5344CB8AC3E}">
        <p14:creationId xmlns:p14="http://schemas.microsoft.com/office/powerpoint/2010/main" val="21592775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p:txBody>
          <a:bodyPr/>
          <a:lstStyle/>
          <a:p>
            <a:r>
              <a:rPr lang="en-US" sz="3600">
                <a:latin typeface="Calibri" pitchFamily="34" charset="0"/>
              </a:rPr>
              <a:t>Review Learning Outcome 9.3</a:t>
            </a:r>
          </a:p>
        </p:txBody>
      </p:sp>
      <p:sp>
        <p:nvSpPr>
          <p:cNvPr id="1075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the three types of corporate strategies</a:t>
            </a:r>
          </a:p>
          <a:p>
            <a:pPr marL="742950" lvl="1" indent="-285750" eaLnBrk="0" hangingPunct="0">
              <a:spcBef>
                <a:spcPct val="20000"/>
              </a:spcBef>
              <a:buFont typeface="Arial" charset="0"/>
              <a:buChar char="–"/>
            </a:pPr>
            <a:r>
              <a:rPr lang="en-US" sz="2800"/>
              <a:t>Growth strategy  -  when an organization expands the number of markets served or products offered, either through current or new businesses. </a:t>
            </a:r>
          </a:p>
          <a:p>
            <a:pPr marL="1143000" lvl="2" indent="-228600" eaLnBrk="0" hangingPunct="0">
              <a:spcBef>
                <a:spcPct val="20000"/>
              </a:spcBef>
              <a:buFont typeface="Arial" charset="0"/>
              <a:buChar char="•"/>
            </a:pPr>
            <a:r>
              <a:rPr lang="en-US" sz="2400"/>
              <a:t>Concentration, vertical integration (backward and forward), horizontal integration, and diversification (related and unrelated).</a:t>
            </a:r>
          </a:p>
        </p:txBody>
      </p:sp>
    </p:spTree>
    <p:extLst>
      <p:ext uri="{BB962C8B-B14F-4D97-AF65-F5344CB8AC3E}">
        <p14:creationId xmlns:p14="http://schemas.microsoft.com/office/powerpoint/2010/main" val="278275629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r>
              <a:rPr lang="en-US" sz="3600">
                <a:latin typeface="Calibri" pitchFamily="34" charset="0"/>
              </a:rPr>
              <a:t>Review Learning Outcome 9.3</a:t>
            </a:r>
            <a:br>
              <a:rPr lang="en-US" sz="3600"/>
            </a:br>
            <a:r>
              <a:rPr lang="en-US" sz="3600"/>
              <a:t> (cont.)</a:t>
            </a:r>
            <a:endParaRPr lang="en-US" sz="3600">
              <a:latin typeface="Calibri" pitchFamily="34" charset="0"/>
            </a:endParaRPr>
          </a:p>
        </p:txBody>
      </p:sp>
      <p:sp>
        <p:nvSpPr>
          <p:cNvPr id="1095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Stability strategy  -  when an organization makes no significant changes in what it’s doing. </a:t>
            </a:r>
          </a:p>
          <a:p>
            <a:pPr marL="342900" indent="-342900" eaLnBrk="0" hangingPunct="0">
              <a:spcBef>
                <a:spcPct val="20000"/>
              </a:spcBef>
              <a:buFont typeface="Arial" charset="0"/>
              <a:buChar char="•"/>
            </a:pPr>
            <a:r>
              <a:rPr lang="en-US" sz="3200"/>
              <a:t>Renewal strategies—retrenchment and turnaround—address organizational weaknesses leading to performance declines. </a:t>
            </a:r>
          </a:p>
        </p:txBody>
      </p:sp>
    </p:spTree>
    <p:extLst>
      <p:ext uri="{BB962C8B-B14F-4D97-AF65-F5344CB8AC3E}">
        <p14:creationId xmlns:p14="http://schemas.microsoft.com/office/powerpoint/2010/main" val="35608238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idx="4294967295"/>
          </p:nvPr>
        </p:nvSpPr>
        <p:spPr/>
        <p:txBody>
          <a:bodyPr/>
          <a:lstStyle/>
          <a:p>
            <a:r>
              <a:rPr lang="en-US" sz="3600">
                <a:latin typeface="Calibri" pitchFamily="34" charset="0"/>
              </a:rPr>
              <a:t>Review Learning Outcome 9.3</a:t>
            </a:r>
            <a:br>
              <a:rPr lang="en-US" sz="3600"/>
            </a:br>
            <a:r>
              <a:rPr lang="en-US" sz="3600"/>
              <a:t> (cont.)</a:t>
            </a:r>
            <a:endParaRPr lang="en-US" sz="3600">
              <a:latin typeface="Calibri" pitchFamily="34" charset="0"/>
            </a:endParaRPr>
          </a:p>
        </p:txBody>
      </p:sp>
      <p:sp>
        <p:nvSpPr>
          <p:cNvPr id="1116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BCG matrix is a way to analyze a company’s portfolio of businesses by looking at a business’s market share and its industry’s anticipated growth rate. The four categories of the BCG matrix are </a:t>
            </a:r>
          </a:p>
          <a:p>
            <a:pPr marL="742950" lvl="1" indent="-285750" eaLnBrk="0" hangingPunct="0">
              <a:spcBef>
                <a:spcPct val="20000"/>
              </a:spcBef>
              <a:buFont typeface="Arial" charset="0"/>
              <a:buChar char="–"/>
            </a:pPr>
            <a:r>
              <a:rPr lang="en-US" sz="2800"/>
              <a:t>Cash cows</a:t>
            </a:r>
          </a:p>
          <a:p>
            <a:pPr marL="742950" lvl="1" indent="-285750" eaLnBrk="0" hangingPunct="0">
              <a:spcBef>
                <a:spcPct val="20000"/>
              </a:spcBef>
              <a:buFont typeface="Arial" charset="0"/>
              <a:buChar char="–"/>
            </a:pPr>
            <a:r>
              <a:rPr lang="en-US" sz="2800"/>
              <a:t>Stars</a:t>
            </a:r>
          </a:p>
          <a:p>
            <a:pPr marL="742950" lvl="1" indent="-285750" eaLnBrk="0" hangingPunct="0">
              <a:spcBef>
                <a:spcPct val="20000"/>
              </a:spcBef>
              <a:buFont typeface="Arial" charset="0"/>
              <a:buChar char="–"/>
            </a:pPr>
            <a:r>
              <a:rPr lang="en-US" sz="2800"/>
              <a:t>Question marks</a:t>
            </a:r>
          </a:p>
          <a:p>
            <a:pPr marL="742950" lvl="1" indent="-285750" eaLnBrk="0" hangingPunct="0">
              <a:spcBef>
                <a:spcPct val="20000"/>
              </a:spcBef>
              <a:buFont typeface="Arial" charset="0"/>
              <a:buChar char="–"/>
            </a:pPr>
            <a:r>
              <a:rPr lang="en-US" sz="2800"/>
              <a:t>Dogs</a:t>
            </a:r>
          </a:p>
        </p:txBody>
      </p:sp>
    </p:spTree>
    <p:extLst>
      <p:ext uri="{BB962C8B-B14F-4D97-AF65-F5344CB8AC3E}">
        <p14:creationId xmlns:p14="http://schemas.microsoft.com/office/powerpoint/2010/main" val="236033492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p:txBody>
          <a:bodyPr/>
          <a:lstStyle/>
          <a:p>
            <a:r>
              <a:rPr lang="en-US" sz="3600">
                <a:latin typeface="Calibri" pitchFamily="34" charset="0"/>
              </a:rPr>
              <a:t>Review Learning Outcome 9.4</a:t>
            </a:r>
          </a:p>
        </p:txBody>
      </p:sp>
      <p:sp>
        <p:nvSpPr>
          <p:cNvPr id="113666" name="Rectangle 3"/>
          <p:cNvSpPr txBox="1">
            <a:spLocks/>
          </p:cNvSpPr>
          <p:nvPr/>
        </p:nvSpPr>
        <p:spPr bwMode="auto">
          <a:xfrm>
            <a:off x="457200" y="1341438"/>
            <a:ext cx="8229600" cy="4525962"/>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competitive advantage and the competitive strategies organizations use to get it.</a:t>
            </a:r>
          </a:p>
          <a:p>
            <a:pPr marL="742950" lvl="1" indent="-285750" eaLnBrk="0" hangingPunct="0">
              <a:spcBef>
                <a:spcPct val="20000"/>
              </a:spcBef>
              <a:buFont typeface="Arial" charset="0"/>
              <a:buChar char="–"/>
            </a:pPr>
            <a:r>
              <a:rPr lang="en-US" sz="2800"/>
              <a:t>Competitive advantage is what sets an organization apart, its distinctive edge</a:t>
            </a:r>
          </a:p>
          <a:p>
            <a:pPr marL="742950" lvl="1" indent="-285750" eaLnBrk="0" hangingPunct="0">
              <a:spcBef>
                <a:spcPct val="20000"/>
              </a:spcBef>
              <a:buFont typeface="Arial" charset="0"/>
              <a:buChar char="–"/>
            </a:pPr>
            <a:r>
              <a:rPr lang="en-US" sz="2800"/>
              <a:t>Porter’s five forces model assesses the five competitive forces that dictate competition in an industry: </a:t>
            </a:r>
          </a:p>
          <a:p>
            <a:pPr marL="1143000" lvl="2" indent="-228600" eaLnBrk="0" hangingPunct="0">
              <a:spcBef>
                <a:spcPct val="20000"/>
              </a:spcBef>
              <a:buFont typeface="Arial" charset="0"/>
              <a:buChar char="•"/>
            </a:pPr>
            <a:r>
              <a:rPr lang="en-US" sz="2400"/>
              <a:t>Threat of new entrants, threat of substitutes, bargaining power of buyers, bargaining power of suppliers, and current rivalry</a:t>
            </a:r>
          </a:p>
        </p:txBody>
      </p:sp>
    </p:spTree>
    <p:extLst>
      <p:ext uri="{BB962C8B-B14F-4D97-AF65-F5344CB8AC3E}">
        <p14:creationId xmlns:p14="http://schemas.microsoft.com/office/powerpoint/2010/main" val="3234380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a:latin typeface="Calibri" pitchFamily="34" charset="0"/>
              </a:rPr>
              <a:t>Review Learning Outcome 1.3 cont’d</a:t>
            </a: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Mintzberg’s managerial roles include:</a:t>
            </a:r>
          </a:p>
          <a:p>
            <a:pPr marL="742950" lvl="1" indent="-285750" eaLnBrk="0" hangingPunct="0">
              <a:spcBef>
                <a:spcPct val="20000"/>
              </a:spcBef>
              <a:buFont typeface="Arial" charset="0"/>
              <a:buChar char="–"/>
            </a:pPr>
            <a:r>
              <a:rPr lang="en-US" sz="2800"/>
              <a:t> interpersonal, involve people and other ceremonial/symbolic duties (figurehead, leader, and liaison)</a:t>
            </a:r>
          </a:p>
          <a:p>
            <a:pPr marL="742950" lvl="1" indent="-285750" eaLnBrk="0" hangingPunct="0">
              <a:spcBef>
                <a:spcPct val="20000"/>
              </a:spcBef>
              <a:buFont typeface="Arial" charset="0"/>
              <a:buChar char="–"/>
            </a:pPr>
            <a:r>
              <a:rPr lang="en-US" sz="2800"/>
              <a:t> Informational,  collecting, receiving, and disseminating information (monitor, disseminator, and spokesperson)</a:t>
            </a:r>
          </a:p>
          <a:p>
            <a:pPr marL="742950" lvl="1" indent="-285750" eaLnBrk="0" hangingPunct="0">
              <a:spcBef>
                <a:spcPct val="20000"/>
              </a:spcBef>
              <a:buFont typeface="Arial" charset="0"/>
              <a:buChar char="–"/>
            </a:pPr>
            <a:r>
              <a:rPr lang="en-US" sz="2800"/>
              <a:t>Decisional, making choices (entrepreneur, disturbance handler, resource allocator, and negotiator)</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p:txBody>
          <a:bodyPr/>
          <a:lstStyle/>
          <a:p>
            <a:r>
              <a:rPr lang="en-US" sz="3600">
                <a:latin typeface="Calibri" pitchFamily="34" charset="0"/>
              </a:rPr>
              <a:t>Review Learning Outcome 9.4 (cont.)</a:t>
            </a:r>
          </a:p>
        </p:txBody>
      </p:sp>
      <p:sp>
        <p:nvSpPr>
          <p:cNvPr id="1157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Porter’s three competitive strategies are as follows: </a:t>
            </a:r>
          </a:p>
          <a:p>
            <a:pPr marL="742950" lvl="1" indent="-285750" eaLnBrk="0" hangingPunct="0">
              <a:spcBef>
                <a:spcPct val="20000"/>
              </a:spcBef>
              <a:buFont typeface="Arial" charset="0"/>
              <a:buChar char="–"/>
            </a:pPr>
            <a:r>
              <a:rPr lang="en-US" sz="2800"/>
              <a:t>Cost leadership (competing on the basis of having the lowest costs in the industry)</a:t>
            </a:r>
          </a:p>
          <a:p>
            <a:pPr marL="742950" lvl="1" indent="-285750" eaLnBrk="0" hangingPunct="0">
              <a:spcBef>
                <a:spcPct val="20000"/>
              </a:spcBef>
              <a:buFont typeface="Arial" charset="0"/>
              <a:buChar char="–"/>
            </a:pPr>
            <a:r>
              <a:rPr lang="en-US" sz="2800"/>
              <a:t>Differentiation (competing on the basis of having unique products that are widely valued by customers)</a:t>
            </a:r>
          </a:p>
          <a:p>
            <a:pPr marL="742950" lvl="1" indent="-285750" eaLnBrk="0" hangingPunct="0">
              <a:spcBef>
                <a:spcPct val="20000"/>
              </a:spcBef>
              <a:buFont typeface="Arial" charset="0"/>
              <a:buChar char="–"/>
            </a:pPr>
            <a:r>
              <a:rPr lang="en-US" sz="2800"/>
              <a:t>Focus (competing in a narrow segment with either a cost advantage or a differentiation advantage).</a:t>
            </a:r>
          </a:p>
        </p:txBody>
      </p:sp>
    </p:spTree>
    <p:extLst>
      <p:ext uri="{BB962C8B-B14F-4D97-AF65-F5344CB8AC3E}">
        <p14:creationId xmlns:p14="http://schemas.microsoft.com/office/powerpoint/2010/main" val="101113264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p:txBody>
          <a:bodyPr/>
          <a:lstStyle/>
          <a:p>
            <a:r>
              <a:rPr lang="en-US" sz="3600">
                <a:latin typeface="Calibri" pitchFamily="34" charset="0"/>
              </a:rPr>
              <a:t>Review Learning Outcome 9.5</a:t>
            </a:r>
          </a:p>
        </p:txBody>
      </p:sp>
      <p:sp>
        <p:nvSpPr>
          <p:cNvPr id="1177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current strategic management issues</a:t>
            </a:r>
          </a:p>
          <a:p>
            <a:pPr marL="742950" lvl="1" indent="-285750" eaLnBrk="0" hangingPunct="0">
              <a:spcBef>
                <a:spcPct val="20000"/>
              </a:spcBef>
              <a:buFont typeface="Arial" charset="0"/>
              <a:buChar char="–"/>
            </a:pPr>
            <a:r>
              <a:rPr lang="en-US" sz="2800"/>
              <a:t>Strategic leadership is the ability to anticipate, envision, maintain flexibility, think strategically, and work with others in the organization to initiate changes that will create a viable and valuable future for the organization</a:t>
            </a:r>
          </a:p>
        </p:txBody>
      </p:sp>
    </p:spTree>
    <p:extLst>
      <p:ext uri="{BB962C8B-B14F-4D97-AF65-F5344CB8AC3E}">
        <p14:creationId xmlns:p14="http://schemas.microsoft.com/office/powerpoint/2010/main" val="3295972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idx="4294967295"/>
          </p:nvPr>
        </p:nvSpPr>
        <p:spPr/>
        <p:txBody>
          <a:bodyPr/>
          <a:lstStyle/>
          <a:p>
            <a:r>
              <a:rPr lang="en-US" sz="3600">
                <a:latin typeface="Calibri" pitchFamily="34" charset="0"/>
              </a:rPr>
              <a:t>Review Learning Outcome 9.5 (cont.)</a:t>
            </a:r>
          </a:p>
        </p:txBody>
      </p:sp>
      <p:sp>
        <p:nvSpPr>
          <p:cNvPr id="1198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742950" lvl="1" indent="-285750" eaLnBrk="0" hangingPunct="0">
              <a:spcBef>
                <a:spcPct val="20000"/>
              </a:spcBef>
              <a:buFont typeface="Arial" charset="0"/>
              <a:buChar char="–"/>
            </a:pPr>
            <a:r>
              <a:rPr lang="en-US" sz="2800"/>
              <a:t>Strategic flexibility—that is, the ability to recognize major external environmental changes, to quickly commit resources, and to recognize when a strategic decision isn’t working</a:t>
            </a:r>
          </a:p>
          <a:p>
            <a:pPr marL="742950" lvl="1" indent="-285750" eaLnBrk="0" hangingPunct="0">
              <a:spcBef>
                <a:spcPct val="20000"/>
              </a:spcBef>
              <a:buFont typeface="Arial" charset="0"/>
              <a:buChar char="–"/>
            </a:pPr>
            <a:r>
              <a:rPr lang="en-US" sz="2800"/>
              <a:t>Managers can use e-business strategies to reduce costs, to differentiate their firm’s products and services, to target (focus on) specific customer groups, or to lower costs by standardizing certain office functions</a:t>
            </a:r>
          </a:p>
        </p:txBody>
      </p:sp>
    </p:spTree>
    <p:extLst>
      <p:ext uri="{BB962C8B-B14F-4D97-AF65-F5344CB8AC3E}">
        <p14:creationId xmlns:p14="http://schemas.microsoft.com/office/powerpoint/2010/main" val="39126722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Foundations of Control</a:t>
            </a:r>
          </a:p>
        </p:txBody>
      </p:sp>
      <p:pic>
        <p:nvPicPr>
          <p:cNvPr id="29698" name="Picture 4"/>
          <p:cNvPicPr>
            <a:picLocks noChangeAspect="1"/>
          </p:cNvPicPr>
          <p:nvPr/>
        </p:nvPicPr>
        <p:blipFill>
          <a:blip r:embed="rId2"/>
          <a:srcRect/>
          <a:stretch>
            <a:fillRect/>
          </a:stretch>
        </p:blipFill>
        <p:spPr bwMode="auto">
          <a:xfrm>
            <a:off x="5791200" y="42672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39720574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447800"/>
            <a:ext cx="7620000" cy="4419600"/>
          </a:xfrm>
        </p:spPr>
        <p:txBody>
          <a:bodyPr/>
          <a:lstStyle/>
          <a:p>
            <a:pPr marL="457200" indent="-457200" eaLnBrk="1" hangingPunct="1">
              <a:buFont typeface="Arial" charset="0"/>
              <a:buNone/>
            </a:pPr>
            <a:r>
              <a:rPr lang="en-US" sz="3200" b="1"/>
              <a:t>Explain </a:t>
            </a:r>
            <a:r>
              <a:rPr lang="en-US" sz="3200"/>
              <a:t>the nature and importance of control.</a:t>
            </a:r>
          </a:p>
          <a:p>
            <a:pPr marL="457200" indent="-457200" eaLnBrk="1" hangingPunct="1">
              <a:buFont typeface="Arial" charset="0"/>
              <a:buNone/>
            </a:pPr>
            <a:r>
              <a:rPr lang="en-US" sz="3200" b="1"/>
              <a:t>Describe </a:t>
            </a:r>
            <a:r>
              <a:rPr lang="en-US" sz="3200"/>
              <a:t>the three steps in the control process.</a:t>
            </a:r>
          </a:p>
          <a:p>
            <a:pPr marL="457200" indent="-457200" eaLnBrk="1" hangingPunct="1">
              <a:buFont typeface="Arial" charset="0"/>
              <a:buNone/>
            </a:pPr>
            <a:r>
              <a:rPr lang="en-US" sz="3200" b="1"/>
              <a:t>Explain </a:t>
            </a:r>
            <a:r>
              <a:rPr lang="en-US" sz="3200"/>
              <a:t>how organizational and employee performance are measured.</a:t>
            </a:r>
          </a:p>
          <a:p>
            <a:pPr marL="457200" indent="-457200" eaLnBrk="1" hangingPunct="1">
              <a:buFont typeface="Arial" charset="0"/>
              <a:buNone/>
            </a:pPr>
            <a:r>
              <a:rPr lang="en-US" sz="3200" b="1"/>
              <a:t>Describe </a:t>
            </a:r>
            <a:r>
              <a:rPr lang="en-US" sz="3200"/>
              <a:t>tools used to measure organizational performance.</a:t>
            </a:r>
          </a:p>
          <a:p>
            <a:pPr marL="457200" indent="-457200" eaLnBrk="1" hangingPunct="1">
              <a:buFont typeface="Arial" charset="0"/>
              <a:buNone/>
            </a:pPr>
            <a:r>
              <a:rPr lang="en-US" sz="3200" b="1"/>
              <a:t>Discuss </a:t>
            </a:r>
            <a:r>
              <a:rPr lang="en-US" sz="3200"/>
              <a:t>contemporary issues in control.</a:t>
            </a:r>
            <a:endParaRPr lang="en-US" sz="3200" i="0">
              <a:cs typeface="Arial" charset="0"/>
            </a:endParaRPr>
          </a:p>
        </p:txBody>
      </p:sp>
    </p:spTree>
    <p:extLst>
      <p:ext uri="{BB962C8B-B14F-4D97-AF65-F5344CB8AC3E}">
        <p14:creationId xmlns:p14="http://schemas.microsoft.com/office/powerpoint/2010/main" val="94769226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What Is Controlling ?</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Controlling - </a:t>
            </a:r>
            <a:r>
              <a:rPr lang="en-US" sz="3200"/>
              <a:t>the process of monitoring, comparing, and correcting work performance.</a:t>
            </a:r>
          </a:p>
          <a:p>
            <a:pPr marL="342900" indent="-342900" eaLnBrk="0" hangingPunct="0">
              <a:spcBef>
                <a:spcPct val="20000"/>
              </a:spcBef>
              <a:buFont typeface="Arial" charset="0"/>
              <a:buChar char="•"/>
            </a:pPr>
            <a:r>
              <a:rPr lang="en-US" sz="3200"/>
              <a:t>The Purpose of Control</a:t>
            </a:r>
          </a:p>
          <a:p>
            <a:pPr marL="742950" lvl="1" indent="-285750" eaLnBrk="0" hangingPunct="0">
              <a:spcBef>
                <a:spcPct val="20000"/>
              </a:spcBef>
              <a:buFont typeface="Arial" charset="0"/>
              <a:buChar char="–"/>
            </a:pPr>
            <a:r>
              <a:rPr lang="en-US" sz="2800"/>
              <a:t>To ensure that activities are completed in ways that lead to the accomplishment of organizational goals.</a:t>
            </a:r>
          </a:p>
        </p:txBody>
      </p:sp>
    </p:spTree>
    <p:extLst>
      <p:ext uri="{BB962C8B-B14F-4D97-AF65-F5344CB8AC3E}">
        <p14:creationId xmlns:p14="http://schemas.microsoft.com/office/powerpoint/2010/main" val="161930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latin typeface="Calibri" pitchFamily="34" charset="0"/>
              </a:rPr>
              <a:t>Why Is Controlling Important?</a:t>
            </a: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As the final link in management functions:</a:t>
            </a:r>
          </a:p>
          <a:p>
            <a:pPr marL="742950" lvl="1" indent="-285750" eaLnBrk="0" hangingPunct="0">
              <a:spcBef>
                <a:spcPct val="20000"/>
              </a:spcBef>
              <a:buFont typeface="Arial" charset="0"/>
              <a:buChar char="–"/>
            </a:pPr>
            <a:r>
              <a:rPr lang="en-US" sz="2800"/>
              <a:t>Planning - controls let managers know whether their goals and plans are on target and what future actions to take.</a:t>
            </a:r>
          </a:p>
          <a:p>
            <a:pPr marL="742950" lvl="1" indent="-285750" eaLnBrk="0" hangingPunct="0">
              <a:spcBef>
                <a:spcPct val="20000"/>
              </a:spcBef>
              <a:buFont typeface="Arial" charset="0"/>
              <a:buChar char="–"/>
            </a:pPr>
            <a:r>
              <a:rPr lang="en-US" sz="2800"/>
              <a:t>Empowering employees - control systems provide managers with information and feedback on employee performance.</a:t>
            </a:r>
          </a:p>
          <a:p>
            <a:pPr marL="742950" lvl="1" indent="-285750" eaLnBrk="0" hangingPunct="0">
              <a:spcBef>
                <a:spcPct val="20000"/>
              </a:spcBef>
              <a:buFont typeface="Arial" charset="0"/>
              <a:buChar char="–"/>
            </a:pPr>
            <a:r>
              <a:rPr lang="en-US" sz="2800"/>
              <a:t>Protecting the workplace - controls enhance physical security and help minimize  workplace disruptions.</a:t>
            </a:r>
          </a:p>
        </p:txBody>
      </p:sp>
    </p:spTree>
    <p:extLst>
      <p:ext uri="{BB962C8B-B14F-4D97-AF65-F5344CB8AC3E}">
        <p14:creationId xmlns:p14="http://schemas.microsoft.com/office/powerpoint/2010/main" val="2493169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Exhibit 10-1</a:t>
            </a:r>
            <a:br>
              <a:rPr lang="en-US" sz="3600"/>
            </a:br>
            <a:r>
              <a:rPr lang="en-US" sz="3600"/>
              <a:t>Planning-Controlling Link</a:t>
            </a:r>
            <a:endParaRPr lang="en-US" sz="3600">
              <a:latin typeface="Calibri" pitchFamily="34" charset="0"/>
            </a:endParaRPr>
          </a:p>
        </p:txBody>
      </p:sp>
      <p:pic>
        <p:nvPicPr>
          <p:cNvPr id="35842" name="Picture 3"/>
          <p:cNvPicPr>
            <a:picLocks noGrp="1" noChangeAspect="1" noChangeArrowheads="1"/>
          </p:cNvPicPr>
          <p:nvPr/>
        </p:nvPicPr>
        <p:blipFill>
          <a:blip r:embed="rId3"/>
          <a:srcRect/>
          <a:stretch>
            <a:fillRect/>
          </a:stretch>
        </p:blipFill>
        <p:spPr bwMode="auto">
          <a:xfrm>
            <a:off x="1323975" y="1476375"/>
            <a:ext cx="6496050" cy="4695825"/>
          </a:xfrm>
          <a:prstGeom prst="rect">
            <a:avLst/>
          </a:prstGeom>
          <a:noFill/>
          <a:ln w="9525">
            <a:noFill/>
            <a:miter lim="800000"/>
            <a:headEnd/>
            <a:tailEnd/>
          </a:ln>
        </p:spPr>
      </p:pic>
    </p:spTree>
    <p:extLst>
      <p:ext uri="{BB962C8B-B14F-4D97-AF65-F5344CB8AC3E}">
        <p14:creationId xmlns:p14="http://schemas.microsoft.com/office/powerpoint/2010/main" val="34901896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The Control Process</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Control process - </a:t>
            </a:r>
            <a:r>
              <a:rPr lang="en-US" sz="2800"/>
              <a:t>a three-step process of measuring actual performance, comparing actual performance against a standard, and taking managerial action to correct deviations or inadequate standards.</a:t>
            </a:r>
          </a:p>
        </p:txBody>
      </p:sp>
    </p:spTree>
    <p:extLst>
      <p:ext uri="{BB962C8B-B14F-4D97-AF65-F5344CB8AC3E}">
        <p14:creationId xmlns:p14="http://schemas.microsoft.com/office/powerpoint/2010/main" val="26481497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Exhibit 10-2</a:t>
            </a:r>
            <a:br>
              <a:rPr lang="en-US" sz="3600"/>
            </a:br>
            <a:r>
              <a:rPr lang="en-US" sz="3600"/>
              <a:t>The Control Process</a:t>
            </a:r>
            <a:endParaRPr lang="en-US" sz="3600">
              <a:latin typeface="Calibri" pitchFamily="34" charset="0"/>
            </a:endParaRPr>
          </a:p>
        </p:txBody>
      </p:sp>
      <p:pic>
        <p:nvPicPr>
          <p:cNvPr id="39938" name="Picture 3"/>
          <p:cNvPicPr>
            <a:picLocks noGrp="1" noChangeAspect="1" noChangeArrowheads="1"/>
          </p:cNvPicPr>
          <p:nvPr/>
        </p:nvPicPr>
        <p:blipFill>
          <a:blip r:embed="rId3"/>
          <a:srcRect/>
          <a:stretch>
            <a:fillRect/>
          </a:stretch>
        </p:blipFill>
        <p:spPr bwMode="auto">
          <a:xfrm>
            <a:off x="542925" y="1724025"/>
            <a:ext cx="8058150" cy="3838575"/>
          </a:xfrm>
          <a:prstGeom prst="rect">
            <a:avLst/>
          </a:prstGeom>
          <a:noFill/>
          <a:ln w="9525">
            <a:noFill/>
            <a:miter lim="800000"/>
            <a:headEnd/>
            <a:tailEnd/>
          </a:ln>
        </p:spPr>
      </p:pic>
    </p:spTree>
    <p:extLst>
      <p:ext uri="{BB962C8B-B14F-4D97-AF65-F5344CB8AC3E}">
        <p14:creationId xmlns:p14="http://schemas.microsoft.com/office/powerpoint/2010/main" val="245845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a:latin typeface="Calibri" pitchFamily="34" charset="0"/>
              </a:rPr>
              <a:t>Review Learning Outcome 1.3 cont’d</a:t>
            </a: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Katz’s managerial skills include</a:t>
            </a:r>
          </a:p>
          <a:p>
            <a:pPr marL="742950" lvl="1" indent="-285750" eaLnBrk="0" hangingPunct="0">
              <a:spcBef>
                <a:spcPct val="20000"/>
              </a:spcBef>
              <a:buFont typeface="Arial" charset="0"/>
              <a:buChar char="–"/>
            </a:pPr>
            <a:r>
              <a:rPr lang="en-US" sz="2800"/>
              <a:t>Technical (job-specific knowledge and techniques)</a:t>
            </a:r>
          </a:p>
          <a:p>
            <a:pPr marL="742950" lvl="1" indent="-285750" eaLnBrk="0" hangingPunct="0">
              <a:spcBef>
                <a:spcPct val="20000"/>
              </a:spcBef>
              <a:buFont typeface="Arial" charset="0"/>
              <a:buChar char="–"/>
            </a:pPr>
            <a:r>
              <a:rPr lang="en-US" sz="2800"/>
              <a:t>Human (ability to work well with people)</a:t>
            </a:r>
          </a:p>
          <a:p>
            <a:pPr marL="742950" lvl="1" indent="-285750" eaLnBrk="0" hangingPunct="0">
              <a:spcBef>
                <a:spcPct val="20000"/>
              </a:spcBef>
              <a:buFont typeface="Arial" charset="0"/>
              <a:buChar char="–"/>
            </a:pPr>
            <a:r>
              <a:rPr lang="en-US" sz="2800"/>
              <a:t>Conceptual (ability  to think and express ideas). </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The Control Process (cont.)</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600"/>
              <a:t>Step 1: Measuring Actual Performance</a:t>
            </a:r>
          </a:p>
          <a:p>
            <a:pPr marL="742950" lvl="1" indent="-285750" eaLnBrk="0" hangingPunct="0">
              <a:spcBef>
                <a:spcPct val="20000"/>
              </a:spcBef>
              <a:buFont typeface="Arial" charset="0"/>
              <a:buChar char="–"/>
            </a:pPr>
            <a:r>
              <a:rPr lang="en-US" sz="3200"/>
              <a:t>How We Measure - personal observations, statistical reports, oral reports, and written reports.</a:t>
            </a:r>
          </a:p>
          <a:p>
            <a:pPr marL="742950" lvl="1" indent="-285750" eaLnBrk="0" hangingPunct="0">
              <a:spcBef>
                <a:spcPct val="20000"/>
              </a:spcBef>
              <a:buFont typeface="Arial" charset="0"/>
              <a:buChar char="–"/>
            </a:pPr>
            <a:r>
              <a:rPr lang="en-US" sz="3200"/>
              <a:t>What We Measure - what is measured is probably more critical to the control process than how it’s measured.</a:t>
            </a:r>
          </a:p>
          <a:p>
            <a:pPr marL="342900" indent="-342900" eaLnBrk="0" hangingPunct="0">
              <a:spcBef>
                <a:spcPct val="20000"/>
              </a:spcBef>
              <a:buFont typeface="Arial" charset="0"/>
              <a:buChar char="•"/>
            </a:pPr>
            <a:endParaRPr lang="en-US" sz="3600" b="1"/>
          </a:p>
        </p:txBody>
      </p:sp>
    </p:spTree>
    <p:extLst>
      <p:ext uri="{BB962C8B-B14F-4D97-AF65-F5344CB8AC3E}">
        <p14:creationId xmlns:p14="http://schemas.microsoft.com/office/powerpoint/2010/main" val="39823504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200"/>
              <a:t>Exhibit 10-3 Sources of Information for Measuring Performance</a:t>
            </a:r>
            <a:endParaRPr lang="en-US" sz="3200">
              <a:latin typeface="Calibri" pitchFamily="34" charset="0"/>
            </a:endParaRPr>
          </a:p>
        </p:txBody>
      </p:sp>
      <p:pic>
        <p:nvPicPr>
          <p:cNvPr id="44034" name="Picture 2"/>
          <p:cNvPicPr>
            <a:picLocks noChangeAspect="1" noChangeArrowheads="1"/>
          </p:cNvPicPr>
          <p:nvPr/>
        </p:nvPicPr>
        <p:blipFill>
          <a:blip r:embed="rId3"/>
          <a:srcRect/>
          <a:stretch>
            <a:fillRect/>
          </a:stretch>
        </p:blipFill>
        <p:spPr bwMode="auto">
          <a:xfrm>
            <a:off x="504825" y="1428750"/>
            <a:ext cx="8134350" cy="4895850"/>
          </a:xfrm>
          <a:prstGeom prst="rect">
            <a:avLst/>
          </a:prstGeom>
          <a:noFill/>
          <a:ln w="9525">
            <a:noFill/>
            <a:miter lim="800000"/>
            <a:headEnd/>
            <a:tailEnd/>
          </a:ln>
        </p:spPr>
      </p:pic>
    </p:spTree>
    <p:extLst>
      <p:ext uri="{BB962C8B-B14F-4D97-AF65-F5344CB8AC3E}">
        <p14:creationId xmlns:p14="http://schemas.microsoft.com/office/powerpoint/2010/main" val="236127224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The Control Process (cont.)</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Step 2: Comparing Actual Performance Against</a:t>
            </a:r>
            <a:br>
              <a:rPr lang="en-US" sz="3200"/>
            </a:br>
            <a:r>
              <a:rPr lang="en-US" sz="3200"/>
              <a:t>the Standard</a:t>
            </a:r>
          </a:p>
          <a:p>
            <a:pPr marL="742950" lvl="1" indent="-285750" eaLnBrk="0" hangingPunct="0">
              <a:spcBef>
                <a:spcPct val="20000"/>
              </a:spcBef>
              <a:buFont typeface="Arial" charset="0"/>
              <a:buChar char="–"/>
            </a:pPr>
            <a:r>
              <a:rPr lang="en-US" sz="3200"/>
              <a:t>Determining the degree of variation between actual performance and the standard</a:t>
            </a:r>
            <a:endParaRPr lang="en-US" sz="3200" b="1"/>
          </a:p>
          <a:p>
            <a:pPr marL="742950" lvl="1" indent="-285750" eaLnBrk="0" hangingPunct="0">
              <a:spcBef>
                <a:spcPct val="20000"/>
              </a:spcBef>
              <a:buFont typeface="Arial" charset="0"/>
              <a:buChar char="–"/>
            </a:pPr>
            <a:r>
              <a:rPr lang="en-US" sz="3200" b="1"/>
              <a:t>Range of variation - </a:t>
            </a:r>
            <a:r>
              <a:rPr lang="en-US" sz="3200"/>
              <a:t>the acceptable parameters of variance between actual performance and the standard.</a:t>
            </a:r>
          </a:p>
          <a:p>
            <a:pPr marL="742950" lvl="1" indent="-285750" eaLnBrk="0" hangingPunct="0">
              <a:spcBef>
                <a:spcPct val="20000"/>
              </a:spcBef>
              <a:buFont typeface="Arial" charset="0"/>
              <a:buChar char="–"/>
            </a:pPr>
            <a:endParaRPr lang="en-US" sz="2800" b="1"/>
          </a:p>
        </p:txBody>
      </p:sp>
    </p:spTree>
    <p:extLst>
      <p:ext uri="{BB962C8B-B14F-4D97-AF65-F5344CB8AC3E}">
        <p14:creationId xmlns:p14="http://schemas.microsoft.com/office/powerpoint/2010/main" val="30083671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Exhibit 10-4</a:t>
            </a:r>
            <a:br>
              <a:rPr lang="en-US" sz="3600"/>
            </a:br>
            <a:r>
              <a:rPr lang="en-US" sz="3600"/>
              <a:t>Acceptable Range of Variation</a:t>
            </a:r>
            <a:endParaRPr lang="en-US" sz="3600">
              <a:latin typeface="Calibri" pitchFamily="34" charset="0"/>
            </a:endParaRPr>
          </a:p>
        </p:txBody>
      </p:sp>
      <p:pic>
        <p:nvPicPr>
          <p:cNvPr id="48130" name="Picture 3"/>
          <p:cNvPicPr>
            <a:picLocks noGrp="1" noChangeAspect="1" noChangeArrowheads="1"/>
          </p:cNvPicPr>
          <p:nvPr/>
        </p:nvPicPr>
        <p:blipFill>
          <a:blip r:embed="rId3"/>
          <a:srcRect/>
          <a:stretch>
            <a:fillRect/>
          </a:stretch>
        </p:blipFill>
        <p:spPr bwMode="auto">
          <a:xfrm>
            <a:off x="657225" y="1504950"/>
            <a:ext cx="7829550" cy="4514850"/>
          </a:xfrm>
          <a:prstGeom prst="rect">
            <a:avLst/>
          </a:prstGeom>
          <a:noFill/>
          <a:ln w="9525">
            <a:noFill/>
            <a:miter lim="800000"/>
            <a:headEnd/>
            <a:tailEnd/>
          </a:ln>
        </p:spPr>
      </p:pic>
    </p:spTree>
    <p:extLst>
      <p:ext uri="{BB962C8B-B14F-4D97-AF65-F5344CB8AC3E}">
        <p14:creationId xmlns:p14="http://schemas.microsoft.com/office/powerpoint/2010/main" val="12685521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200"/>
              <a:t>Exhibit 10-5 Green Earth Gardening Supply—</a:t>
            </a:r>
            <a:r>
              <a:rPr lang="en-US" sz="3200" i="1"/>
              <a:t>June Sales</a:t>
            </a:r>
            <a:endParaRPr lang="en-US" sz="3200">
              <a:latin typeface="Calibri" pitchFamily="34" charset="0"/>
            </a:endParaRPr>
          </a:p>
        </p:txBody>
      </p:sp>
      <p:pic>
        <p:nvPicPr>
          <p:cNvPr id="50178" name="Picture 2"/>
          <p:cNvPicPr>
            <a:picLocks noChangeAspect="1" noChangeArrowheads="1"/>
          </p:cNvPicPr>
          <p:nvPr/>
        </p:nvPicPr>
        <p:blipFill>
          <a:blip r:embed="rId3"/>
          <a:srcRect/>
          <a:stretch>
            <a:fillRect/>
          </a:stretch>
        </p:blipFill>
        <p:spPr bwMode="auto">
          <a:xfrm>
            <a:off x="228600" y="1847850"/>
            <a:ext cx="8769350" cy="3790950"/>
          </a:xfrm>
          <a:prstGeom prst="rect">
            <a:avLst/>
          </a:prstGeom>
          <a:noFill/>
          <a:ln w="9525">
            <a:noFill/>
            <a:miter lim="800000"/>
            <a:headEnd/>
            <a:tailEnd/>
          </a:ln>
        </p:spPr>
      </p:pic>
    </p:spTree>
    <p:extLst>
      <p:ext uri="{BB962C8B-B14F-4D97-AF65-F5344CB8AC3E}">
        <p14:creationId xmlns:p14="http://schemas.microsoft.com/office/powerpoint/2010/main" val="350669256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The Control Process (cont.)</a:t>
            </a:r>
            <a:endParaRPr lang="en-US" sz="36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Step 3: Taking Managerial Action</a:t>
            </a:r>
          </a:p>
          <a:p>
            <a:pPr marL="742950" lvl="1" indent="-285750" eaLnBrk="0" hangingPunct="0">
              <a:spcBef>
                <a:spcPct val="20000"/>
              </a:spcBef>
              <a:buFont typeface="Arial" charset="0"/>
              <a:buChar char="–"/>
            </a:pPr>
            <a:r>
              <a:rPr lang="en-US" sz="2800" b="1"/>
              <a:t>Immediate corrective action - </a:t>
            </a:r>
            <a:r>
              <a:rPr lang="en-US" sz="2800"/>
              <a:t>corrective action that corrects problems at once in order to get performance back on track.</a:t>
            </a:r>
          </a:p>
          <a:p>
            <a:pPr marL="742950" lvl="1" indent="-285750" eaLnBrk="0" hangingPunct="0">
              <a:spcBef>
                <a:spcPct val="20000"/>
              </a:spcBef>
              <a:buFont typeface="Arial" charset="0"/>
              <a:buChar char="–"/>
            </a:pPr>
            <a:r>
              <a:rPr lang="en-US" sz="2800" b="1"/>
              <a:t>Basic corrective action - </a:t>
            </a:r>
            <a:r>
              <a:rPr lang="en-US" sz="2800"/>
              <a:t>corrective action that looks at how and why performance deviated before correcting the source of deviation</a:t>
            </a:r>
            <a:endParaRPr lang="en-US" sz="2800" b="1"/>
          </a:p>
        </p:txBody>
      </p:sp>
    </p:spTree>
    <p:extLst>
      <p:ext uri="{BB962C8B-B14F-4D97-AF65-F5344CB8AC3E}">
        <p14:creationId xmlns:p14="http://schemas.microsoft.com/office/powerpoint/2010/main" val="5501176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The Control Process (cont.)</a:t>
            </a:r>
            <a:endParaRPr lang="en-US" sz="36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Step 3 (cont.) </a:t>
            </a:r>
          </a:p>
          <a:p>
            <a:pPr marL="742950" lvl="1" indent="-285750" eaLnBrk="0" hangingPunct="0">
              <a:spcBef>
                <a:spcPct val="20000"/>
              </a:spcBef>
              <a:buFont typeface="Arial" charset="0"/>
              <a:buChar char="–"/>
            </a:pPr>
            <a:r>
              <a:rPr lang="en-US" sz="2800"/>
              <a:t>Revise the Standard  - </a:t>
            </a:r>
            <a:r>
              <a:rPr lang="en-US" sz="2400"/>
              <a:t>i</a:t>
            </a:r>
            <a:r>
              <a:rPr lang="en-US" sz="2800"/>
              <a:t>f performance consistently exceeds the goal, then a manager should look at whether the goal is too easy and needs to be raised</a:t>
            </a:r>
          </a:p>
          <a:p>
            <a:pPr marL="742950" lvl="1" indent="-285750" eaLnBrk="0" hangingPunct="0">
              <a:spcBef>
                <a:spcPct val="20000"/>
              </a:spcBef>
              <a:buFont typeface="Arial" charset="0"/>
              <a:buChar char="–"/>
            </a:pPr>
            <a:r>
              <a:rPr lang="en-US" sz="2800"/>
              <a:t>Managers must be cautious about revising a standard downward</a:t>
            </a:r>
          </a:p>
        </p:txBody>
      </p:sp>
    </p:spTree>
    <p:extLst>
      <p:ext uri="{BB962C8B-B14F-4D97-AF65-F5344CB8AC3E}">
        <p14:creationId xmlns:p14="http://schemas.microsoft.com/office/powerpoint/2010/main" val="22752116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Exhibit 10-6 Managerial Decisions</a:t>
            </a:r>
            <a:br>
              <a:rPr lang="en-US" sz="3600"/>
            </a:br>
            <a:r>
              <a:rPr lang="en-US" sz="3600"/>
              <a:t>in the Control Process</a:t>
            </a:r>
            <a:endParaRPr lang="en-US" sz="3600">
              <a:latin typeface="Calibri" pitchFamily="34" charset="0"/>
            </a:endParaRPr>
          </a:p>
        </p:txBody>
      </p:sp>
      <p:pic>
        <p:nvPicPr>
          <p:cNvPr id="56322" name="Picture 3"/>
          <p:cNvPicPr>
            <a:picLocks noGrp="1" noChangeAspect="1" noChangeArrowheads="1"/>
          </p:cNvPicPr>
          <p:nvPr/>
        </p:nvPicPr>
        <p:blipFill>
          <a:blip r:embed="rId3"/>
          <a:srcRect/>
          <a:stretch>
            <a:fillRect/>
          </a:stretch>
        </p:blipFill>
        <p:spPr bwMode="auto">
          <a:xfrm>
            <a:off x="879475" y="1493838"/>
            <a:ext cx="7385050" cy="4754562"/>
          </a:xfrm>
          <a:prstGeom prst="rect">
            <a:avLst/>
          </a:prstGeom>
          <a:noFill/>
          <a:ln w="9525">
            <a:noFill/>
            <a:miter lim="800000"/>
            <a:headEnd/>
            <a:tailEnd/>
          </a:ln>
        </p:spPr>
      </p:pic>
    </p:spTree>
    <p:extLst>
      <p:ext uri="{BB962C8B-B14F-4D97-AF65-F5344CB8AC3E}">
        <p14:creationId xmlns:p14="http://schemas.microsoft.com/office/powerpoint/2010/main" val="11527155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What Is Organizational Performance?</a:t>
            </a:r>
            <a:endParaRPr lang="en-US" sz="3600">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Performance - </a:t>
            </a:r>
            <a:r>
              <a:rPr lang="en-US" sz="3200"/>
              <a:t>the end result of an activity.</a:t>
            </a:r>
          </a:p>
          <a:p>
            <a:pPr marL="342900" indent="-342900" eaLnBrk="0" hangingPunct="0">
              <a:spcBef>
                <a:spcPct val="20000"/>
              </a:spcBef>
              <a:buFont typeface="Arial" charset="0"/>
              <a:buChar char="•"/>
            </a:pPr>
            <a:r>
              <a:rPr lang="en-US" sz="3200" b="1"/>
              <a:t>Organizational performance - </a:t>
            </a:r>
            <a:r>
              <a:rPr lang="en-US" sz="3200"/>
              <a:t>the accumulated results of all the organization’s work activities.</a:t>
            </a:r>
          </a:p>
        </p:txBody>
      </p:sp>
    </p:spTree>
    <p:extLst>
      <p:ext uri="{BB962C8B-B14F-4D97-AF65-F5344CB8AC3E}">
        <p14:creationId xmlns:p14="http://schemas.microsoft.com/office/powerpoint/2010/main" val="3740979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Measures of Organizational Performance</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Productivity - </a:t>
            </a:r>
            <a:r>
              <a:rPr lang="en-US" sz="2800"/>
              <a:t>the amount of goods or services produced divided by the inputs needed to generate that output.</a:t>
            </a:r>
          </a:p>
          <a:p>
            <a:pPr marL="342900" indent="-342900" eaLnBrk="0" hangingPunct="0">
              <a:spcBef>
                <a:spcPct val="20000"/>
              </a:spcBef>
              <a:buFont typeface="Arial" charset="0"/>
              <a:buChar char="•"/>
            </a:pPr>
            <a:r>
              <a:rPr lang="en-US" sz="2800" b="1"/>
              <a:t>Organizational effectiveness - </a:t>
            </a:r>
            <a:r>
              <a:rPr lang="en-US" sz="2800"/>
              <a:t>a measure of how appropriate organizational goals are and how well those goals are being met.</a:t>
            </a:r>
          </a:p>
        </p:txBody>
      </p:sp>
    </p:spTree>
    <p:extLst>
      <p:ext uri="{BB962C8B-B14F-4D97-AF65-F5344CB8AC3E}">
        <p14:creationId xmlns:p14="http://schemas.microsoft.com/office/powerpoint/2010/main" val="3954067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a:latin typeface="Calibri" pitchFamily="34" charset="0"/>
              </a:rPr>
              <a:t>Review Learning Outcome 1.4</a:t>
            </a:r>
          </a:p>
        </p:txBody>
      </p:sp>
      <p:sp>
        <p:nvSpPr>
          <p:cNvPr id="97282" name="Rectangle 3"/>
          <p:cNvSpPr txBox="1">
            <a:spLocks/>
          </p:cNvSpPr>
          <p:nvPr/>
        </p:nvSpPr>
        <p:spPr bwMode="auto">
          <a:xfrm>
            <a:off x="4572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the factors that are reshaping and redefining the manager’s job.</a:t>
            </a:r>
          </a:p>
          <a:p>
            <a:pPr marL="742950" lvl="1" indent="-285750" eaLnBrk="0" hangingPunct="0">
              <a:spcBef>
                <a:spcPct val="20000"/>
              </a:spcBef>
              <a:buFont typeface="Arial" charset="0"/>
              <a:buChar char="–"/>
            </a:pPr>
            <a:r>
              <a:rPr lang="en-US" sz="2800"/>
              <a:t>Managers must be concerned with </a:t>
            </a:r>
          </a:p>
          <a:p>
            <a:pPr marL="1143000" lvl="2" indent="-228600" eaLnBrk="0" hangingPunct="0">
              <a:spcBef>
                <a:spcPct val="20000"/>
              </a:spcBef>
              <a:buFont typeface="Arial" charset="0"/>
              <a:buChar char="•"/>
            </a:pPr>
            <a:r>
              <a:rPr lang="en-US" sz="2400"/>
              <a:t>Customer service because employee attitudes and behaviors play a big role in customer satisfaction</a:t>
            </a:r>
          </a:p>
          <a:p>
            <a:pPr marL="1143000" lvl="2" indent="-228600" eaLnBrk="0" hangingPunct="0">
              <a:spcBef>
                <a:spcPct val="20000"/>
              </a:spcBef>
              <a:buFont typeface="Arial" charset="0"/>
              <a:buChar char="•"/>
            </a:pPr>
            <a:r>
              <a:rPr lang="en-US" sz="2400"/>
              <a:t>Social media because these forms of communication are becoming important and valuable tools in managing </a:t>
            </a:r>
          </a:p>
          <a:p>
            <a:pPr marL="1143000" lvl="2" indent="-228600" eaLnBrk="0" hangingPunct="0">
              <a:spcBef>
                <a:spcPct val="20000"/>
              </a:spcBef>
              <a:buFont typeface="Arial" charset="0"/>
              <a:buChar char="•"/>
            </a:pPr>
            <a:r>
              <a:rPr lang="en-US" sz="2400"/>
              <a:t>Innovation because it is important for organizations to be competitive.</a:t>
            </a:r>
          </a:p>
          <a:p>
            <a:pPr marL="1143000" lvl="2" indent="-228600" eaLnBrk="0" hangingPunct="0">
              <a:spcBef>
                <a:spcPct val="20000"/>
              </a:spcBef>
              <a:buFont typeface="Arial" charset="0"/>
              <a:buChar char="•"/>
            </a:pPr>
            <a:r>
              <a:rPr lang="en-US" sz="2400"/>
              <a:t>Sustainability as business goals are developed</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Exhibit 10-7 Popular Industry and</a:t>
            </a:r>
            <a:br>
              <a:rPr lang="en-US" sz="3600"/>
            </a:br>
            <a:r>
              <a:rPr lang="en-US" sz="3600"/>
              <a:t>Company Rankings</a:t>
            </a:r>
            <a:endParaRPr lang="en-US" sz="3600">
              <a:latin typeface="Calibri" pitchFamily="34" charset="0"/>
            </a:endParaRPr>
          </a:p>
        </p:txBody>
      </p:sp>
      <p:pic>
        <p:nvPicPr>
          <p:cNvPr id="62466" name="Picture 2"/>
          <p:cNvPicPr>
            <a:picLocks noChangeAspect="1" noChangeArrowheads="1"/>
          </p:cNvPicPr>
          <p:nvPr/>
        </p:nvPicPr>
        <p:blipFill>
          <a:blip r:embed="rId3"/>
          <a:srcRect/>
          <a:stretch>
            <a:fillRect/>
          </a:stretch>
        </p:blipFill>
        <p:spPr bwMode="auto">
          <a:xfrm>
            <a:off x="304800" y="1738313"/>
            <a:ext cx="8756650" cy="4281487"/>
          </a:xfrm>
          <a:prstGeom prst="rect">
            <a:avLst/>
          </a:prstGeom>
          <a:noFill/>
          <a:ln w="9525">
            <a:noFill/>
            <a:miter lim="800000"/>
            <a:headEnd/>
            <a:tailEnd/>
          </a:ln>
        </p:spPr>
      </p:pic>
    </p:spTree>
    <p:extLst>
      <p:ext uri="{BB962C8B-B14F-4D97-AF65-F5344CB8AC3E}">
        <p14:creationId xmlns:p14="http://schemas.microsoft.com/office/powerpoint/2010/main" val="17041878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Controlling for Employee Performance</a:t>
            </a:r>
            <a:endParaRPr lang="en-US" sz="36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Disciplinary actions  - </a:t>
            </a:r>
            <a:r>
              <a:rPr lang="en-US" sz="2800"/>
              <a:t>actions taken by a manager to enforce the organization’s work standards and regulations.</a:t>
            </a:r>
          </a:p>
          <a:p>
            <a:pPr marL="342900" indent="-342900" eaLnBrk="0" hangingPunct="0">
              <a:spcBef>
                <a:spcPct val="20000"/>
              </a:spcBef>
              <a:buFont typeface="Arial" charset="0"/>
              <a:buChar char="•"/>
            </a:pPr>
            <a:r>
              <a:rPr lang="en-US" sz="2800"/>
              <a:t>Delivering Effective Performance Feedback - managers need to provide their employees with feedback so that the employees know where they stand in terms of their work.</a:t>
            </a:r>
            <a:endParaRPr lang="en-US" sz="2800" b="1"/>
          </a:p>
        </p:txBody>
      </p:sp>
    </p:spTree>
    <p:extLst>
      <p:ext uri="{BB962C8B-B14F-4D97-AF65-F5344CB8AC3E}">
        <p14:creationId xmlns:p14="http://schemas.microsoft.com/office/powerpoint/2010/main" val="31210679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Exhibit 10-8 Types of Discipline Problems and Examples of Each</a:t>
            </a:r>
            <a:endParaRPr lang="en-US" sz="3600">
              <a:latin typeface="Calibri" pitchFamily="34" charset="0"/>
            </a:endParaRPr>
          </a:p>
        </p:txBody>
      </p:sp>
      <p:pic>
        <p:nvPicPr>
          <p:cNvPr id="66562" name="Picture 2"/>
          <p:cNvPicPr>
            <a:picLocks noChangeAspect="1" noChangeArrowheads="1"/>
          </p:cNvPicPr>
          <p:nvPr/>
        </p:nvPicPr>
        <p:blipFill>
          <a:blip r:embed="rId3"/>
          <a:srcRect/>
          <a:stretch>
            <a:fillRect/>
          </a:stretch>
        </p:blipFill>
        <p:spPr bwMode="auto">
          <a:xfrm>
            <a:off x="177800" y="1824038"/>
            <a:ext cx="8813800" cy="3662362"/>
          </a:xfrm>
          <a:prstGeom prst="rect">
            <a:avLst/>
          </a:prstGeom>
          <a:noFill/>
          <a:ln w="9525">
            <a:noFill/>
            <a:miter lim="800000"/>
            <a:headEnd/>
            <a:tailEnd/>
          </a:ln>
        </p:spPr>
      </p:pic>
    </p:spTree>
    <p:extLst>
      <p:ext uri="{BB962C8B-B14F-4D97-AF65-F5344CB8AC3E}">
        <p14:creationId xmlns:p14="http://schemas.microsoft.com/office/powerpoint/2010/main" val="14995093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Tools for Measuring Organizational</a:t>
            </a:r>
            <a:br>
              <a:rPr lang="en-US" sz="3600"/>
            </a:br>
            <a:r>
              <a:rPr lang="en-US" sz="3600"/>
              <a:t>Performance</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Feed forward control - c</a:t>
            </a:r>
            <a:r>
              <a:rPr lang="en-US" sz="2800"/>
              <a:t>ontrol that takes place before a work activity is done.</a:t>
            </a:r>
          </a:p>
          <a:p>
            <a:pPr marL="342900" indent="-342900" eaLnBrk="0" hangingPunct="0">
              <a:spcBef>
                <a:spcPct val="20000"/>
              </a:spcBef>
              <a:buFont typeface="Arial" charset="0"/>
              <a:buChar char="•"/>
            </a:pPr>
            <a:r>
              <a:rPr lang="en-US" sz="2800" b="1"/>
              <a:t>Concurrent control - </a:t>
            </a:r>
            <a:r>
              <a:rPr lang="en-US" sz="2800"/>
              <a:t>control that takes place while a work activity is in progress.</a:t>
            </a:r>
          </a:p>
          <a:p>
            <a:pPr marL="342900" indent="-342900" eaLnBrk="0" hangingPunct="0">
              <a:spcBef>
                <a:spcPct val="20000"/>
              </a:spcBef>
              <a:buFont typeface="Arial" charset="0"/>
              <a:buChar char="•"/>
            </a:pPr>
            <a:r>
              <a:rPr lang="en-US" sz="2800" b="1"/>
              <a:t>Management by walking around - </a:t>
            </a:r>
            <a:r>
              <a:rPr lang="en-US" sz="2800"/>
              <a:t>a term used to describe when a manager is out in the work area interacting directly with employees.</a:t>
            </a:r>
          </a:p>
          <a:p>
            <a:pPr marL="342900" indent="-342900" eaLnBrk="0" hangingPunct="0">
              <a:spcBef>
                <a:spcPct val="20000"/>
              </a:spcBef>
              <a:buFont typeface="Arial" charset="0"/>
              <a:buChar char="•"/>
            </a:pPr>
            <a:r>
              <a:rPr lang="en-US" sz="2800" b="1"/>
              <a:t>Feedback control - </a:t>
            </a:r>
            <a:r>
              <a:rPr lang="en-US" sz="2800"/>
              <a:t>control that takes place after a work activity is done.</a:t>
            </a:r>
          </a:p>
          <a:p>
            <a:pPr marL="342900" indent="-34290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198603324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Exhibit 10-9</a:t>
            </a:r>
            <a:br>
              <a:rPr lang="en-US" sz="3600"/>
            </a:br>
            <a:r>
              <a:rPr lang="en-US" sz="3600"/>
              <a:t>Types of Control</a:t>
            </a:r>
            <a:endParaRPr lang="en-US" sz="3600">
              <a:latin typeface="Calibri" pitchFamily="34" charset="0"/>
            </a:endParaRPr>
          </a:p>
        </p:txBody>
      </p:sp>
      <p:pic>
        <p:nvPicPr>
          <p:cNvPr id="70658" name="Picture 3"/>
          <p:cNvPicPr>
            <a:picLocks noGrp="1" noChangeAspect="1" noChangeArrowheads="1"/>
          </p:cNvPicPr>
          <p:nvPr/>
        </p:nvPicPr>
        <p:blipFill>
          <a:blip r:embed="rId3"/>
          <a:srcRect/>
          <a:stretch>
            <a:fillRect/>
          </a:stretch>
        </p:blipFill>
        <p:spPr bwMode="auto">
          <a:xfrm>
            <a:off x="471488" y="1676400"/>
            <a:ext cx="8215312" cy="3962400"/>
          </a:xfrm>
          <a:prstGeom prst="rect">
            <a:avLst/>
          </a:prstGeom>
          <a:noFill/>
          <a:ln w="9525">
            <a:noFill/>
            <a:miter lim="800000"/>
            <a:headEnd/>
            <a:tailEnd/>
          </a:ln>
        </p:spPr>
      </p:pic>
    </p:spTree>
    <p:extLst>
      <p:ext uri="{BB962C8B-B14F-4D97-AF65-F5344CB8AC3E}">
        <p14:creationId xmlns:p14="http://schemas.microsoft.com/office/powerpoint/2010/main" val="176852834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Financial Controls</a:t>
            </a:r>
            <a:endParaRPr lang="en-US" sz="3600">
              <a:latin typeface="Calibri" pitchFamily="34" charset="0"/>
            </a:endParaRPr>
          </a:p>
        </p:txBody>
      </p:sp>
      <p:sp>
        <p:nvSpPr>
          <p:cNvPr id="72706" name="Rectangle 3"/>
          <p:cNvSpPr txBox="1">
            <a:spLocks/>
          </p:cNvSpPr>
          <p:nvPr/>
        </p:nvSpPr>
        <p:spPr bwMode="auto">
          <a:xfrm>
            <a:off x="457200" y="15240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a:t>Traditional Controls</a:t>
            </a:r>
          </a:p>
          <a:p>
            <a:pPr marL="742950" lvl="1" indent="-285750" eaLnBrk="0" hangingPunct="0">
              <a:spcBef>
                <a:spcPct val="40000"/>
              </a:spcBef>
              <a:buFont typeface="Arial" charset="0"/>
              <a:buChar char="–"/>
            </a:pPr>
            <a:r>
              <a:rPr lang="en-US" sz="2800"/>
              <a:t>Ratio analysis</a:t>
            </a:r>
          </a:p>
          <a:p>
            <a:pPr marL="1143000" lvl="2" indent="-228600" eaLnBrk="0" hangingPunct="0">
              <a:spcBef>
                <a:spcPct val="40000"/>
              </a:spcBef>
              <a:buFont typeface="Arial" charset="0"/>
              <a:buChar char="•"/>
            </a:pPr>
            <a:r>
              <a:rPr lang="en-US" sz="2400"/>
              <a:t>Liquidity</a:t>
            </a:r>
          </a:p>
          <a:p>
            <a:pPr marL="1143000" lvl="2" indent="-228600" eaLnBrk="0" hangingPunct="0">
              <a:spcBef>
                <a:spcPct val="40000"/>
              </a:spcBef>
              <a:buFont typeface="Arial" charset="0"/>
              <a:buChar char="•"/>
            </a:pPr>
            <a:r>
              <a:rPr lang="en-US" sz="2400"/>
              <a:t>Leverage</a:t>
            </a:r>
          </a:p>
          <a:p>
            <a:pPr marL="1143000" lvl="2" indent="-228600" eaLnBrk="0" hangingPunct="0">
              <a:spcBef>
                <a:spcPct val="40000"/>
              </a:spcBef>
              <a:buFont typeface="Arial" charset="0"/>
              <a:buChar char="•"/>
            </a:pPr>
            <a:r>
              <a:rPr lang="en-US" sz="2400"/>
              <a:t>Activity</a:t>
            </a:r>
          </a:p>
          <a:p>
            <a:pPr marL="1143000" lvl="2" indent="-228600" eaLnBrk="0" hangingPunct="0">
              <a:spcBef>
                <a:spcPct val="40000"/>
              </a:spcBef>
              <a:buFont typeface="Arial" charset="0"/>
              <a:buChar char="•"/>
            </a:pPr>
            <a:r>
              <a:rPr lang="en-US" sz="2400"/>
              <a:t>Profitability</a:t>
            </a:r>
          </a:p>
          <a:p>
            <a:pPr marL="742950" lvl="1" indent="-285750" eaLnBrk="0" hangingPunct="0">
              <a:spcBef>
                <a:spcPct val="40000"/>
              </a:spcBef>
              <a:buFont typeface="Arial" charset="0"/>
              <a:buChar char="–"/>
            </a:pPr>
            <a:r>
              <a:rPr lang="en-US" sz="2800"/>
              <a:t>Budget Analysis</a:t>
            </a:r>
          </a:p>
          <a:p>
            <a:pPr marL="1143000" lvl="2" indent="-228600" eaLnBrk="0" hangingPunct="0">
              <a:spcBef>
                <a:spcPct val="40000"/>
              </a:spcBef>
              <a:buFont typeface="Arial" charset="0"/>
              <a:buChar char="•"/>
            </a:pPr>
            <a:r>
              <a:rPr lang="en-US" sz="2400"/>
              <a:t>Quantitative standards</a:t>
            </a:r>
          </a:p>
          <a:p>
            <a:pPr marL="1143000" lvl="2" indent="-228600" eaLnBrk="0" hangingPunct="0">
              <a:spcBef>
                <a:spcPct val="40000"/>
              </a:spcBef>
              <a:buFont typeface="Arial" charset="0"/>
              <a:buChar char="•"/>
            </a:pPr>
            <a:r>
              <a:rPr lang="en-US" sz="2400"/>
              <a:t>Deviations</a:t>
            </a:r>
          </a:p>
        </p:txBody>
      </p:sp>
    </p:spTree>
    <p:extLst>
      <p:ext uri="{BB962C8B-B14F-4D97-AF65-F5344CB8AC3E}">
        <p14:creationId xmlns:p14="http://schemas.microsoft.com/office/powerpoint/2010/main" val="41656745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Exhibit 10-10</a:t>
            </a:r>
            <a:br>
              <a:rPr lang="en-US" sz="3600"/>
            </a:br>
            <a:r>
              <a:rPr lang="en-US" sz="3600"/>
              <a:t>Popular Financial Ratios</a:t>
            </a:r>
            <a:endParaRPr lang="en-US" sz="3600">
              <a:latin typeface="Calibri" pitchFamily="34" charset="0"/>
            </a:endParaRPr>
          </a:p>
        </p:txBody>
      </p:sp>
      <p:pic>
        <p:nvPicPr>
          <p:cNvPr id="74754" name="Picture 3"/>
          <p:cNvPicPr>
            <a:picLocks noChangeAspect="1" noChangeArrowheads="1"/>
          </p:cNvPicPr>
          <p:nvPr/>
        </p:nvPicPr>
        <p:blipFill>
          <a:blip r:embed="rId3"/>
          <a:srcRect/>
          <a:stretch>
            <a:fillRect/>
          </a:stretch>
        </p:blipFill>
        <p:spPr bwMode="auto">
          <a:xfrm>
            <a:off x="42863" y="1828800"/>
            <a:ext cx="9058275" cy="3657600"/>
          </a:xfrm>
          <a:prstGeom prst="rect">
            <a:avLst/>
          </a:prstGeom>
          <a:noFill/>
          <a:ln w="9525">
            <a:noFill/>
            <a:miter lim="800000"/>
            <a:headEnd/>
            <a:tailEnd/>
          </a:ln>
        </p:spPr>
      </p:pic>
    </p:spTree>
    <p:extLst>
      <p:ext uri="{BB962C8B-B14F-4D97-AF65-F5344CB8AC3E}">
        <p14:creationId xmlns:p14="http://schemas.microsoft.com/office/powerpoint/2010/main" val="34194856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Exhibit 10-10</a:t>
            </a:r>
            <a:br>
              <a:rPr lang="en-US" sz="3600"/>
            </a:br>
            <a:r>
              <a:rPr lang="en-US" sz="3600"/>
              <a:t>Popular Financial Ratios (cont.)</a:t>
            </a:r>
            <a:endParaRPr lang="en-US" sz="3600">
              <a:latin typeface="Calibri" pitchFamily="34" charset="0"/>
            </a:endParaRPr>
          </a:p>
        </p:txBody>
      </p:sp>
      <p:pic>
        <p:nvPicPr>
          <p:cNvPr id="76802" name="Picture 2"/>
          <p:cNvPicPr>
            <a:picLocks noChangeAspect="1" noChangeArrowheads="1"/>
          </p:cNvPicPr>
          <p:nvPr/>
        </p:nvPicPr>
        <p:blipFill>
          <a:blip r:embed="rId3"/>
          <a:srcRect/>
          <a:stretch>
            <a:fillRect/>
          </a:stretch>
        </p:blipFill>
        <p:spPr bwMode="auto">
          <a:xfrm>
            <a:off x="0" y="1676400"/>
            <a:ext cx="9144000" cy="619125"/>
          </a:xfrm>
          <a:prstGeom prst="rect">
            <a:avLst/>
          </a:prstGeom>
          <a:noFill/>
          <a:ln w="9525">
            <a:noFill/>
            <a:miter lim="800000"/>
            <a:headEnd/>
            <a:tailEnd/>
          </a:ln>
        </p:spPr>
      </p:pic>
      <p:pic>
        <p:nvPicPr>
          <p:cNvPr id="76803" name="Picture 3"/>
          <p:cNvPicPr>
            <a:picLocks noChangeAspect="1" noChangeArrowheads="1"/>
          </p:cNvPicPr>
          <p:nvPr/>
        </p:nvPicPr>
        <p:blipFill>
          <a:blip r:embed="rId4"/>
          <a:srcRect/>
          <a:stretch>
            <a:fillRect/>
          </a:stretch>
        </p:blipFill>
        <p:spPr bwMode="auto">
          <a:xfrm>
            <a:off x="76200" y="2209800"/>
            <a:ext cx="8991600" cy="3590925"/>
          </a:xfrm>
          <a:prstGeom prst="rect">
            <a:avLst/>
          </a:prstGeom>
          <a:noFill/>
          <a:ln w="9525">
            <a:noFill/>
            <a:miter lim="800000"/>
            <a:headEnd/>
            <a:tailEnd/>
          </a:ln>
        </p:spPr>
      </p:pic>
    </p:spTree>
    <p:extLst>
      <p:ext uri="{BB962C8B-B14F-4D97-AF65-F5344CB8AC3E}">
        <p14:creationId xmlns:p14="http://schemas.microsoft.com/office/powerpoint/2010/main" val="18390935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Information Controls</a:t>
            </a:r>
            <a:endParaRPr lang="en-US" sz="3600">
              <a:latin typeface="Calibri" pitchFamily="34" charset="0"/>
            </a:endParaRPr>
          </a:p>
        </p:txBody>
      </p:sp>
      <p:sp>
        <p:nvSpPr>
          <p:cNvPr id="78850" name="Rectangle 3"/>
          <p:cNvSpPr txBox="1">
            <a:spLocks/>
          </p:cNvSpPr>
          <p:nvPr/>
        </p:nvSpPr>
        <p:spPr bwMode="auto">
          <a:xfrm>
            <a:off x="457200" y="15240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Management information system (MIS) - </a:t>
            </a:r>
            <a:r>
              <a:rPr lang="en-US" sz="3200"/>
              <a:t>a system used to provide management with needed information on a regular basis.</a:t>
            </a:r>
          </a:p>
          <a:p>
            <a:pPr marL="1143000" lvl="2" indent="-228600" eaLnBrk="0" hangingPunct="0">
              <a:spcBef>
                <a:spcPct val="50000"/>
              </a:spcBef>
              <a:buFont typeface="Arial" charset="0"/>
              <a:buChar char="•"/>
            </a:pPr>
            <a:r>
              <a:rPr lang="en-US" sz="2400" b="1"/>
              <a:t>Data -</a:t>
            </a:r>
            <a:r>
              <a:rPr lang="en-US" sz="2400"/>
              <a:t> an unorganized collection of raw, unanalyzed facts (e.g., an unsorted list of customer names).</a:t>
            </a:r>
          </a:p>
          <a:p>
            <a:pPr marL="1143000" lvl="2" indent="-228600" eaLnBrk="0" hangingPunct="0">
              <a:spcBef>
                <a:spcPct val="50000"/>
              </a:spcBef>
              <a:buFont typeface="Arial" charset="0"/>
              <a:buChar char="•"/>
            </a:pPr>
            <a:r>
              <a:rPr lang="en-US" sz="2400" b="1"/>
              <a:t>Information -</a:t>
            </a:r>
            <a:r>
              <a:rPr lang="en-US" sz="2400"/>
              <a:t> data that has been analyzed and organized such that it has value and relevance to managers.</a:t>
            </a:r>
          </a:p>
        </p:txBody>
      </p:sp>
    </p:spTree>
    <p:extLst>
      <p:ext uri="{BB962C8B-B14F-4D97-AF65-F5344CB8AC3E}">
        <p14:creationId xmlns:p14="http://schemas.microsoft.com/office/powerpoint/2010/main" val="35113788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The Balanced Scorecard</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Balanced scorecard - </a:t>
            </a:r>
            <a:r>
              <a:rPr lang="en-US" sz="3200"/>
              <a:t>a performance measurement tool that examines more than just the financial perspective.</a:t>
            </a:r>
          </a:p>
          <a:p>
            <a:pPr marL="742950" lvl="1" indent="-285750" eaLnBrk="0" hangingPunct="0">
              <a:spcBef>
                <a:spcPct val="30000"/>
              </a:spcBef>
              <a:buFont typeface="Arial" charset="0"/>
              <a:buChar char="–"/>
            </a:pPr>
            <a:r>
              <a:rPr lang="en-US" sz="2800"/>
              <a:t>Measures a company’s performance in four areas:</a:t>
            </a:r>
          </a:p>
          <a:p>
            <a:pPr marL="1143000" lvl="2" indent="-228600" eaLnBrk="0" hangingPunct="0">
              <a:spcBef>
                <a:spcPct val="30000"/>
              </a:spcBef>
              <a:buFont typeface="Arial" charset="0"/>
              <a:buChar char="•"/>
            </a:pPr>
            <a:r>
              <a:rPr lang="en-US" sz="2400"/>
              <a:t>Financial</a:t>
            </a:r>
          </a:p>
          <a:p>
            <a:pPr marL="1143000" lvl="2" indent="-228600" eaLnBrk="0" hangingPunct="0">
              <a:spcBef>
                <a:spcPct val="30000"/>
              </a:spcBef>
              <a:buFont typeface="Arial" charset="0"/>
              <a:buChar char="•"/>
            </a:pPr>
            <a:r>
              <a:rPr lang="en-US" sz="2400"/>
              <a:t>Customer</a:t>
            </a:r>
          </a:p>
          <a:p>
            <a:pPr marL="1143000" lvl="2" indent="-228600" eaLnBrk="0" hangingPunct="0">
              <a:spcBef>
                <a:spcPct val="30000"/>
              </a:spcBef>
              <a:buFont typeface="Arial" charset="0"/>
              <a:buChar char="•"/>
            </a:pPr>
            <a:r>
              <a:rPr lang="en-US" sz="2400"/>
              <a:t>Internal processes</a:t>
            </a:r>
          </a:p>
          <a:p>
            <a:pPr marL="1143000" lvl="2" indent="-228600" eaLnBrk="0" hangingPunct="0">
              <a:spcBef>
                <a:spcPct val="30000"/>
              </a:spcBef>
              <a:buFont typeface="Arial" charset="0"/>
              <a:buChar char="•"/>
            </a:pPr>
            <a:r>
              <a:rPr lang="en-US" sz="2400"/>
              <a:t>People/innovation/growth assets</a:t>
            </a:r>
          </a:p>
        </p:txBody>
      </p:sp>
    </p:spTree>
    <p:extLst>
      <p:ext uri="{BB962C8B-B14F-4D97-AF65-F5344CB8AC3E}">
        <p14:creationId xmlns:p14="http://schemas.microsoft.com/office/powerpoint/2010/main" val="2945869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a:latin typeface="Calibri" pitchFamily="34" charset="0"/>
              </a:rPr>
              <a:t>Review Learning Outcome 1.5</a:t>
            </a: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the value of studying management.</a:t>
            </a:r>
          </a:p>
          <a:p>
            <a:pPr marL="742950" lvl="1" indent="-285750" eaLnBrk="0" hangingPunct="0">
              <a:spcBef>
                <a:spcPct val="20000"/>
              </a:spcBef>
              <a:buFont typeface="Arial" charset="0"/>
              <a:buChar char="–"/>
            </a:pPr>
            <a:r>
              <a:rPr lang="en-US" sz="2800"/>
              <a:t>The universality of management - managers are needed in all types and sizes of organizations</a:t>
            </a:r>
          </a:p>
          <a:p>
            <a:pPr marL="742950" lvl="1" indent="-285750" eaLnBrk="0" hangingPunct="0">
              <a:spcBef>
                <a:spcPct val="20000"/>
              </a:spcBef>
              <a:buFont typeface="Arial" charset="0"/>
              <a:buChar char="–"/>
            </a:pPr>
            <a:r>
              <a:rPr lang="en-US" sz="2800"/>
              <a:t>The reality of work – you will manage or be managed</a:t>
            </a:r>
          </a:p>
          <a:p>
            <a:pPr marL="742950" lvl="1" indent="-285750" eaLnBrk="0" hangingPunct="0">
              <a:spcBef>
                <a:spcPct val="20000"/>
              </a:spcBef>
              <a:buFont typeface="Arial" charset="0"/>
              <a:buChar char="–"/>
            </a:pPr>
            <a:r>
              <a:rPr lang="en-US" sz="2800"/>
              <a:t>Significant rewards and challenges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Benchmarking of Best Practices</a:t>
            </a:r>
            <a:endParaRPr lang="en-US" sz="3600">
              <a:latin typeface="Calibri" pitchFamily="34" charset="0"/>
            </a:endParaRP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Benchmarking - </a:t>
            </a:r>
            <a:r>
              <a:rPr lang="en-US" sz="2800"/>
              <a:t>the search for the best practices among competitors or non-competitors that lead to their superior performance.</a:t>
            </a:r>
          </a:p>
          <a:p>
            <a:pPr marL="342900" indent="-342900" eaLnBrk="0" hangingPunct="0">
              <a:spcBef>
                <a:spcPct val="20000"/>
              </a:spcBef>
              <a:buFont typeface="Arial" charset="0"/>
              <a:buChar char="•"/>
            </a:pPr>
            <a:r>
              <a:rPr lang="en-US" sz="2800" b="1"/>
              <a:t>Benchmark - </a:t>
            </a:r>
            <a:r>
              <a:rPr lang="en-US" sz="2800"/>
              <a:t>the standard of excellence to measure and compare against.</a:t>
            </a:r>
          </a:p>
        </p:txBody>
      </p:sp>
    </p:spTree>
    <p:extLst>
      <p:ext uri="{BB962C8B-B14F-4D97-AF65-F5344CB8AC3E}">
        <p14:creationId xmlns:p14="http://schemas.microsoft.com/office/powerpoint/2010/main" val="19852041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200"/>
              <a:t>Exhibit 10-11 Suggestions for Internal</a:t>
            </a:r>
            <a:br>
              <a:rPr lang="en-US" sz="3200"/>
            </a:br>
            <a:r>
              <a:rPr lang="en-US" sz="3200"/>
              <a:t>Benchmarking</a:t>
            </a:r>
            <a:endParaRPr lang="en-US" sz="3200">
              <a:latin typeface="Calibri" pitchFamily="34" charset="0"/>
            </a:endParaRPr>
          </a:p>
        </p:txBody>
      </p:sp>
      <p:pic>
        <p:nvPicPr>
          <p:cNvPr id="84994" name="Picture 2"/>
          <p:cNvPicPr>
            <a:picLocks noChangeAspect="1" noChangeArrowheads="1"/>
          </p:cNvPicPr>
          <p:nvPr/>
        </p:nvPicPr>
        <p:blipFill>
          <a:blip r:embed="rId3"/>
          <a:srcRect/>
          <a:stretch>
            <a:fillRect/>
          </a:stretch>
        </p:blipFill>
        <p:spPr bwMode="auto">
          <a:xfrm>
            <a:off x="409575" y="1123950"/>
            <a:ext cx="8324850" cy="5124450"/>
          </a:xfrm>
          <a:prstGeom prst="rect">
            <a:avLst/>
          </a:prstGeom>
          <a:noFill/>
          <a:ln w="9525">
            <a:noFill/>
            <a:miter lim="800000"/>
            <a:headEnd/>
            <a:tailEnd/>
          </a:ln>
        </p:spPr>
      </p:pic>
    </p:spTree>
    <p:extLst>
      <p:ext uri="{BB962C8B-B14F-4D97-AF65-F5344CB8AC3E}">
        <p14:creationId xmlns:p14="http://schemas.microsoft.com/office/powerpoint/2010/main" val="15837433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Contemporary Issues in Control</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Adjusting Controls for Cross-Cultural Differences and Global Turmoil</a:t>
            </a:r>
          </a:p>
          <a:p>
            <a:pPr marL="742950" lvl="1" indent="-285750" eaLnBrk="0" hangingPunct="0">
              <a:spcBef>
                <a:spcPct val="20000"/>
              </a:spcBef>
              <a:buFont typeface="Arial" charset="0"/>
              <a:buChar char="–"/>
            </a:pPr>
            <a:r>
              <a:rPr lang="en-US" sz="2800"/>
              <a:t>Control techniques can be quite different for different countries</a:t>
            </a:r>
          </a:p>
          <a:p>
            <a:pPr marL="742950" lvl="1" indent="-285750" eaLnBrk="0" hangingPunct="0">
              <a:spcBef>
                <a:spcPct val="20000"/>
              </a:spcBef>
              <a:buFont typeface="Arial" charset="0"/>
              <a:buChar char="–"/>
            </a:pPr>
            <a:r>
              <a:rPr lang="en-US" sz="2800"/>
              <a:t>Differences are primarily in the measurement and corrective action steps of the control process</a:t>
            </a:r>
          </a:p>
          <a:p>
            <a:pPr marL="742950" lvl="1" indent="-285750" eaLnBrk="0" hangingPunct="0">
              <a:spcBef>
                <a:spcPct val="20000"/>
              </a:spcBef>
              <a:buFont typeface="Arial" charset="0"/>
              <a:buChar char="–"/>
            </a:pPr>
            <a:r>
              <a:rPr lang="en-US" sz="2800"/>
              <a:t>Managers in foreign countries also need to be aware of constraints on corrective actions they can take.</a:t>
            </a:r>
            <a:endParaRPr lang="en-US" sz="9600" b="1"/>
          </a:p>
        </p:txBody>
      </p:sp>
    </p:spTree>
    <p:extLst>
      <p:ext uri="{BB962C8B-B14F-4D97-AF65-F5344CB8AC3E}">
        <p14:creationId xmlns:p14="http://schemas.microsoft.com/office/powerpoint/2010/main" val="20062974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Contemporary Issues in Control (cont.)</a:t>
            </a:r>
            <a:endParaRPr lang="en-US" sz="36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Workplace privacy </a:t>
            </a:r>
          </a:p>
          <a:p>
            <a:pPr marL="742950" lvl="1" indent="-285750" eaLnBrk="0" hangingPunct="0">
              <a:spcBef>
                <a:spcPct val="20000"/>
              </a:spcBef>
              <a:buFont typeface="Arial" charset="0"/>
              <a:buChar char="–"/>
            </a:pPr>
            <a:r>
              <a:rPr lang="en-US" sz="2800"/>
              <a:t>Employers can (and do)</a:t>
            </a:r>
          </a:p>
          <a:p>
            <a:pPr marL="1143000" lvl="2" indent="-228600" eaLnBrk="0" hangingPunct="0">
              <a:spcBef>
                <a:spcPct val="20000"/>
              </a:spcBef>
              <a:buFont typeface="Arial" charset="0"/>
              <a:buChar char="•"/>
            </a:pPr>
            <a:r>
              <a:rPr lang="en-US" sz="2400"/>
              <a:t>read your e-mail</a:t>
            </a:r>
          </a:p>
          <a:p>
            <a:pPr marL="1143000" lvl="2" indent="-228600" eaLnBrk="0" hangingPunct="0">
              <a:spcBef>
                <a:spcPct val="20000"/>
              </a:spcBef>
              <a:buFont typeface="Arial" charset="0"/>
              <a:buChar char="•"/>
            </a:pPr>
            <a:r>
              <a:rPr lang="en-US" sz="2400"/>
              <a:t>tap your telephone</a:t>
            </a:r>
          </a:p>
          <a:p>
            <a:pPr marL="1143000" lvl="2" indent="-228600" eaLnBrk="0" hangingPunct="0">
              <a:spcBef>
                <a:spcPct val="20000"/>
              </a:spcBef>
              <a:buFont typeface="Arial" charset="0"/>
              <a:buChar char="•"/>
            </a:pPr>
            <a:r>
              <a:rPr lang="en-US" sz="2400"/>
              <a:t>monitor your work by computer</a:t>
            </a:r>
          </a:p>
          <a:p>
            <a:pPr marL="1143000" lvl="2" indent="-228600" eaLnBrk="0" hangingPunct="0">
              <a:spcBef>
                <a:spcPct val="20000"/>
              </a:spcBef>
              <a:buFont typeface="Arial" charset="0"/>
              <a:buChar char="•"/>
            </a:pPr>
            <a:r>
              <a:rPr lang="en-US" sz="2400"/>
              <a:t>store and review computer files</a:t>
            </a:r>
          </a:p>
          <a:p>
            <a:pPr marL="1143000" lvl="2" indent="-228600" eaLnBrk="0" hangingPunct="0">
              <a:spcBef>
                <a:spcPct val="20000"/>
              </a:spcBef>
              <a:buFont typeface="Arial" charset="0"/>
              <a:buChar char="•"/>
            </a:pPr>
            <a:r>
              <a:rPr lang="en-US" sz="2400"/>
              <a:t>monitor you in an employee bathroom or dressing room</a:t>
            </a:r>
          </a:p>
          <a:p>
            <a:pPr marL="1143000" lvl="2" indent="-228600" eaLnBrk="0" hangingPunct="0">
              <a:spcBef>
                <a:spcPct val="20000"/>
              </a:spcBef>
              <a:buFont typeface="Arial" charset="0"/>
              <a:buChar char="•"/>
            </a:pPr>
            <a:r>
              <a:rPr lang="en-US" sz="2400"/>
              <a:t>track your whereabouts in a company vehicle</a:t>
            </a:r>
            <a:endParaRPr lang="en-US" sz="2400" b="1"/>
          </a:p>
        </p:txBody>
      </p:sp>
    </p:spTree>
    <p:extLst>
      <p:ext uri="{BB962C8B-B14F-4D97-AF65-F5344CB8AC3E}">
        <p14:creationId xmlns:p14="http://schemas.microsoft.com/office/powerpoint/2010/main" val="13790012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t>Contemporary Issues in Control (cont.)</a:t>
            </a:r>
            <a:endParaRPr lang="en-US" sz="3600">
              <a:latin typeface="Calibri" pitchFamily="34" charset="0"/>
            </a:endParaRP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Employee theft - </a:t>
            </a:r>
            <a:r>
              <a:rPr lang="en-US" sz="2800"/>
              <a:t>any unauthorized taking of company property by employees for their personal use.</a:t>
            </a:r>
          </a:p>
          <a:p>
            <a:pPr marL="342900" indent="-342900" eaLnBrk="0" hangingPunct="0">
              <a:spcBef>
                <a:spcPct val="20000"/>
              </a:spcBef>
              <a:buFont typeface="Arial" charset="0"/>
              <a:buChar char="•"/>
            </a:pPr>
            <a:r>
              <a:rPr lang="en-US" sz="2800"/>
              <a:t>Workplace Violence - the U.S. National Institute of Occupational Safety and Health still says that each year, some 2 million American workers are victims of some form of workplace violence.</a:t>
            </a:r>
          </a:p>
        </p:txBody>
      </p:sp>
    </p:spTree>
    <p:extLst>
      <p:ext uri="{BB962C8B-B14F-4D97-AF65-F5344CB8AC3E}">
        <p14:creationId xmlns:p14="http://schemas.microsoft.com/office/powerpoint/2010/main" val="23402487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t>Exhibit 10-13</a:t>
            </a:r>
            <a:br>
              <a:rPr lang="en-US" sz="3600"/>
            </a:br>
            <a:r>
              <a:rPr lang="en-US" sz="3600"/>
              <a:t>Controlling Workplace Violence</a:t>
            </a:r>
            <a:endParaRPr lang="en-US" sz="3600">
              <a:latin typeface="Calibri" pitchFamily="34" charset="0"/>
            </a:endParaRP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b="1"/>
          </a:p>
        </p:txBody>
      </p:sp>
      <p:pic>
        <p:nvPicPr>
          <p:cNvPr id="93187" name="Picture 2"/>
          <p:cNvPicPr>
            <a:picLocks noChangeAspect="1" noChangeArrowheads="1"/>
          </p:cNvPicPr>
          <p:nvPr/>
        </p:nvPicPr>
        <p:blipFill>
          <a:blip r:embed="rId3"/>
          <a:srcRect/>
          <a:stretch>
            <a:fillRect/>
          </a:stretch>
        </p:blipFill>
        <p:spPr bwMode="auto">
          <a:xfrm>
            <a:off x="600075" y="1562100"/>
            <a:ext cx="7943850" cy="4229100"/>
          </a:xfrm>
          <a:prstGeom prst="rect">
            <a:avLst/>
          </a:prstGeom>
          <a:noFill/>
          <a:ln w="9525">
            <a:noFill/>
            <a:miter lim="800000"/>
            <a:headEnd/>
            <a:tailEnd/>
          </a:ln>
        </p:spPr>
      </p:pic>
    </p:spTree>
    <p:extLst>
      <p:ext uri="{BB962C8B-B14F-4D97-AF65-F5344CB8AC3E}">
        <p14:creationId xmlns:p14="http://schemas.microsoft.com/office/powerpoint/2010/main" val="11052605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t>Exhibit 10-13</a:t>
            </a:r>
            <a:br>
              <a:rPr lang="en-US" sz="3600"/>
            </a:br>
            <a:r>
              <a:rPr lang="en-US" sz="3600"/>
              <a:t>Controlling Workplace Violence (cont.)</a:t>
            </a:r>
            <a:endParaRPr lang="en-US" sz="3600">
              <a:latin typeface="Calibri" pitchFamily="34" charset="0"/>
            </a:endParaRPr>
          </a:p>
        </p:txBody>
      </p:sp>
      <p:pic>
        <p:nvPicPr>
          <p:cNvPr id="95234" name="Picture 2"/>
          <p:cNvPicPr>
            <a:picLocks noChangeAspect="1" noChangeArrowheads="1"/>
          </p:cNvPicPr>
          <p:nvPr/>
        </p:nvPicPr>
        <p:blipFill>
          <a:blip r:embed="rId3"/>
          <a:srcRect/>
          <a:stretch>
            <a:fillRect/>
          </a:stretch>
        </p:blipFill>
        <p:spPr bwMode="auto">
          <a:xfrm>
            <a:off x="523875" y="1524000"/>
            <a:ext cx="8096250" cy="542925"/>
          </a:xfrm>
          <a:prstGeom prst="rect">
            <a:avLst/>
          </a:prstGeom>
          <a:noFill/>
          <a:ln w="9525">
            <a:noFill/>
            <a:miter lim="800000"/>
            <a:headEnd/>
            <a:tailEnd/>
          </a:ln>
        </p:spPr>
      </p:pic>
      <p:pic>
        <p:nvPicPr>
          <p:cNvPr id="95235" name="Picture 3"/>
          <p:cNvPicPr>
            <a:picLocks noChangeAspect="1" noChangeArrowheads="1"/>
          </p:cNvPicPr>
          <p:nvPr/>
        </p:nvPicPr>
        <p:blipFill>
          <a:blip r:embed="rId4"/>
          <a:srcRect/>
          <a:stretch>
            <a:fillRect/>
          </a:stretch>
        </p:blipFill>
        <p:spPr bwMode="auto">
          <a:xfrm>
            <a:off x="542925" y="2057400"/>
            <a:ext cx="7381875" cy="4124325"/>
          </a:xfrm>
          <a:prstGeom prst="rect">
            <a:avLst/>
          </a:prstGeom>
          <a:noFill/>
          <a:ln w="9525">
            <a:noFill/>
            <a:miter lim="800000"/>
            <a:headEnd/>
            <a:tailEnd/>
          </a:ln>
        </p:spPr>
      </p:pic>
    </p:spTree>
    <p:extLst>
      <p:ext uri="{BB962C8B-B14F-4D97-AF65-F5344CB8AC3E}">
        <p14:creationId xmlns:p14="http://schemas.microsoft.com/office/powerpoint/2010/main" val="19870552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t>Contemporary Issues in Control (cont.)</a:t>
            </a:r>
            <a:endParaRPr lang="en-US" sz="3600">
              <a:latin typeface="Calibri" pitchFamily="34" charset="0"/>
            </a:endParaRPr>
          </a:p>
        </p:txBody>
      </p:sp>
      <p:sp>
        <p:nvSpPr>
          <p:cNvPr id="97282" name="Rectangle 3"/>
          <p:cNvSpPr txBox="1">
            <a:spLocks/>
          </p:cNvSpPr>
          <p:nvPr/>
        </p:nvSpPr>
        <p:spPr bwMode="auto">
          <a:xfrm>
            <a:off x="228600" y="1600200"/>
            <a:ext cx="44958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Controlling Customer Interactions</a:t>
            </a:r>
            <a:endParaRPr lang="en-US" sz="3200" b="1"/>
          </a:p>
          <a:p>
            <a:pPr marL="742950" lvl="1" indent="-285750" eaLnBrk="0" hangingPunct="0">
              <a:spcBef>
                <a:spcPct val="20000"/>
              </a:spcBef>
              <a:buFont typeface="Arial" charset="0"/>
              <a:buChar char="–"/>
            </a:pPr>
            <a:r>
              <a:rPr lang="en-US" sz="2800" b="1"/>
              <a:t>Service profit chain - </a:t>
            </a:r>
            <a:r>
              <a:rPr lang="en-US" sz="2800"/>
              <a:t>the service sequence from employees to customers to profit.</a:t>
            </a:r>
          </a:p>
        </p:txBody>
      </p:sp>
      <p:pic>
        <p:nvPicPr>
          <p:cNvPr id="97283" name="Picture 2"/>
          <p:cNvPicPr>
            <a:picLocks noChangeAspect="1" noChangeArrowheads="1"/>
          </p:cNvPicPr>
          <p:nvPr/>
        </p:nvPicPr>
        <p:blipFill>
          <a:blip r:embed="rId3"/>
          <a:srcRect/>
          <a:stretch>
            <a:fillRect/>
          </a:stretch>
        </p:blipFill>
        <p:spPr bwMode="auto">
          <a:xfrm>
            <a:off x="4875213" y="1619250"/>
            <a:ext cx="4178300" cy="2800350"/>
          </a:xfrm>
          <a:prstGeom prst="rect">
            <a:avLst/>
          </a:prstGeom>
          <a:noFill/>
          <a:ln w="9525">
            <a:noFill/>
            <a:miter lim="800000"/>
            <a:headEnd/>
            <a:tailEnd/>
          </a:ln>
        </p:spPr>
      </p:pic>
    </p:spTree>
    <p:extLst>
      <p:ext uri="{BB962C8B-B14F-4D97-AF65-F5344CB8AC3E}">
        <p14:creationId xmlns:p14="http://schemas.microsoft.com/office/powerpoint/2010/main" val="26849555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600"/>
              <a:t>Contemporary Issues in Control (cont.)</a:t>
            </a:r>
            <a:endParaRPr lang="en-US" sz="3600">
              <a:latin typeface="Calibri" pitchFamily="34" charset="0"/>
            </a:endParaRP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Corporate governance - </a:t>
            </a:r>
            <a:r>
              <a:rPr lang="en-US" sz="2800"/>
              <a:t>the system used to govern a corporation so that the interests of corporate owners are protected.	</a:t>
            </a:r>
          </a:p>
          <a:p>
            <a:pPr marL="342900" indent="-342900" eaLnBrk="0" hangingPunct="0">
              <a:spcBef>
                <a:spcPct val="20000"/>
              </a:spcBef>
              <a:buFont typeface="Arial" charset="0"/>
              <a:buChar char="•"/>
            </a:pPr>
            <a:r>
              <a:rPr lang="en-US" sz="2800"/>
              <a:t>The Role of Boards of Directors - a group, independent from management, looking out for the interests of shareholders who were not involved in the day-to-day management of the organization</a:t>
            </a:r>
          </a:p>
        </p:txBody>
      </p:sp>
    </p:spTree>
    <p:extLst>
      <p:ext uri="{BB962C8B-B14F-4D97-AF65-F5344CB8AC3E}">
        <p14:creationId xmlns:p14="http://schemas.microsoft.com/office/powerpoint/2010/main" val="356733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sz="3600">
                <a:latin typeface="Calibri" pitchFamily="34" charset="0"/>
              </a:rPr>
              <a:t>Review Learning Outcome 10.1</a:t>
            </a:r>
          </a:p>
        </p:txBody>
      </p:sp>
      <p:sp>
        <p:nvSpPr>
          <p:cNvPr id="1013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Explain the nature and importance of control</a:t>
            </a:r>
          </a:p>
          <a:p>
            <a:pPr marL="742950" lvl="1" indent="-285750" eaLnBrk="0" hangingPunct="0">
              <a:spcBef>
                <a:spcPct val="20000"/>
              </a:spcBef>
              <a:buFont typeface="Arial" charset="0"/>
              <a:buChar char="–"/>
            </a:pPr>
            <a:r>
              <a:rPr lang="en-US" sz="2800"/>
              <a:t>Controlling is the process of monitoring, comparing, and correcting work performance.</a:t>
            </a:r>
          </a:p>
          <a:p>
            <a:pPr marL="742950" lvl="1" indent="-285750" eaLnBrk="0" hangingPunct="0">
              <a:spcBef>
                <a:spcPct val="20000"/>
              </a:spcBef>
              <a:buFont typeface="Arial" charset="0"/>
              <a:buChar char="–"/>
            </a:pPr>
            <a:r>
              <a:rPr lang="en-US" sz="2800"/>
              <a:t>Control is important because </a:t>
            </a:r>
          </a:p>
          <a:p>
            <a:pPr marL="1371600" lvl="2" indent="-457200" eaLnBrk="0" hangingPunct="0">
              <a:spcBef>
                <a:spcPct val="20000"/>
              </a:spcBef>
              <a:buFontTx/>
              <a:buAutoNum type="arabicPeriod"/>
            </a:pPr>
            <a:r>
              <a:rPr lang="en-US" sz="2400"/>
              <a:t>It’s the only way to know if goals are being met, and if not, why</a:t>
            </a:r>
          </a:p>
          <a:p>
            <a:pPr marL="1371600" lvl="2" indent="-457200" eaLnBrk="0" hangingPunct="0">
              <a:spcBef>
                <a:spcPct val="20000"/>
              </a:spcBef>
              <a:buFontTx/>
              <a:buAutoNum type="arabicPeriod"/>
            </a:pPr>
            <a:r>
              <a:rPr lang="en-US" sz="2400"/>
              <a:t>It provides information and feedback so managers feel comfortable empowering employees</a:t>
            </a:r>
          </a:p>
          <a:p>
            <a:pPr marL="1371600" lvl="2" indent="-457200" eaLnBrk="0" hangingPunct="0">
              <a:spcBef>
                <a:spcPct val="20000"/>
              </a:spcBef>
              <a:buFontTx/>
              <a:buAutoNum type="arabicPeriod"/>
            </a:pPr>
            <a:r>
              <a:rPr lang="en-US" sz="2400"/>
              <a:t>It helps protect an organization and its assets</a:t>
            </a:r>
            <a:endParaRPr lang="en-US" sz="9600" b="1"/>
          </a:p>
        </p:txBody>
      </p:sp>
    </p:spTree>
    <p:extLst>
      <p:ext uri="{BB962C8B-B14F-4D97-AF65-F5344CB8AC3E}">
        <p14:creationId xmlns:p14="http://schemas.microsoft.com/office/powerpoint/2010/main" val="1796461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ctrTitle"/>
          </p:nvPr>
        </p:nvSpPr>
        <p:spPr/>
        <p:txBody>
          <a:bodyPr/>
          <a:lstStyle/>
          <a:p>
            <a:r>
              <a:rPr lang="en-US">
                <a:latin typeface="HelveticaNeue-Light"/>
              </a:rPr>
              <a:t>Constraints and Challenges for the Global Manager</a:t>
            </a:r>
          </a:p>
        </p:txBody>
      </p:sp>
      <p:pic>
        <p:nvPicPr>
          <p:cNvPr id="29698" name="Picture 2"/>
          <p:cNvPicPr>
            <a:picLocks noChangeAspect="1"/>
          </p:cNvPicPr>
          <p:nvPr/>
        </p:nvPicPr>
        <p:blipFill>
          <a:blip r:embed="rId2"/>
          <a:srcRect/>
          <a:stretch>
            <a:fillRect/>
          </a:stretch>
        </p:blipFill>
        <p:spPr bwMode="auto">
          <a:xfrm>
            <a:off x="5867400" y="4267200"/>
            <a:ext cx="1828800" cy="1828800"/>
          </a:xfrm>
          <a:prstGeom prst="rect">
            <a:avLst/>
          </a:prstGeom>
          <a:noFill/>
          <a:ln w="9525">
            <a:noFill/>
            <a:miter lim="800000"/>
            <a:headEnd/>
            <a:tailEnd/>
          </a:ln>
        </p:spPr>
      </p:pic>
      <p:pic>
        <p:nvPicPr>
          <p:cNvPr id="29702"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noFill/>
          <a:ln w="9525">
            <a:noFill/>
            <a:miter lim="800000"/>
            <a:headEnd/>
            <a:tailEnd/>
          </a:ln>
        </p:spPr>
      </p:pic>
    </p:spTree>
    <p:extLst>
      <p:ext uri="{BB962C8B-B14F-4D97-AF65-F5344CB8AC3E}">
        <p14:creationId xmlns:p14="http://schemas.microsoft.com/office/powerpoint/2010/main" val="405126129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p:txBody>
          <a:bodyPr/>
          <a:lstStyle/>
          <a:p>
            <a:r>
              <a:rPr lang="en-US" sz="3600">
                <a:latin typeface="Calibri" pitchFamily="34" charset="0"/>
              </a:rPr>
              <a:t>Review Learning Outcome 10.2</a:t>
            </a:r>
          </a:p>
        </p:txBody>
      </p:sp>
      <p:sp>
        <p:nvSpPr>
          <p:cNvPr id="1034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Describe the three steps in the control process</a:t>
            </a:r>
          </a:p>
          <a:p>
            <a:pPr marL="971550" lvl="1" indent="-514350" eaLnBrk="0" hangingPunct="0">
              <a:spcBef>
                <a:spcPct val="20000"/>
              </a:spcBef>
              <a:buFontTx/>
              <a:buAutoNum type="arabicPeriod"/>
            </a:pPr>
            <a:r>
              <a:rPr lang="en-US" sz="2800"/>
              <a:t>Measuring involves deciding how to measure actual performance and what to measure.</a:t>
            </a:r>
          </a:p>
          <a:p>
            <a:pPr marL="971550" lvl="1" indent="-514350" eaLnBrk="0" hangingPunct="0">
              <a:spcBef>
                <a:spcPct val="20000"/>
              </a:spcBef>
              <a:buFontTx/>
              <a:buAutoNum type="arabicPeriod"/>
            </a:pPr>
            <a:r>
              <a:rPr lang="en-US" sz="2800"/>
              <a:t>Comparing involves looking at the variation between actual performance and the standard (goal).</a:t>
            </a:r>
          </a:p>
          <a:p>
            <a:pPr marL="971550" lvl="1" indent="-514350" eaLnBrk="0" hangingPunct="0">
              <a:spcBef>
                <a:spcPct val="20000"/>
              </a:spcBef>
              <a:buFontTx/>
              <a:buAutoNum type="arabicPeriod"/>
            </a:pPr>
            <a:r>
              <a:rPr lang="en-US" sz="2800"/>
              <a:t>Taking action can involve doing nothing, correcting the actual performance, or revising the standards</a:t>
            </a:r>
            <a:endParaRPr lang="en-US" sz="30700" b="1"/>
          </a:p>
        </p:txBody>
      </p:sp>
    </p:spTree>
    <p:extLst>
      <p:ext uri="{BB962C8B-B14F-4D97-AF65-F5344CB8AC3E}">
        <p14:creationId xmlns:p14="http://schemas.microsoft.com/office/powerpoint/2010/main" val="86847579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p:txBody>
          <a:bodyPr/>
          <a:lstStyle/>
          <a:p>
            <a:r>
              <a:rPr lang="en-US" sz="3600">
                <a:latin typeface="Calibri" pitchFamily="34" charset="0"/>
              </a:rPr>
              <a:t>Review Learning Outcome 10.3</a:t>
            </a:r>
          </a:p>
        </p:txBody>
      </p:sp>
      <p:sp>
        <p:nvSpPr>
          <p:cNvPr id="1054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Explain how organizational and employee performance are measured</a:t>
            </a:r>
          </a:p>
          <a:p>
            <a:pPr marL="914400" lvl="1" indent="-514350" eaLnBrk="0" hangingPunct="0">
              <a:spcBef>
                <a:spcPct val="20000"/>
              </a:spcBef>
              <a:buFontTx/>
              <a:buAutoNum type="arabicPeriod"/>
            </a:pPr>
            <a:r>
              <a:rPr lang="en-US" sz="2400"/>
              <a:t>Productivity, the output of goods or services produced divided by the inputs needed to generate that output</a:t>
            </a:r>
          </a:p>
          <a:p>
            <a:pPr marL="914400" lvl="1" indent="-514350" eaLnBrk="0" hangingPunct="0">
              <a:spcBef>
                <a:spcPct val="20000"/>
              </a:spcBef>
              <a:buFontTx/>
              <a:buAutoNum type="arabicPeriod"/>
            </a:pPr>
            <a:r>
              <a:rPr lang="en-US" sz="2400"/>
              <a:t> Effectiveness, a measure of how appropriate organizational goals are and how well those goals are being met</a:t>
            </a:r>
          </a:p>
          <a:p>
            <a:pPr marL="914400" lvl="1" indent="-514350" eaLnBrk="0" hangingPunct="0">
              <a:spcBef>
                <a:spcPct val="20000"/>
              </a:spcBef>
              <a:buFontTx/>
              <a:buAutoNum type="arabicPeriod"/>
            </a:pPr>
            <a:r>
              <a:rPr lang="en-US" sz="2400"/>
              <a:t>Industry and company rankings compiled by various business publications.</a:t>
            </a:r>
            <a:endParaRPr lang="en-US" sz="6200" b="1"/>
          </a:p>
        </p:txBody>
      </p:sp>
    </p:spTree>
    <p:extLst>
      <p:ext uri="{BB962C8B-B14F-4D97-AF65-F5344CB8AC3E}">
        <p14:creationId xmlns:p14="http://schemas.microsoft.com/office/powerpoint/2010/main" val="14156243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p:txBody>
          <a:bodyPr/>
          <a:lstStyle/>
          <a:p>
            <a:r>
              <a:rPr lang="en-US" sz="3600">
                <a:latin typeface="Calibri" pitchFamily="34" charset="0"/>
              </a:rPr>
              <a:t>Review Learning Outcome 10.4</a:t>
            </a:r>
          </a:p>
        </p:txBody>
      </p:sp>
      <p:sp>
        <p:nvSpPr>
          <p:cNvPr id="1075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Describe tools used to measure organizational performance</a:t>
            </a:r>
          </a:p>
          <a:p>
            <a:pPr marL="742950" lvl="1" indent="-285750" eaLnBrk="0" hangingPunct="0">
              <a:spcBef>
                <a:spcPct val="20000"/>
              </a:spcBef>
              <a:buFont typeface="Arial" charset="0"/>
              <a:buChar char="–"/>
            </a:pPr>
            <a:r>
              <a:rPr lang="en-US" sz="2800"/>
              <a:t>Feedforward controls take place before a work activity is done</a:t>
            </a:r>
          </a:p>
          <a:p>
            <a:pPr marL="742950" lvl="1" indent="-285750" eaLnBrk="0" hangingPunct="0">
              <a:spcBef>
                <a:spcPct val="20000"/>
              </a:spcBef>
              <a:buFont typeface="Arial" charset="0"/>
              <a:buChar char="–"/>
            </a:pPr>
            <a:r>
              <a:rPr lang="en-US" sz="2800"/>
              <a:t>Concurrent controls take place while a work activity is being done</a:t>
            </a:r>
          </a:p>
          <a:p>
            <a:pPr marL="742950" lvl="1" indent="-285750" eaLnBrk="0" hangingPunct="0">
              <a:spcBef>
                <a:spcPct val="20000"/>
              </a:spcBef>
              <a:buFont typeface="Arial" charset="0"/>
              <a:buChar char="–"/>
            </a:pPr>
            <a:r>
              <a:rPr lang="en-US" sz="2800"/>
              <a:t>Feedback controls take place after a work activity is done.</a:t>
            </a:r>
            <a:endParaRPr lang="en-US" sz="7200" b="1"/>
          </a:p>
        </p:txBody>
      </p:sp>
    </p:spTree>
    <p:extLst>
      <p:ext uri="{BB962C8B-B14F-4D97-AF65-F5344CB8AC3E}">
        <p14:creationId xmlns:p14="http://schemas.microsoft.com/office/powerpoint/2010/main" val="30501674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r>
              <a:rPr lang="en-US" sz="3600">
                <a:latin typeface="Calibri" pitchFamily="34" charset="0"/>
              </a:rPr>
              <a:t>Review Learning Outcome 10.4 (cont.)</a:t>
            </a:r>
          </a:p>
        </p:txBody>
      </p:sp>
      <p:sp>
        <p:nvSpPr>
          <p:cNvPr id="1095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Financial controls that managers can use include financial ratios (liquidity, leverage, activity, and profitability) and budgets.</a:t>
            </a:r>
          </a:p>
          <a:p>
            <a:pPr marL="342900" indent="-342900" eaLnBrk="0" hangingPunct="0">
              <a:spcBef>
                <a:spcPct val="20000"/>
              </a:spcBef>
              <a:buFont typeface="Arial" charset="0"/>
              <a:buChar char="•"/>
            </a:pPr>
            <a:r>
              <a:rPr lang="en-US" sz="3200"/>
              <a:t>Mangers can use is an MIS, which provides managers with needed information on a regular basis. </a:t>
            </a:r>
          </a:p>
        </p:txBody>
      </p:sp>
    </p:spTree>
    <p:extLst>
      <p:ext uri="{BB962C8B-B14F-4D97-AF65-F5344CB8AC3E}">
        <p14:creationId xmlns:p14="http://schemas.microsoft.com/office/powerpoint/2010/main" val="14707501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idx="4294967295"/>
          </p:nvPr>
        </p:nvSpPr>
        <p:spPr/>
        <p:txBody>
          <a:bodyPr/>
          <a:lstStyle/>
          <a:p>
            <a:r>
              <a:rPr lang="en-US" sz="3600">
                <a:latin typeface="Calibri" pitchFamily="34" charset="0"/>
              </a:rPr>
              <a:t>Review Learning Outcome 10.4 (cont.)</a:t>
            </a:r>
          </a:p>
        </p:txBody>
      </p:sp>
      <p:sp>
        <p:nvSpPr>
          <p:cNvPr id="1116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Balanced scorecards  - provide a way to evaluate an organization’s performance in four different areas rather than just from the financial perspective.</a:t>
            </a:r>
          </a:p>
          <a:p>
            <a:pPr marL="342900" indent="-342900" eaLnBrk="0" hangingPunct="0">
              <a:spcBef>
                <a:spcPct val="20000"/>
              </a:spcBef>
              <a:buFont typeface="Arial" charset="0"/>
              <a:buChar char="•"/>
            </a:pPr>
            <a:r>
              <a:rPr lang="en-US" sz="2800"/>
              <a:t>Benchmarking  - provides control by finding the best practices among competitors or noncompetitors and from inside the organization itself</a:t>
            </a:r>
            <a:endParaRPr lang="en-US" sz="2800" b="1"/>
          </a:p>
        </p:txBody>
      </p:sp>
    </p:spTree>
    <p:extLst>
      <p:ext uri="{BB962C8B-B14F-4D97-AF65-F5344CB8AC3E}">
        <p14:creationId xmlns:p14="http://schemas.microsoft.com/office/powerpoint/2010/main" val="75752410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p:txBody>
          <a:bodyPr/>
          <a:lstStyle/>
          <a:p>
            <a:r>
              <a:rPr lang="en-US" sz="3600">
                <a:latin typeface="Calibri" pitchFamily="34" charset="0"/>
              </a:rPr>
              <a:t>Review Learning Outcome 10.5</a:t>
            </a:r>
          </a:p>
        </p:txBody>
      </p:sp>
      <p:sp>
        <p:nvSpPr>
          <p:cNvPr id="1136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Discuss contemporary issues in control</a:t>
            </a:r>
          </a:p>
          <a:p>
            <a:pPr marL="742950" lvl="1" indent="-285750" eaLnBrk="0" hangingPunct="0">
              <a:spcBef>
                <a:spcPct val="20000"/>
              </a:spcBef>
              <a:buFont typeface="Arial" charset="0"/>
              <a:buChar char="–"/>
            </a:pPr>
            <a:r>
              <a:rPr lang="en-US" sz="2800"/>
              <a:t>Cross-cultural differences may be needed primarily in the areas of measuring and taking corrective actions</a:t>
            </a:r>
          </a:p>
          <a:p>
            <a:pPr marL="742950" lvl="1" indent="-285750" eaLnBrk="0" hangingPunct="0">
              <a:spcBef>
                <a:spcPct val="20000"/>
              </a:spcBef>
              <a:buFont typeface="Arial" charset="0"/>
              <a:buChar char="–"/>
            </a:pPr>
            <a:r>
              <a:rPr lang="en-US" sz="2800"/>
              <a:t>Workplace concerns include workplace privacy, employee theft, and workplace violence.</a:t>
            </a:r>
          </a:p>
          <a:p>
            <a:pPr marL="742950" lvl="1" indent="-285750" eaLnBrk="0" hangingPunct="0">
              <a:spcBef>
                <a:spcPct val="20000"/>
              </a:spcBef>
              <a:buFont typeface="Arial" charset="0"/>
              <a:buChar char="–"/>
            </a:pPr>
            <a:r>
              <a:rPr lang="en-US" sz="2800"/>
              <a:t>Corporate governance is the system used to govern a corporation so that the interests of corporate owners are protected</a:t>
            </a:r>
            <a:endParaRPr lang="en-US" sz="30700" b="1"/>
          </a:p>
        </p:txBody>
      </p:sp>
    </p:spTree>
    <p:extLst>
      <p:ext uri="{BB962C8B-B14F-4D97-AF65-F5344CB8AC3E}">
        <p14:creationId xmlns:p14="http://schemas.microsoft.com/office/powerpoint/2010/main" val="380450540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Planning and Control Techniques </a:t>
            </a:r>
            <a:r>
              <a:rPr lang="en-US" i="1">
                <a:latin typeface="HelveticaNeue-Light"/>
              </a:rPr>
              <a:t>Module</a:t>
            </a:r>
            <a:endParaRPr lang="en-US">
              <a:latin typeface="HelveticaNeue-Light"/>
            </a:endParaRPr>
          </a:p>
        </p:txBody>
      </p:sp>
      <p:pic>
        <p:nvPicPr>
          <p:cNvPr id="29700" name="Picture 5" descr="Robbins M_9780273787020"/>
          <p:cNvPicPr>
            <a:picLocks noChangeAspect="1" noChangeArrowheads="1"/>
          </p:cNvPicPr>
          <p:nvPr/>
        </p:nvPicPr>
        <p:blipFill>
          <a:blip r:embed="rId2"/>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7398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idx="4294967295"/>
          </p:nvPr>
        </p:nvSpPr>
        <p:spPr/>
        <p:txBody>
          <a:bodyPr/>
          <a:lstStyle/>
          <a:p>
            <a:r>
              <a:rPr lang="en-US" sz="3600"/>
              <a:t>Techniques for Assessing the Environment</a:t>
            </a:r>
            <a:endParaRPr lang="en-US" sz="3600">
              <a:latin typeface="Calibri" pitchFamily="34" charset="0"/>
            </a:endParaRPr>
          </a:p>
        </p:txBody>
      </p:sp>
      <p:sp>
        <p:nvSpPr>
          <p:cNvPr id="307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Environmental scanning - </a:t>
            </a:r>
            <a:r>
              <a:rPr lang="en-US" sz="3200"/>
              <a:t>the screening of large amounts of information to anticipate and interpret changes in the environment.</a:t>
            </a:r>
          </a:p>
          <a:p>
            <a:pPr marL="342900" indent="-342900" eaLnBrk="0" hangingPunct="0">
              <a:spcBef>
                <a:spcPct val="20000"/>
              </a:spcBef>
              <a:buFont typeface="Arial" charset="0"/>
              <a:buChar char="•"/>
            </a:pPr>
            <a:r>
              <a:rPr lang="en-US" sz="3200" b="1"/>
              <a:t>Competitor intelligence - </a:t>
            </a:r>
            <a:r>
              <a:rPr lang="en-US" sz="3200"/>
              <a:t>an environmental scanning activity by which organizations gather information about competitors.</a:t>
            </a:r>
          </a:p>
        </p:txBody>
      </p:sp>
    </p:spTree>
    <p:extLst>
      <p:ext uri="{BB962C8B-B14F-4D97-AF65-F5344CB8AC3E}">
        <p14:creationId xmlns:p14="http://schemas.microsoft.com/office/powerpoint/2010/main" val="31764536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idx="4294967295"/>
          </p:nvPr>
        </p:nvSpPr>
        <p:spPr/>
        <p:txBody>
          <a:bodyPr/>
          <a:lstStyle/>
          <a:p>
            <a:r>
              <a:rPr lang="en-US" sz="3600"/>
              <a:t>Forecasting</a:t>
            </a:r>
            <a:endParaRPr lang="en-US" sz="3600">
              <a:latin typeface="Calibri" pitchFamily="34" charset="0"/>
            </a:endParaRPr>
          </a:p>
        </p:txBody>
      </p:sp>
      <p:sp>
        <p:nvSpPr>
          <p:cNvPr id="327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Forecasts - </a:t>
            </a:r>
            <a:r>
              <a:rPr lang="en-US" sz="3200"/>
              <a:t>predictions of outcomes.</a:t>
            </a:r>
          </a:p>
          <a:p>
            <a:pPr marL="342900" indent="-342900" eaLnBrk="0" hangingPunct="0">
              <a:spcBef>
                <a:spcPct val="20000"/>
              </a:spcBef>
              <a:buFont typeface="Arial" charset="0"/>
              <a:buChar char="•"/>
            </a:pPr>
            <a:r>
              <a:rPr lang="en-US" sz="3200" b="1"/>
              <a:t>Quantitative forecasting - </a:t>
            </a:r>
            <a:r>
              <a:rPr lang="en-US" sz="3200"/>
              <a:t>forecasting that applies a set of mathematical rules to a series of past data to predict outcomes.</a:t>
            </a:r>
          </a:p>
          <a:p>
            <a:pPr marL="342900" indent="-342900" eaLnBrk="0" hangingPunct="0">
              <a:spcBef>
                <a:spcPct val="20000"/>
              </a:spcBef>
              <a:buFont typeface="Arial" charset="0"/>
              <a:buChar char="•"/>
            </a:pPr>
            <a:r>
              <a:rPr lang="en-US" sz="3200" b="1"/>
              <a:t>Qualitative forecasting - </a:t>
            </a:r>
            <a:r>
              <a:rPr lang="en-US" sz="3200"/>
              <a:t>forecasting that uses the judgment and opinions of knowledgeable individuals to predict outcomes.</a:t>
            </a:r>
          </a:p>
        </p:txBody>
      </p:sp>
    </p:spTree>
    <p:extLst>
      <p:ext uri="{BB962C8B-B14F-4D97-AF65-F5344CB8AC3E}">
        <p14:creationId xmlns:p14="http://schemas.microsoft.com/office/powerpoint/2010/main" val="1497807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idx="4294967295"/>
          </p:nvPr>
        </p:nvSpPr>
        <p:spPr/>
        <p:txBody>
          <a:bodyPr/>
          <a:lstStyle/>
          <a:p>
            <a:r>
              <a:rPr lang="en-US" sz="3600"/>
              <a:t>Exhibit PCM-1</a:t>
            </a:r>
            <a:br>
              <a:rPr lang="en-US" sz="3600"/>
            </a:br>
            <a:r>
              <a:rPr lang="en-US" sz="3600"/>
              <a:t>Forecasting Techniques</a:t>
            </a:r>
            <a:endParaRPr lang="en-US" sz="3600">
              <a:latin typeface="Calibri" pitchFamily="34" charset="0"/>
            </a:endParaRPr>
          </a:p>
        </p:txBody>
      </p:sp>
      <p:pic>
        <p:nvPicPr>
          <p:cNvPr id="34818" name="Picture 2"/>
          <p:cNvPicPr>
            <a:picLocks noChangeAspect="1" noChangeArrowheads="1"/>
          </p:cNvPicPr>
          <p:nvPr/>
        </p:nvPicPr>
        <p:blipFill>
          <a:blip r:embed="rId3"/>
          <a:srcRect/>
          <a:stretch>
            <a:fillRect/>
          </a:stretch>
        </p:blipFill>
        <p:spPr bwMode="auto">
          <a:xfrm>
            <a:off x="623888" y="1600200"/>
            <a:ext cx="7896225" cy="4486275"/>
          </a:xfrm>
          <a:prstGeom prst="rect">
            <a:avLst/>
          </a:prstGeom>
          <a:noFill/>
          <a:ln w="9525">
            <a:noFill/>
            <a:miter lim="800000"/>
            <a:headEnd/>
            <a:tailEnd/>
          </a:ln>
        </p:spPr>
      </p:pic>
    </p:spTree>
    <p:extLst>
      <p:ext uri="{BB962C8B-B14F-4D97-AF65-F5344CB8AC3E}">
        <p14:creationId xmlns:p14="http://schemas.microsoft.com/office/powerpoint/2010/main" val="1912036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p:cNvSpPr>
          <p:nvPr>
            <p:ph type="body" idx="1"/>
          </p:nvPr>
        </p:nvSpPr>
        <p:spPr>
          <a:xfrm>
            <a:off x="1828800" y="1600200"/>
            <a:ext cx="7086600" cy="4495800"/>
          </a:xfrm>
        </p:spPr>
        <p:txBody>
          <a:bodyPr/>
          <a:lstStyle/>
          <a:p>
            <a:pPr eaLnBrk="1" hangingPunct="1">
              <a:buFont typeface="Arial" charset="0"/>
              <a:buNone/>
            </a:pPr>
            <a:r>
              <a:rPr lang="en-US" b="1" i="0"/>
              <a:t>Contrast </a:t>
            </a:r>
            <a:r>
              <a:rPr lang="en-US" i="0"/>
              <a:t>the actions of managers according to the omnipotent and symbolic views.</a:t>
            </a:r>
          </a:p>
          <a:p>
            <a:pPr eaLnBrk="1" hangingPunct="1">
              <a:buFont typeface="Arial" charset="0"/>
              <a:buNone/>
            </a:pPr>
            <a:r>
              <a:rPr lang="en-US" b="1" i="0"/>
              <a:t>Describe </a:t>
            </a:r>
            <a:r>
              <a:rPr lang="en-US" i="0"/>
              <a:t>the constraints and challenges facing managers in today’s external environment.</a:t>
            </a:r>
          </a:p>
          <a:p>
            <a:pPr eaLnBrk="1" hangingPunct="1">
              <a:buFont typeface="Arial" charset="0"/>
              <a:buNone/>
            </a:pPr>
            <a:r>
              <a:rPr lang="en-US" b="1" i="0"/>
              <a:t>Discuss </a:t>
            </a:r>
            <a:r>
              <a:rPr lang="en-US" i="0"/>
              <a:t>the characteristics and importance of organizational culture.</a:t>
            </a:r>
          </a:p>
          <a:p>
            <a:pPr eaLnBrk="1" hangingPunct="1">
              <a:buFont typeface="Arial" charset="0"/>
              <a:buNone/>
            </a:pPr>
            <a:r>
              <a:rPr lang="en-US" b="1" i="0"/>
              <a:t>Describe </a:t>
            </a:r>
            <a:r>
              <a:rPr lang="en-US" i="0"/>
              <a:t>current issues in organizational culture.</a:t>
            </a:r>
          </a:p>
        </p:txBody>
      </p:sp>
    </p:spTree>
    <p:extLst>
      <p:ext uri="{BB962C8B-B14F-4D97-AF65-F5344CB8AC3E}">
        <p14:creationId xmlns:p14="http://schemas.microsoft.com/office/powerpoint/2010/main" val="255420670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idx="4294967295"/>
          </p:nvPr>
        </p:nvSpPr>
        <p:spPr/>
        <p:txBody>
          <a:bodyPr/>
          <a:lstStyle/>
          <a:p>
            <a:r>
              <a:rPr lang="en-US" sz="3600"/>
              <a:t>Exhibit PCM-1</a:t>
            </a:r>
            <a:br>
              <a:rPr lang="en-US" sz="3600"/>
            </a:br>
            <a:r>
              <a:rPr lang="en-US" sz="3600"/>
              <a:t>Forecasting Techniques (cont.)</a:t>
            </a:r>
            <a:endParaRPr lang="en-US" sz="3600">
              <a:latin typeface="Calibri" pitchFamily="34" charset="0"/>
            </a:endParaRPr>
          </a:p>
        </p:txBody>
      </p:sp>
      <p:sp>
        <p:nvSpPr>
          <p:cNvPr id="368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36867" name="Picture 2"/>
          <p:cNvPicPr>
            <a:picLocks noChangeAspect="1" noChangeArrowheads="1"/>
          </p:cNvPicPr>
          <p:nvPr/>
        </p:nvPicPr>
        <p:blipFill>
          <a:blip r:embed="rId3"/>
          <a:srcRect b="86742"/>
          <a:stretch>
            <a:fillRect/>
          </a:stretch>
        </p:blipFill>
        <p:spPr bwMode="auto">
          <a:xfrm>
            <a:off x="623888" y="1462088"/>
            <a:ext cx="7896225" cy="595312"/>
          </a:xfrm>
          <a:prstGeom prst="rect">
            <a:avLst/>
          </a:prstGeom>
          <a:noFill/>
          <a:ln w="9525">
            <a:noFill/>
            <a:miter lim="800000"/>
            <a:headEnd/>
            <a:tailEnd/>
          </a:ln>
        </p:spPr>
      </p:pic>
      <p:pic>
        <p:nvPicPr>
          <p:cNvPr id="36868" name="Picture 3"/>
          <p:cNvPicPr>
            <a:picLocks noChangeAspect="1" noChangeArrowheads="1"/>
          </p:cNvPicPr>
          <p:nvPr/>
        </p:nvPicPr>
        <p:blipFill>
          <a:blip r:embed="rId4"/>
          <a:srcRect b="23320"/>
          <a:stretch>
            <a:fillRect/>
          </a:stretch>
        </p:blipFill>
        <p:spPr bwMode="auto">
          <a:xfrm>
            <a:off x="609600" y="2146300"/>
            <a:ext cx="7924800" cy="3797300"/>
          </a:xfrm>
          <a:prstGeom prst="rect">
            <a:avLst/>
          </a:prstGeom>
          <a:noFill/>
          <a:ln w="9525">
            <a:noFill/>
            <a:miter lim="800000"/>
            <a:headEnd/>
            <a:tailEnd/>
          </a:ln>
        </p:spPr>
      </p:pic>
    </p:spTree>
    <p:extLst>
      <p:ext uri="{BB962C8B-B14F-4D97-AF65-F5344CB8AC3E}">
        <p14:creationId xmlns:p14="http://schemas.microsoft.com/office/powerpoint/2010/main" val="26953383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idx="4294967295"/>
          </p:nvPr>
        </p:nvSpPr>
        <p:spPr/>
        <p:txBody>
          <a:bodyPr/>
          <a:lstStyle/>
          <a:p>
            <a:r>
              <a:rPr lang="en-US" sz="3600"/>
              <a:t>Exhibit PCM-1</a:t>
            </a:r>
            <a:br>
              <a:rPr lang="en-US" sz="3600"/>
            </a:br>
            <a:r>
              <a:rPr lang="en-US" sz="3600"/>
              <a:t>Forecasting Techniques (cont.)</a:t>
            </a:r>
            <a:endParaRPr lang="en-US" sz="3600">
              <a:latin typeface="Calibri" pitchFamily="34" charset="0"/>
            </a:endParaRPr>
          </a:p>
        </p:txBody>
      </p:sp>
      <p:sp>
        <p:nvSpPr>
          <p:cNvPr id="389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38915" name="Picture 2"/>
          <p:cNvPicPr>
            <a:picLocks noChangeAspect="1" noChangeArrowheads="1"/>
          </p:cNvPicPr>
          <p:nvPr/>
        </p:nvPicPr>
        <p:blipFill>
          <a:blip r:embed="rId3"/>
          <a:srcRect b="86742"/>
          <a:stretch>
            <a:fillRect/>
          </a:stretch>
        </p:blipFill>
        <p:spPr bwMode="auto">
          <a:xfrm>
            <a:off x="623888" y="1462088"/>
            <a:ext cx="7896225" cy="595312"/>
          </a:xfrm>
          <a:prstGeom prst="rect">
            <a:avLst/>
          </a:prstGeom>
          <a:noFill/>
          <a:ln w="9525">
            <a:noFill/>
            <a:miter lim="800000"/>
            <a:headEnd/>
            <a:tailEnd/>
          </a:ln>
        </p:spPr>
      </p:pic>
      <p:pic>
        <p:nvPicPr>
          <p:cNvPr id="38916" name="Picture 2"/>
          <p:cNvPicPr>
            <a:picLocks noChangeAspect="1" noChangeArrowheads="1"/>
          </p:cNvPicPr>
          <p:nvPr/>
        </p:nvPicPr>
        <p:blipFill>
          <a:blip r:embed="rId4"/>
          <a:srcRect/>
          <a:stretch>
            <a:fillRect/>
          </a:stretch>
        </p:blipFill>
        <p:spPr bwMode="auto">
          <a:xfrm>
            <a:off x="600075" y="1905000"/>
            <a:ext cx="7943850" cy="1200150"/>
          </a:xfrm>
          <a:prstGeom prst="rect">
            <a:avLst/>
          </a:prstGeom>
          <a:noFill/>
          <a:ln w="9525">
            <a:noFill/>
            <a:miter lim="800000"/>
            <a:headEnd/>
            <a:tailEnd/>
          </a:ln>
        </p:spPr>
      </p:pic>
    </p:spTree>
    <p:extLst>
      <p:ext uri="{BB962C8B-B14F-4D97-AF65-F5344CB8AC3E}">
        <p14:creationId xmlns:p14="http://schemas.microsoft.com/office/powerpoint/2010/main" val="241272358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idx="4294967295"/>
          </p:nvPr>
        </p:nvSpPr>
        <p:spPr/>
        <p:txBody>
          <a:bodyPr/>
          <a:lstStyle/>
          <a:p>
            <a:r>
              <a:rPr lang="en-US" sz="3600"/>
              <a:t>Benchmarking</a:t>
            </a:r>
            <a:endParaRPr lang="en-US" sz="3600">
              <a:latin typeface="Calibri" pitchFamily="34" charset="0"/>
            </a:endParaRPr>
          </a:p>
        </p:txBody>
      </p:sp>
      <p:sp>
        <p:nvSpPr>
          <p:cNvPr id="409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Benchmarking - </a:t>
            </a:r>
            <a:r>
              <a:rPr lang="en-US" sz="3200"/>
              <a:t>the search for the best practices among competitors or non-competitors that lead to their superior performance.</a:t>
            </a:r>
          </a:p>
        </p:txBody>
      </p:sp>
    </p:spTree>
    <p:extLst>
      <p:ext uri="{BB962C8B-B14F-4D97-AF65-F5344CB8AC3E}">
        <p14:creationId xmlns:p14="http://schemas.microsoft.com/office/powerpoint/2010/main" val="299967492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idx="4294967295"/>
          </p:nvPr>
        </p:nvSpPr>
        <p:spPr/>
        <p:txBody>
          <a:bodyPr/>
          <a:lstStyle/>
          <a:p>
            <a:r>
              <a:rPr lang="en-US" sz="3600"/>
              <a:t>Exhibit PCM-2</a:t>
            </a:r>
            <a:br>
              <a:rPr lang="en-US" sz="3600"/>
            </a:br>
            <a:r>
              <a:rPr lang="en-US" sz="3600"/>
              <a:t>Steps in Benchmarking</a:t>
            </a:r>
            <a:endParaRPr lang="en-US" sz="3600">
              <a:latin typeface="Calibri" pitchFamily="34" charset="0"/>
            </a:endParaRPr>
          </a:p>
        </p:txBody>
      </p:sp>
      <p:pic>
        <p:nvPicPr>
          <p:cNvPr id="43010" name="Picture 3"/>
          <p:cNvPicPr>
            <a:picLocks noGrp="1" noChangeAspect="1" noChangeArrowheads="1"/>
          </p:cNvPicPr>
          <p:nvPr/>
        </p:nvPicPr>
        <p:blipFill>
          <a:blip r:embed="rId3"/>
          <a:srcRect/>
          <a:stretch>
            <a:fillRect/>
          </a:stretch>
        </p:blipFill>
        <p:spPr bwMode="auto">
          <a:xfrm>
            <a:off x="430213" y="1747838"/>
            <a:ext cx="8283575" cy="3814762"/>
          </a:xfrm>
          <a:prstGeom prst="rect">
            <a:avLst/>
          </a:prstGeom>
          <a:noFill/>
          <a:ln w="9525">
            <a:noFill/>
            <a:miter lim="800000"/>
            <a:headEnd/>
            <a:tailEnd/>
          </a:ln>
        </p:spPr>
      </p:pic>
    </p:spTree>
    <p:extLst>
      <p:ext uri="{BB962C8B-B14F-4D97-AF65-F5344CB8AC3E}">
        <p14:creationId xmlns:p14="http://schemas.microsoft.com/office/powerpoint/2010/main" val="37988160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idx="4294967295"/>
          </p:nvPr>
        </p:nvSpPr>
        <p:spPr/>
        <p:txBody>
          <a:bodyPr/>
          <a:lstStyle/>
          <a:p>
            <a:r>
              <a:rPr lang="en-US" sz="3600"/>
              <a:t>Techniques for Allocating Resources</a:t>
            </a:r>
            <a:endParaRPr lang="en-US" sz="3600">
              <a:latin typeface="Calibri" pitchFamily="34" charset="0"/>
            </a:endParaRPr>
          </a:p>
        </p:txBody>
      </p:sp>
      <p:sp>
        <p:nvSpPr>
          <p:cNvPr id="450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Resources - </a:t>
            </a:r>
            <a:r>
              <a:rPr lang="en-US" sz="3200"/>
              <a:t>the assets of the organization including financial, physical, human,  intangible, and structural/cultural.</a:t>
            </a:r>
          </a:p>
          <a:p>
            <a:pPr marL="342900" indent="-342900" eaLnBrk="0" hangingPunct="0">
              <a:spcBef>
                <a:spcPct val="20000"/>
              </a:spcBef>
              <a:buFont typeface="Arial" charset="0"/>
              <a:buChar char="•"/>
            </a:pPr>
            <a:r>
              <a:rPr lang="en-US" sz="3200" b="1"/>
              <a:t>Budget - </a:t>
            </a:r>
            <a:r>
              <a:rPr lang="en-US" sz="3200"/>
              <a:t>a numerical plan for allocating resources to specific activities.</a:t>
            </a:r>
          </a:p>
        </p:txBody>
      </p:sp>
    </p:spTree>
    <p:extLst>
      <p:ext uri="{BB962C8B-B14F-4D97-AF65-F5344CB8AC3E}">
        <p14:creationId xmlns:p14="http://schemas.microsoft.com/office/powerpoint/2010/main" val="383058293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idx="4294967295"/>
          </p:nvPr>
        </p:nvSpPr>
        <p:spPr/>
        <p:txBody>
          <a:bodyPr/>
          <a:lstStyle/>
          <a:p>
            <a:r>
              <a:rPr lang="en-US" sz="3600"/>
              <a:t>Exhibit PCM-3</a:t>
            </a:r>
            <a:br>
              <a:rPr lang="en-US" sz="3600"/>
            </a:br>
            <a:r>
              <a:rPr lang="en-US" sz="3600"/>
              <a:t>Types of Budgets</a:t>
            </a:r>
            <a:endParaRPr lang="en-US" sz="3600">
              <a:latin typeface="Calibri" pitchFamily="34" charset="0"/>
            </a:endParaRPr>
          </a:p>
        </p:txBody>
      </p:sp>
      <p:pic>
        <p:nvPicPr>
          <p:cNvPr id="47106" name="Picture 3"/>
          <p:cNvPicPr>
            <a:picLocks noGrp="1" noChangeAspect="1" noChangeArrowheads="1"/>
          </p:cNvPicPr>
          <p:nvPr/>
        </p:nvPicPr>
        <p:blipFill>
          <a:blip r:embed="rId3"/>
          <a:srcRect/>
          <a:stretch>
            <a:fillRect/>
          </a:stretch>
        </p:blipFill>
        <p:spPr bwMode="auto">
          <a:xfrm>
            <a:off x="541338" y="1671638"/>
            <a:ext cx="7993062" cy="4043362"/>
          </a:xfrm>
          <a:prstGeom prst="rect">
            <a:avLst/>
          </a:prstGeom>
          <a:noFill/>
          <a:ln w="9525">
            <a:noFill/>
            <a:miter lim="800000"/>
            <a:headEnd/>
            <a:tailEnd/>
          </a:ln>
        </p:spPr>
      </p:pic>
    </p:spTree>
    <p:extLst>
      <p:ext uri="{BB962C8B-B14F-4D97-AF65-F5344CB8AC3E}">
        <p14:creationId xmlns:p14="http://schemas.microsoft.com/office/powerpoint/2010/main" val="34635998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idx="4294967295"/>
          </p:nvPr>
        </p:nvSpPr>
        <p:spPr/>
        <p:txBody>
          <a:bodyPr/>
          <a:lstStyle/>
          <a:p>
            <a:r>
              <a:rPr lang="en-US" sz="3600"/>
              <a:t>Exhibit PCM-4</a:t>
            </a:r>
            <a:br>
              <a:rPr lang="en-US" sz="3600"/>
            </a:br>
            <a:r>
              <a:rPr lang="en-US" sz="3600"/>
              <a:t>How to Improve Budgeting</a:t>
            </a:r>
            <a:endParaRPr lang="en-US" sz="3600">
              <a:latin typeface="Calibri" pitchFamily="34" charset="0"/>
            </a:endParaRPr>
          </a:p>
        </p:txBody>
      </p:sp>
      <p:pic>
        <p:nvPicPr>
          <p:cNvPr id="49154" name="Picture 2"/>
          <p:cNvPicPr>
            <a:picLocks noChangeAspect="1" noChangeArrowheads="1"/>
          </p:cNvPicPr>
          <p:nvPr/>
        </p:nvPicPr>
        <p:blipFill>
          <a:blip r:embed="rId3"/>
          <a:srcRect/>
          <a:stretch>
            <a:fillRect/>
          </a:stretch>
        </p:blipFill>
        <p:spPr bwMode="auto">
          <a:xfrm>
            <a:off x="652463" y="1838325"/>
            <a:ext cx="7839075" cy="3181350"/>
          </a:xfrm>
          <a:prstGeom prst="rect">
            <a:avLst/>
          </a:prstGeom>
          <a:noFill/>
          <a:ln w="9525">
            <a:noFill/>
            <a:miter lim="800000"/>
            <a:headEnd/>
            <a:tailEnd/>
          </a:ln>
        </p:spPr>
      </p:pic>
    </p:spTree>
    <p:extLst>
      <p:ext uri="{BB962C8B-B14F-4D97-AF65-F5344CB8AC3E}">
        <p14:creationId xmlns:p14="http://schemas.microsoft.com/office/powerpoint/2010/main" val="353675685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idx="4294967295"/>
          </p:nvPr>
        </p:nvSpPr>
        <p:spPr/>
        <p:txBody>
          <a:bodyPr/>
          <a:lstStyle/>
          <a:p>
            <a:r>
              <a:rPr lang="en-US" sz="3600"/>
              <a:t>Scheduling</a:t>
            </a:r>
            <a:endParaRPr lang="en-US" sz="3600">
              <a:latin typeface="Calibri" pitchFamily="34" charset="0"/>
            </a:endParaRPr>
          </a:p>
        </p:txBody>
      </p:sp>
      <p:sp>
        <p:nvSpPr>
          <p:cNvPr id="512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Scheduling - </a:t>
            </a:r>
            <a:r>
              <a:rPr lang="en-US" sz="3200"/>
              <a:t>detailing what activities have to be done, the order in which they are to be completed, who is to do each, and when they are to be completed.</a:t>
            </a:r>
          </a:p>
          <a:p>
            <a:pPr marL="342900" indent="-342900" eaLnBrk="0" hangingPunct="0">
              <a:spcBef>
                <a:spcPct val="20000"/>
              </a:spcBef>
              <a:buFont typeface="Arial" charset="0"/>
              <a:buChar char="•"/>
            </a:pPr>
            <a:r>
              <a:rPr lang="en-US" sz="3200" b="1"/>
              <a:t>Gantt chart - </a:t>
            </a:r>
            <a:r>
              <a:rPr lang="en-US" sz="3200"/>
              <a:t>a scheduling chart developed by Henry Gantt that shows actual and planned output over a period of time.</a:t>
            </a:r>
          </a:p>
        </p:txBody>
      </p:sp>
    </p:spTree>
    <p:extLst>
      <p:ext uri="{BB962C8B-B14F-4D97-AF65-F5344CB8AC3E}">
        <p14:creationId xmlns:p14="http://schemas.microsoft.com/office/powerpoint/2010/main" val="12906659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idx="4294967295"/>
          </p:nvPr>
        </p:nvSpPr>
        <p:spPr/>
        <p:txBody>
          <a:bodyPr/>
          <a:lstStyle/>
          <a:p>
            <a:r>
              <a:rPr lang="en-US" sz="3600"/>
              <a:t>Exhibit PCM-5</a:t>
            </a:r>
            <a:br>
              <a:rPr lang="en-US" sz="3600"/>
            </a:br>
            <a:r>
              <a:rPr lang="en-US" sz="3600"/>
              <a:t>A Gantt Chart</a:t>
            </a:r>
            <a:endParaRPr lang="en-US" sz="3600">
              <a:latin typeface="Calibri" pitchFamily="34" charset="0"/>
            </a:endParaRPr>
          </a:p>
        </p:txBody>
      </p:sp>
      <p:pic>
        <p:nvPicPr>
          <p:cNvPr id="53250" name="Picture 3"/>
          <p:cNvPicPr>
            <a:picLocks noGrp="1" noChangeAspect="1" noChangeArrowheads="1"/>
          </p:cNvPicPr>
          <p:nvPr/>
        </p:nvPicPr>
        <p:blipFill>
          <a:blip r:embed="rId3"/>
          <a:srcRect/>
          <a:stretch>
            <a:fillRect/>
          </a:stretch>
        </p:blipFill>
        <p:spPr bwMode="auto">
          <a:xfrm>
            <a:off x="485775" y="1943100"/>
            <a:ext cx="8172450" cy="2971800"/>
          </a:xfrm>
          <a:prstGeom prst="rect">
            <a:avLst/>
          </a:prstGeom>
          <a:noFill/>
          <a:ln w="9525">
            <a:noFill/>
            <a:miter lim="800000"/>
            <a:headEnd/>
            <a:tailEnd/>
          </a:ln>
        </p:spPr>
      </p:pic>
    </p:spTree>
    <p:extLst>
      <p:ext uri="{BB962C8B-B14F-4D97-AF65-F5344CB8AC3E}">
        <p14:creationId xmlns:p14="http://schemas.microsoft.com/office/powerpoint/2010/main" val="198682449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idx="4294967295"/>
          </p:nvPr>
        </p:nvSpPr>
        <p:spPr/>
        <p:txBody>
          <a:bodyPr/>
          <a:lstStyle/>
          <a:p>
            <a:r>
              <a:rPr lang="en-US" sz="3600"/>
              <a:t>Scheduling (cont.)</a:t>
            </a:r>
            <a:endParaRPr lang="en-US" sz="3600">
              <a:latin typeface="Calibri" pitchFamily="34" charset="0"/>
            </a:endParaRPr>
          </a:p>
        </p:txBody>
      </p:sp>
      <p:sp>
        <p:nvSpPr>
          <p:cNvPr id="552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Load chart -</a:t>
            </a:r>
            <a:r>
              <a:rPr lang="en-US" sz="3200"/>
              <a:t> a modified Gantt chart that schedules capacity by entire departments or specific resources.</a:t>
            </a:r>
          </a:p>
        </p:txBody>
      </p:sp>
    </p:spTree>
    <p:extLst>
      <p:ext uri="{BB962C8B-B14F-4D97-AF65-F5344CB8AC3E}">
        <p14:creationId xmlns:p14="http://schemas.microsoft.com/office/powerpoint/2010/main" val="1756717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a:solidFill>
                  <a:srgbClr val="7F7F7F"/>
                </a:solidFill>
              </a:rPr>
              <a:t>The Manager: </a:t>
            </a:r>
            <a:br>
              <a:rPr lang="en-US">
                <a:solidFill>
                  <a:srgbClr val="7F7F7F"/>
                </a:solidFill>
              </a:rPr>
            </a:br>
            <a:r>
              <a:rPr lang="en-US">
                <a:solidFill>
                  <a:srgbClr val="7F7F7F"/>
                </a:solidFill>
              </a:rPr>
              <a:t>Omnipotent or Symbolic?</a:t>
            </a:r>
            <a:endParaRPr lang="en-US">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Omnipotent View of Management - </a:t>
            </a:r>
            <a:r>
              <a:rPr lang="en-US" sz="3200"/>
              <a:t>the view that managers are directly responsible for an organization’s success or failure.</a:t>
            </a:r>
          </a:p>
          <a:p>
            <a:pPr marL="342900" indent="-342900" eaLnBrk="0" hangingPunct="0">
              <a:spcBef>
                <a:spcPct val="20000"/>
              </a:spcBef>
              <a:buFont typeface="Arial" charset="0"/>
              <a:buChar char="•"/>
            </a:pPr>
            <a:r>
              <a:rPr lang="en-US" sz="3200" b="1"/>
              <a:t>Symbolic view of Management - </a:t>
            </a:r>
            <a:r>
              <a:rPr lang="en-US" sz="3200"/>
              <a:t>the view that much of an organization’s success or failure is due to external forces outside managers’ control.</a:t>
            </a:r>
          </a:p>
        </p:txBody>
      </p:sp>
    </p:spTree>
    <p:extLst>
      <p:ext uri="{BB962C8B-B14F-4D97-AF65-F5344CB8AC3E}">
        <p14:creationId xmlns:p14="http://schemas.microsoft.com/office/powerpoint/2010/main" val="370417691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idx="4294967295"/>
          </p:nvPr>
        </p:nvSpPr>
        <p:spPr/>
        <p:txBody>
          <a:bodyPr/>
          <a:lstStyle/>
          <a:p>
            <a:r>
              <a:rPr lang="en-US" sz="3600"/>
              <a:t>Exhibit PCM-6</a:t>
            </a:r>
            <a:br>
              <a:rPr lang="en-US" sz="3600"/>
            </a:br>
            <a:r>
              <a:rPr lang="en-US" sz="3600"/>
              <a:t>A Load Chart</a:t>
            </a:r>
            <a:endParaRPr lang="en-US" sz="3600">
              <a:latin typeface="Calibri" pitchFamily="34" charset="0"/>
            </a:endParaRPr>
          </a:p>
        </p:txBody>
      </p:sp>
      <p:pic>
        <p:nvPicPr>
          <p:cNvPr id="57346" name="Picture 3"/>
          <p:cNvPicPr>
            <a:picLocks noGrp="1" noChangeAspect="1" noChangeArrowheads="1"/>
          </p:cNvPicPr>
          <p:nvPr/>
        </p:nvPicPr>
        <p:blipFill>
          <a:blip r:embed="rId3"/>
          <a:srcRect/>
          <a:stretch>
            <a:fillRect/>
          </a:stretch>
        </p:blipFill>
        <p:spPr bwMode="auto">
          <a:xfrm>
            <a:off x="500063" y="2124075"/>
            <a:ext cx="8143875" cy="2609850"/>
          </a:xfrm>
          <a:prstGeom prst="rect">
            <a:avLst/>
          </a:prstGeom>
          <a:noFill/>
          <a:ln w="9525">
            <a:noFill/>
            <a:miter lim="800000"/>
            <a:headEnd/>
            <a:tailEnd/>
          </a:ln>
        </p:spPr>
      </p:pic>
    </p:spTree>
    <p:extLst>
      <p:ext uri="{BB962C8B-B14F-4D97-AF65-F5344CB8AC3E}">
        <p14:creationId xmlns:p14="http://schemas.microsoft.com/office/powerpoint/2010/main" val="39721488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idx="4294967295"/>
          </p:nvPr>
        </p:nvSpPr>
        <p:spPr/>
        <p:txBody>
          <a:bodyPr/>
          <a:lstStyle/>
          <a:p>
            <a:r>
              <a:rPr lang="en-US" sz="3600"/>
              <a:t>Scheduling (cont.)</a:t>
            </a:r>
            <a:endParaRPr lang="en-US" sz="3600">
              <a:latin typeface="Calibri" pitchFamily="34" charset="0"/>
            </a:endParaRPr>
          </a:p>
        </p:txBody>
      </p:sp>
      <p:sp>
        <p:nvSpPr>
          <p:cNvPr id="593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PERT network - </a:t>
            </a:r>
            <a:r>
              <a:rPr lang="en-US" sz="2800"/>
              <a:t>a flowchart diagram showing the sequence of activities needed to complete a project and the time or cost associated with each.</a:t>
            </a:r>
          </a:p>
          <a:p>
            <a:pPr marL="342900" indent="-342900" eaLnBrk="0" hangingPunct="0">
              <a:spcBef>
                <a:spcPct val="20000"/>
              </a:spcBef>
              <a:buFont typeface="Arial" charset="0"/>
              <a:buChar char="•"/>
            </a:pPr>
            <a:r>
              <a:rPr lang="en-US" sz="2800" b="1"/>
              <a:t>Events - </a:t>
            </a:r>
            <a:r>
              <a:rPr lang="en-US" sz="2800"/>
              <a:t>end points that represent the completion of major activities in a PERT network.</a:t>
            </a:r>
          </a:p>
          <a:p>
            <a:pPr marL="342900" indent="-342900" eaLnBrk="0" hangingPunct="0">
              <a:spcBef>
                <a:spcPct val="20000"/>
              </a:spcBef>
              <a:buFont typeface="Arial" charset="0"/>
              <a:buChar char="•"/>
            </a:pPr>
            <a:r>
              <a:rPr lang="en-US" sz="2800" b="1"/>
              <a:t>Activities - </a:t>
            </a:r>
            <a:r>
              <a:rPr lang="en-US" sz="2800"/>
              <a:t>the time or resources needed to progress from one event to another in a PERT network.</a:t>
            </a:r>
          </a:p>
        </p:txBody>
      </p:sp>
    </p:spTree>
    <p:extLst>
      <p:ext uri="{BB962C8B-B14F-4D97-AF65-F5344CB8AC3E}">
        <p14:creationId xmlns:p14="http://schemas.microsoft.com/office/powerpoint/2010/main" val="41278410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idx="4294967295"/>
          </p:nvPr>
        </p:nvSpPr>
        <p:spPr/>
        <p:txBody>
          <a:bodyPr/>
          <a:lstStyle/>
          <a:p>
            <a:r>
              <a:rPr lang="en-US" sz="3600"/>
              <a:t>Scheduling (cont.)</a:t>
            </a:r>
            <a:endParaRPr lang="en-US" sz="3600">
              <a:latin typeface="Calibri" pitchFamily="34" charset="0"/>
            </a:endParaRPr>
          </a:p>
        </p:txBody>
      </p:sp>
      <p:sp>
        <p:nvSpPr>
          <p:cNvPr id="614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Slack time - </a:t>
            </a:r>
            <a:r>
              <a:rPr lang="en-US" sz="3200"/>
              <a:t>the amount of time an individual activity can be delayed without delaying the whole project.</a:t>
            </a:r>
          </a:p>
          <a:p>
            <a:pPr marL="342900" indent="-342900" eaLnBrk="0" hangingPunct="0">
              <a:spcBef>
                <a:spcPct val="20000"/>
              </a:spcBef>
              <a:buFont typeface="Arial" charset="0"/>
              <a:buChar char="•"/>
            </a:pPr>
            <a:r>
              <a:rPr lang="en-US" sz="3200" b="1"/>
              <a:t>Critical path - </a:t>
            </a:r>
            <a:r>
              <a:rPr lang="en-US" sz="3200"/>
              <a:t>the longest sequence of activities in a PERT network.</a:t>
            </a:r>
          </a:p>
        </p:txBody>
      </p:sp>
    </p:spTree>
    <p:extLst>
      <p:ext uri="{BB962C8B-B14F-4D97-AF65-F5344CB8AC3E}">
        <p14:creationId xmlns:p14="http://schemas.microsoft.com/office/powerpoint/2010/main" val="212924793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idx="4294967295"/>
          </p:nvPr>
        </p:nvSpPr>
        <p:spPr/>
        <p:txBody>
          <a:bodyPr/>
          <a:lstStyle/>
          <a:p>
            <a:r>
              <a:rPr lang="en-US" sz="3600"/>
              <a:t>Exhibit PCM-7 Steps in Developing a PERT Network</a:t>
            </a:r>
            <a:endParaRPr lang="en-US" sz="3600">
              <a:latin typeface="Calibri" pitchFamily="34" charset="0"/>
            </a:endParaRPr>
          </a:p>
        </p:txBody>
      </p:sp>
      <p:pic>
        <p:nvPicPr>
          <p:cNvPr id="63490" name="Picture 3"/>
          <p:cNvPicPr>
            <a:picLocks noGrp="1" noChangeAspect="1" noChangeArrowheads="1"/>
          </p:cNvPicPr>
          <p:nvPr/>
        </p:nvPicPr>
        <p:blipFill>
          <a:blip r:embed="rId3"/>
          <a:srcRect/>
          <a:stretch>
            <a:fillRect/>
          </a:stretch>
        </p:blipFill>
        <p:spPr bwMode="auto">
          <a:xfrm>
            <a:off x="188913" y="1828800"/>
            <a:ext cx="8764587" cy="1662113"/>
          </a:xfrm>
          <a:prstGeom prst="rect">
            <a:avLst/>
          </a:prstGeom>
          <a:noFill/>
          <a:ln w="9525">
            <a:noFill/>
            <a:miter lim="800000"/>
            <a:headEnd/>
            <a:tailEnd/>
          </a:ln>
        </p:spPr>
      </p:pic>
    </p:spTree>
    <p:extLst>
      <p:ext uri="{BB962C8B-B14F-4D97-AF65-F5344CB8AC3E}">
        <p14:creationId xmlns:p14="http://schemas.microsoft.com/office/powerpoint/2010/main" val="299159300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idx="4294967295"/>
          </p:nvPr>
        </p:nvSpPr>
        <p:spPr/>
        <p:txBody>
          <a:bodyPr/>
          <a:lstStyle/>
          <a:p>
            <a:r>
              <a:rPr lang="en-US" sz="3600"/>
              <a:t>Exhibit PCM-7 Steps in Developing a PERT Network</a:t>
            </a:r>
            <a:endParaRPr lang="en-US" sz="3600">
              <a:latin typeface="Calibri" pitchFamily="34" charset="0"/>
            </a:endParaRPr>
          </a:p>
        </p:txBody>
      </p:sp>
      <p:sp>
        <p:nvSpPr>
          <p:cNvPr id="655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65539" name="Picture 3"/>
          <p:cNvPicPr>
            <a:picLocks noGrp="1" noChangeAspect="1" noChangeArrowheads="1"/>
          </p:cNvPicPr>
          <p:nvPr/>
        </p:nvPicPr>
        <p:blipFill>
          <a:blip r:embed="rId3"/>
          <a:srcRect/>
          <a:stretch>
            <a:fillRect/>
          </a:stretch>
        </p:blipFill>
        <p:spPr bwMode="auto">
          <a:xfrm>
            <a:off x="338138" y="1801813"/>
            <a:ext cx="8467725" cy="3254375"/>
          </a:xfrm>
          <a:prstGeom prst="rect">
            <a:avLst/>
          </a:prstGeom>
          <a:noFill/>
          <a:ln w="9525">
            <a:noFill/>
            <a:miter lim="800000"/>
            <a:headEnd/>
            <a:tailEnd/>
          </a:ln>
        </p:spPr>
      </p:pic>
    </p:spTree>
    <p:extLst>
      <p:ext uri="{BB962C8B-B14F-4D97-AF65-F5344CB8AC3E}">
        <p14:creationId xmlns:p14="http://schemas.microsoft.com/office/powerpoint/2010/main" val="31642105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idx="4294967295"/>
          </p:nvPr>
        </p:nvSpPr>
        <p:spPr/>
        <p:txBody>
          <a:bodyPr/>
          <a:lstStyle/>
          <a:p>
            <a:r>
              <a:rPr lang="en-US" sz="3600"/>
              <a:t>Exhibit PCM-8 Events and Activities in</a:t>
            </a:r>
            <a:br>
              <a:rPr lang="en-US" sz="3600"/>
            </a:br>
            <a:r>
              <a:rPr lang="en-US" sz="3600"/>
              <a:t>Constructing an Office Building</a:t>
            </a:r>
            <a:endParaRPr lang="en-US" sz="3600">
              <a:latin typeface="Calibri" pitchFamily="34" charset="0"/>
            </a:endParaRPr>
          </a:p>
        </p:txBody>
      </p:sp>
      <p:pic>
        <p:nvPicPr>
          <p:cNvPr id="67586" name="Picture 3"/>
          <p:cNvPicPr>
            <a:picLocks noChangeAspect="1" noChangeArrowheads="1"/>
          </p:cNvPicPr>
          <p:nvPr/>
        </p:nvPicPr>
        <p:blipFill>
          <a:blip r:embed="rId3"/>
          <a:srcRect/>
          <a:stretch>
            <a:fillRect/>
          </a:stretch>
        </p:blipFill>
        <p:spPr bwMode="auto">
          <a:xfrm>
            <a:off x="571500" y="1438275"/>
            <a:ext cx="8001000" cy="4810125"/>
          </a:xfrm>
          <a:prstGeom prst="rect">
            <a:avLst/>
          </a:prstGeom>
          <a:noFill/>
          <a:ln w="9525">
            <a:noFill/>
            <a:miter lim="800000"/>
            <a:headEnd/>
            <a:tailEnd/>
          </a:ln>
        </p:spPr>
      </p:pic>
    </p:spTree>
    <p:extLst>
      <p:ext uri="{BB962C8B-B14F-4D97-AF65-F5344CB8AC3E}">
        <p14:creationId xmlns:p14="http://schemas.microsoft.com/office/powerpoint/2010/main" val="24190495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idx="4294967295"/>
          </p:nvPr>
        </p:nvSpPr>
        <p:spPr/>
        <p:txBody>
          <a:bodyPr/>
          <a:lstStyle/>
          <a:p>
            <a:r>
              <a:rPr lang="en-US" sz="3600"/>
              <a:t>Exhibit PCM-9 PERT Network for Constructing an Office Building</a:t>
            </a:r>
            <a:endParaRPr lang="en-US" sz="3600">
              <a:latin typeface="Calibri" pitchFamily="34" charset="0"/>
            </a:endParaRPr>
          </a:p>
        </p:txBody>
      </p:sp>
      <p:sp>
        <p:nvSpPr>
          <p:cNvPr id="696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69635" name="Picture 3"/>
          <p:cNvPicPr>
            <a:picLocks noGrp="1" noChangeAspect="1" noChangeArrowheads="1"/>
          </p:cNvPicPr>
          <p:nvPr/>
        </p:nvPicPr>
        <p:blipFill>
          <a:blip r:embed="rId3"/>
          <a:srcRect t="9302"/>
          <a:stretch>
            <a:fillRect/>
          </a:stretch>
        </p:blipFill>
        <p:spPr bwMode="auto">
          <a:xfrm>
            <a:off x="523875" y="2686050"/>
            <a:ext cx="8096250" cy="1485900"/>
          </a:xfrm>
          <a:prstGeom prst="rect">
            <a:avLst/>
          </a:prstGeom>
          <a:noFill/>
          <a:ln w="9525">
            <a:noFill/>
            <a:miter lim="800000"/>
            <a:headEnd/>
            <a:tailEnd/>
          </a:ln>
        </p:spPr>
      </p:pic>
    </p:spTree>
    <p:extLst>
      <p:ext uri="{BB962C8B-B14F-4D97-AF65-F5344CB8AC3E}">
        <p14:creationId xmlns:p14="http://schemas.microsoft.com/office/powerpoint/2010/main" val="88353332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idx="4294967295"/>
          </p:nvPr>
        </p:nvSpPr>
        <p:spPr/>
        <p:txBody>
          <a:bodyPr/>
          <a:lstStyle/>
          <a:p>
            <a:r>
              <a:rPr lang="en-US" sz="3600"/>
              <a:t>Breakeven Analysis</a:t>
            </a:r>
            <a:endParaRPr lang="en-US" sz="3600">
              <a:latin typeface="Calibri" pitchFamily="34" charset="0"/>
            </a:endParaRPr>
          </a:p>
        </p:txBody>
      </p:sp>
      <p:sp>
        <p:nvSpPr>
          <p:cNvPr id="71682" name="Rectangle 3"/>
          <p:cNvSpPr txBox="1">
            <a:spLocks/>
          </p:cNvSpPr>
          <p:nvPr/>
        </p:nvSpPr>
        <p:spPr bwMode="auto">
          <a:xfrm>
            <a:off x="457200" y="1600200"/>
            <a:ext cx="8229600" cy="3200400"/>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Breakeven analysis - </a:t>
            </a:r>
            <a:r>
              <a:rPr lang="en-US" sz="3200"/>
              <a:t>a technique for identifying the point at which total revenue is just sufficient to cover total costs.</a:t>
            </a:r>
          </a:p>
          <a:p>
            <a:pPr marL="342900" indent="-342900" eaLnBrk="0" hangingPunct="0">
              <a:spcBef>
                <a:spcPct val="20000"/>
              </a:spcBef>
              <a:buFont typeface="Arial" charset="0"/>
              <a:buChar char="•"/>
            </a:pPr>
            <a:r>
              <a:rPr lang="en-US" sz="3200"/>
              <a:t>Breakeven point can be computed graphically or by using the following formula:</a:t>
            </a:r>
          </a:p>
        </p:txBody>
      </p:sp>
      <p:pic>
        <p:nvPicPr>
          <p:cNvPr id="71683" name="Picture 2"/>
          <p:cNvPicPr>
            <a:picLocks noChangeAspect="1" noChangeArrowheads="1"/>
          </p:cNvPicPr>
          <p:nvPr/>
        </p:nvPicPr>
        <p:blipFill>
          <a:blip r:embed="rId3"/>
          <a:srcRect/>
          <a:stretch>
            <a:fillRect/>
          </a:stretch>
        </p:blipFill>
        <p:spPr bwMode="auto">
          <a:xfrm>
            <a:off x="3695700" y="4648200"/>
            <a:ext cx="3005138" cy="1143000"/>
          </a:xfrm>
          <a:prstGeom prst="rect">
            <a:avLst/>
          </a:prstGeom>
          <a:noFill/>
          <a:ln w="9525">
            <a:noFill/>
            <a:miter lim="800000"/>
            <a:headEnd/>
            <a:tailEnd/>
          </a:ln>
        </p:spPr>
      </p:pic>
    </p:spTree>
    <p:extLst>
      <p:ext uri="{BB962C8B-B14F-4D97-AF65-F5344CB8AC3E}">
        <p14:creationId xmlns:p14="http://schemas.microsoft.com/office/powerpoint/2010/main" val="39102596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p:txBody>
          <a:bodyPr/>
          <a:lstStyle/>
          <a:p>
            <a:r>
              <a:rPr lang="en-US" sz="3600"/>
              <a:t>Exhibit PCM-10</a:t>
            </a:r>
            <a:br>
              <a:rPr lang="en-US" sz="3600"/>
            </a:br>
            <a:r>
              <a:rPr lang="en-US" sz="3600"/>
              <a:t>Breakeven Analysis</a:t>
            </a:r>
            <a:endParaRPr lang="en-US" sz="3600">
              <a:latin typeface="Calibri" pitchFamily="34" charset="0"/>
            </a:endParaRPr>
          </a:p>
        </p:txBody>
      </p:sp>
      <p:pic>
        <p:nvPicPr>
          <p:cNvPr id="73730" name="Picture 3"/>
          <p:cNvPicPr>
            <a:picLocks noGrp="1" noChangeAspect="1" noChangeArrowheads="1"/>
          </p:cNvPicPr>
          <p:nvPr/>
        </p:nvPicPr>
        <p:blipFill>
          <a:blip r:embed="rId3"/>
          <a:srcRect/>
          <a:stretch>
            <a:fillRect/>
          </a:stretch>
        </p:blipFill>
        <p:spPr bwMode="auto">
          <a:xfrm>
            <a:off x="1571625" y="1590675"/>
            <a:ext cx="6000750" cy="3895725"/>
          </a:xfrm>
          <a:prstGeom prst="rect">
            <a:avLst/>
          </a:prstGeom>
          <a:noFill/>
          <a:ln w="9525">
            <a:noFill/>
            <a:miter lim="800000"/>
            <a:headEnd/>
            <a:tailEnd/>
          </a:ln>
        </p:spPr>
      </p:pic>
    </p:spTree>
    <p:extLst>
      <p:ext uri="{BB962C8B-B14F-4D97-AF65-F5344CB8AC3E}">
        <p14:creationId xmlns:p14="http://schemas.microsoft.com/office/powerpoint/2010/main" val="18451107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idx="4294967295"/>
          </p:nvPr>
        </p:nvSpPr>
        <p:spPr/>
        <p:txBody>
          <a:bodyPr/>
          <a:lstStyle/>
          <a:p>
            <a:r>
              <a:rPr lang="en-US" sz="3600"/>
              <a:t>Linear Programming</a:t>
            </a:r>
            <a:endParaRPr lang="en-US" sz="3600">
              <a:latin typeface="Calibri" pitchFamily="34" charset="0"/>
            </a:endParaRPr>
          </a:p>
        </p:txBody>
      </p:sp>
      <p:sp>
        <p:nvSpPr>
          <p:cNvPr id="757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Linear programming - </a:t>
            </a:r>
            <a:r>
              <a:rPr lang="en-US" sz="3200"/>
              <a:t>a mathematical technique that solves resource allocation problems.</a:t>
            </a:r>
          </a:p>
        </p:txBody>
      </p:sp>
    </p:spTree>
    <p:extLst>
      <p:ext uri="{BB962C8B-B14F-4D97-AF65-F5344CB8AC3E}">
        <p14:creationId xmlns:p14="http://schemas.microsoft.com/office/powerpoint/2010/main" val="37116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a:t>Who Are Managers?</a:t>
            </a:r>
            <a:endParaRPr lang="en-US">
              <a:latin typeface="Calibri" pitchFamily="34" charset="0"/>
            </a:endParaRPr>
          </a:p>
        </p:txBody>
      </p:sp>
      <p:sp>
        <p:nvSpPr>
          <p:cNvPr id="33794" name="Rectangle 3"/>
          <p:cNvSpPr>
            <a:spLocks noGrp="1"/>
          </p:cNvSpPr>
          <p:nvPr>
            <p:ph type="body" idx="4294967295"/>
          </p:nvPr>
        </p:nvSpPr>
        <p:spPr>
          <a:xfrm>
            <a:off x="228600" y="1524000"/>
            <a:ext cx="4495800" cy="4724400"/>
          </a:xfrm>
        </p:spPr>
        <p:txBody>
          <a:bodyPr/>
          <a:lstStyle/>
          <a:p>
            <a:r>
              <a:rPr lang="en-US"/>
              <a:t>Manager</a:t>
            </a:r>
          </a:p>
          <a:p>
            <a:pPr lvl="1"/>
            <a:r>
              <a:rPr lang="en-US"/>
              <a:t>Someone who coordinates and oversees the work of other people so that organizational goals can be accomplished</a:t>
            </a:r>
            <a:endParaRPr lang="en-US">
              <a:latin typeface="Calibri" pitchFamily="34" charset="0"/>
            </a:endParaRPr>
          </a:p>
        </p:txBody>
      </p:sp>
      <p:pic>
        <p:nvPicPr>
          <p:cNvPr id="33795" name="Picture 3"/>
          <p:cNvPicPr>
            <a:picLocks noChangeAspect="1" noChangeArrowheads="1"/>
          </p:cNvPicPr>
          <p:nvPr/>
        </p:nvPicPr>
        <p:blipFill>
          <a:blip r:embed="rId3"/>
          <a:srcRect/>
          <a:stretch>
            <a:fillRect/>
          </a:stretch>
        </p:blipFill>
        <p:spPr bwMode="auto">
          <a:xfrm>
            <a:off x="4724400" y="1600200"/>
            <a:ext cx="4103688" cy="38100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Exhibit 2-1</a:t>
            </a:r>
            <a:br>
              <a:rPr lang="en-US" sz="3600"/>
            </a:br>
            <a:r>
              <a:rPr lang="en-US" sz="3600"/>
              <a:t>Constraints on Managerial Discretion</a:t>
            </a:r>
            <a:endParaRPr lang="en-US" sz="36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33795" name="Picture 3"/>
          <p:cNvPicPr>
            <a:picLocks noGrp="1" noChangeAspect="1" noChangeArrowheads="1"/>
          </p:cNvPicPr>
          <p:nvPr/>
        </p:nvPicPr>
        <p:blipFill>
          <a:blip r:embed="rId3"/>
          <a:srcRect/>
          <a:stretch>
            <a:fillRect/>
          </a:stretch>
        </p:blipFill>
        <p:spPr bwMode="auto">
          <a:xfrm>
            <a:off x="82550" y="2659063"/>
            <a:ext cx="8977313" cy="1539875"/>
          </a:xfrm>
          <a:prstGeom prst="rect">
            <a:avLst/>
          </a:prstGeom>
          <a:noFill/>
          <a:ln w="9525">
            <a:noFill/>
            <a:miter lim="800000"/>
            <a:headEnd/>
            <a:tailEnd/>
          </a:ln>
        </p:spPr>
      </p:pic>
    </p:spTree>
    <p:extLst>
      <p:ext uri="{BB962C8B-B14F-4D97-AF65-F5344CB8AC3E}">
        <p14:creationId xmlns:p14="http://schemas.microsoft.com/office/powerpoint/2010/main" val="326701418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idx="4294967295"/>
          </p:nvPr>
        </p:nvSpPr>
        <p:spPr/>
        <p:txBody>
          <a:bodyPr/>
          <a:lstStyle/>
          <a:p>
            <a:r>
              <a:rPr lang="en-US" sz="3600"/>
              <a:t>Exhibit PCM-11 Production Data for Cinnamon- Scented Products</a:t>
            </a:r>
            <a:endParaRPr lang="en-US" sz="3600">
              <a:latin typeface="Calibri" pitchFamily="34" charset="0"/>
            </a:endParaRPr>
          </a:p>
        </p:txBody>
      </p:sp>
      <p:sp>
        <p:nvSpPr>
          <p:cNvPr id="778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77827" name="Picture 2"/>
          <p:cNvPicPr>
            <a:picLocks noChangeAspect="1" noChangeArrowheads="1"/>
          </p:cNvPicPr>
          <p:nvPr/>
        </p:nvPicPr>
        <p:blipFill>
          <a:blip r:embed="rId3"/>
          <a:srcRect/>
          <a:stretch>
            <a:fillRect/>
          </a:stretch>
        </p:blipFill>
        <p:spPr bwMode="auto">
          <a:xfrm>
            <a:off x="671513" y="2262188"/>
            <a:ext cx="7800975" cy="2333625"/>
          </a:xfrm>
          <a:prstGeom prst="rect">
            <a:avLst/>
          </a:prstGeom>
          <a:noFill/>
          <a:ln w="9525">
            <a:noFill/>
            <a:miter lim="800000"/>
            <a:headEnd/>
            <a:tailEnd/>
          </a:ln>
        </p:spPr>
      </p:pic>
    </p:spTree>
    <p:extLst>
      <p:ext uri="{BB962C8B-B14F-4D97-AF65-F5344CB8AC3E}">
        <p14:creationId xmlns:p14="http://schemas.microsoft.com/office/powerpoint/2010/main" val="31492732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idx="4294967295"/>
          </p:nvPr>
        </p:nvSpPr>
        <p:spPr/>
        <p:txBody>
          <a:bodyPr/>
          <a:lstStyle/>
          <a:p>
            <a:r>
              <a:rPr lang="en-US" sz="3600"/>
              <a:t>Exhibit PCM-12 Graphical Solution to Linear Programming Problem</a:t>
            </a:r>
            <a:endParaRPr lang="en-US" sz="3600">
              <a:latin typeface="Calibri" pitchFamily="34" charset="0"/>
            </a:endParaRPr>
          </a:p>
        </p:txBody>
      </p:sp>
      <p:pic>
        <p:nvPicPr>
          <p:cNvPr id="79874" name="Picture 3"/>
          <p:cNvPicPr>
            <a:picLocks noGrp="1" noChangeAspect="1" noChangeArrowheads="1"/>
          </p:cNvPicPr>
          <p:nvPr/>
        </p:nvPicPr>
        <p:blipFill>
          <a:blip r:embed="rId3"/>
          <a:srcRect/>
          <a:stretch>
            <a:fillRect/>
          </a:stretch>
        </p:blipFill>
        <p:spPr bwMode="auto">
          <a:xfrm>
            <a:off x="1839913" y="1533525"/>
            <a:ext cx="5462587" cy="4638675"/>
          </a:xfrm>
          <a:prstGeom prst="rect">
            <a:avLst/>
          </a:prstGeom>
          <a:noFill/>
          <a:ln w="9525">
            <a:noFill/>
            <a:miter lim="800000"/>
            <a:headEnd/>
            <a:tailEnd/>
          </a:ln>
        </p:spPr>
      </p:pic>
    </p:spTree>
    <p:extLst>
      <p:ext uri="{BB962C8B-B14F-4D97-AF65-F5344CB8AC3E}">
        <p14:creationId xmlns:p14="http://schemas.microsoft.com/office/powerpoint/2010/main" val="173835453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idx="4294967295"/>
          </p:nvPr>
        </p:nvSpPr>
        <p:spPr/>
        <p:txBody>
          <a:bodyPr/>
          <a:lstStyle/>
          <a:p>
            <a:r>
              <a:rPr lang="en-US" sz="3600"/>
              <a:t>Project Planning</a:t>
            </a:r>
            <a:endParaRPr lang="en-US" sz="3600">
              <a:latin typeface="Calibri" pitchFamily="34" charset="0"/>
            </a:endParaRPr>
          </a:p>
        </p:txBody>
      </p:sp>
      <p:sp>
        <p:nvSpPr>
          <p:cNvPr id="819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Project - </a:t>
            </a:r>
            <a:r>
              <a:rPr lang="en-US" sz="3200"/>
              <a:t>a one-time-only set of activities that has a definite beginning and ending point in time.</a:t>
            </a:r>
          </a:p>
          <a:p>
            <a:pPr marL="342900" indent="-342900" eaLnBrk="0" hangingPunct="0">
              <a:spcBef>
                <a:spcPct val="20000"/>
              </a:spcBef>
              <a:buFont typeface="Arial" charset="0"/>
              <a:buChar char="•"/>
            </a:pPr>
            <a:r>
              <a:rPr lang="en-US" sz="3200" b="1"/>
              <a:t>Project management - </a:t>
            </a:r>
            <a:r>
              <a:rPr lang="en-US" sz="3200"/>
              <a:t>the task of getting a project’s activities done on time, within budget, and according to specifications.</a:t>
            </a:r>
          </a:p>
          <a:p>
            <a:pPr marL="342900" indent="-342900" eaLnBrk="0" hangingPunct="0">
              <a:spcBef>
                <a:spcPct val="20000"/>
              </a:spcBef>
              <a:buFont typeface="Arial" charset="0"/>
              <a:buChar char="•"/>
            </a:pPr>
            <a:r>
              <a:rPr lang="en-US" sz="3200" b="1"/>
              <a:t>Scenario - </a:t>
            </a:r>
            <a:r>
              <a:rPr lang="en-US" sz="3200"/>
              <a:t>a consistent view of what the future is likely to be.</a:t>
            </a:r>
          </a:p>
        </p:txBody>
      </p:sp>
    </p:spTree>
    <p:extLst>
      <p:ext uri="{BB962C8B-B14F-4D97-AF65-F5344CB8AC3E}">
        <p14:creationId xmlns:p14="http://schemas.microsoft.com/office/powerpoint/2010/main" val="376612121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idx="4294967295"/>
          </p:nvPr>
        </p:nvSpPr>
        <p:spPr/>
        <p:txBody>
          <a:bodyPr/>
          <a:lstStyle/>
          <a:p>
            <a:r>
              <a:rPr lang="en-US" sz="3600"/>
              <a:t>Exhibit PCM-13</a:t>
            </a:r>
            <a:endParaRPr lang="en-US" sz="3600">
              <a:latin typeface="Calibri" pitchFamily="34" charset="0"/>
            </a:endParaRPr>
          </a:p>
        </p:txBody>
      </p:sp>
      <p:pic>
        <p:nvPicPr>
          <p:cNvPr id="83970" name="Picture 4"/>
          <p:cNvPicPr>
            <a:picLocks noGrp="1" noChangeAspect="1" noChangeArrowheads="1"/>
          </p:cNvPicPr>
          <p:nvPr/>
        </p:nvPicPr>
        <p:blipFill>
          <a:blip r:embed="rId3"/>
          <a:srcRect/>
          <a:stretch>
            <a:fillRect/>
          </a:stretch>
        </p:blipFill>
        <p:spPr bwMode="auto">
          <a:xfrm>
            <a:off x="457200" y="2936875"/>
            <a:ext cx="8229600" cy="984250"/>
          </a:xfrm>
          <a:prstGeom prst="rect">
            <a:avLst/>
          </a:prstGeom>
          <a:noFill/>
          <a:ln w="9525">
            <a:noFill/>
            <a:miter lim="800000"/>
            <a:headEnd/>
            <a:tailEnd/>
          </a:ln>
        </p:spPr>
      </p:pic>
    </p:spTree>
    <p:extLst>
      <p:ext uri="{BB962C8B-B14F-4D97-AF65-F5344CB8AC3E}">
        <p14:creationId xmlns:p14="http://schemas.microsoft.com/office/powerpoint/2010/main" val="4425402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Operations Management </a:t>
            </a:r>
            <a:r>
              <a:rPr lang="en-US" i="1">
                <a:latin typeface="HelveticaNeue-Light"/>
              </a:rPr>
              <a:t>Module</a:t>
            </a:r>
            <a:endParaRPr lang="en-US">
              <a:latin typeface="HelveticaNeue-Light"/>
            </a:endParaRPr>
          </a:p>
        </p:txBody>
      </p:sp>
      <p:pic>
        <p:nvPicPr>
          <p:cNvPr id="29700" name="Picture 5" descr="Robbins M_9780273787020"/>
          <p:cNvPicPr>
            <a:picLocks noChangeAspect="1" noChangeArrowheads="1"/>
          </p:cNvPicPr>
          <p:nvPr/>
        </p:nvPicPr>
        <p:blipFill>
          <a:blip r:embed="rId2"/>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12225931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idx="4294967295"/>
          </p:nvPr>
        </p:nvSpPr>
        <p:spPr/>
        <p:txBody>
          <a:bodyPr/>
          <a:lstStyle/>
          <a:p>
            <a:r>
              <a:rPr lang="en-US" sz="3600"/>
              <a:t>The Role of Operations Management</a:t>
            </a:r>
            <a:endParaRPr lang="en-US" sz="3600">
              <a:latin typeface="Calibri" pitchFamily="34" charset="0"/>
            </a:endParaRPr>
          </a:p>
        </p:txBody>
      </p:sp>
      <p:sp>
        <p:nvSpPr>
          <p:cNvPr id="307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Operations management - </a:t>
            </a:r>
            <a:r>
              <a:rPr lang="en-US" sz="3200"/>
              <a:t>the transformation process that converts resources into finished goods and services.</a:t>
            </a:r>
          </a:p>
        </p:txBody>
      </p:sp>
    </p:spTree>
    <p:extLst>
      <p:ext uri="{BB962C8B-B14F-4D97-AF65-F5344CB8AC3E}">
        <p14:creationId xmlns:p14="http://schemas.microsoft.com/office/powerpoint/2010/main" val="254833122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idx="4294967295"/>
          </p:nvPr>
        </p:nvSpPr>
        <p:spPr/>
        <p:txBody>
          <a:bodyPr/>
          <a:lstStyle/>
          <a:p>
            <a:r>
              <a:rPr lang="en-US" sz="3600"/>
              <a:t>Exhibit MOM-1</a:t>
            </a:r>
            <a:br>
              <a:rPr lang="en-US" sz="3600"/>
            </a:br>
            <a:r>
              <a:rPr lang="en-US" sz="3600"/>
              <a:t>The Operations System</a:t>
            </a:r>
            <a:endParaRPr lang="en-US" sz="3600">
              <a:latin typeface="Calibri" pitchFamily="34" charset="0"/>
            </a:endParaRPr>
          </a:p>
        </p:txBody>
      </p:sp>
      <p:pic>
        <p:nvPicPr>
          <p:cNvPr id="32770" name="Picture 3"/>
          <p:cNvPicPr>
            <a:picLocks noGrp="1" noChangeAspect="1" noChangeArrowheads="1"/>
          </p:cNvPicPr>
          <p:nvPr/>
        </p:nvPicPr>
        <p:blipFill>
          <a:blip r:embed="rId3"/>
          <a:srcRect/>
          <a:stretch>
            <a:fillRect/>
          </a:stretch>
        </p:blipFill>
        <p:spPr bwMode="auto">
          <a:xfrm>
            <a:off x="457200" y="2009775"/>
            <a:ext cx="8229600" cy="3248025"/>
          </a:xfrm>
          <a:prstGeom prst="rect">
            <a:avLst/>
          </a:prstGeom>
          <a:noFill/>
          <a:ln w="9525">
            <a:noFill/>
            <a:miter lim="800000"/>
            <a:headEnd/>
            <a:tailEnd/>
          </a:ln>
        </p:spPr>
      </p:pic>
    </p:spTree>
    <p:extLst>
      <p:ext uri="{BB962C8B-B14F-4D97-AF65-F5344CB8AC3E}">
        <p14:creationId xmlns:p14="http://schemas.microsoft.com/office/powerpoint/2010/main" val="227833313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idx="4294967295"/>
          </p:nvPr>
        </p:nvSpPr>
        <p:spPr/>
        <p:txBody>
          <a:bodyPr/>
          <a:lstStyle/>
          <a:p>
            <a:r>
              <a:rPr lang="en-US" sz="3600"/>
              <a:t>Services and Manufacturing</a:t>
            </a:r>
            <a:endParaRPr lang="en-US" sz="3600">
              <a:latin typeface="Calibri" pitchFamily="34" charset="0"/>
            </a:endParaRPr>
          </a:p>
        </p:txBody>
      </p:sp>
      <p:sp>
        <p:nvSpPr>
          <p:cNvPr id="348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Manufacturing organizations - </a:t>
            </a:r>
            <a:r>
              <a:rPr lang="en-US" sz="3200"/>
              <a:t>organizations that produce physical goods.</a:t>
            </a:r>
          </a:p>
          <a:p>
            <a:pPr marL="342900" indent="-342900" eaLnBrk="0" hangingPunct="0">
              <a:spcBef>
                <a:spcPct val="20000"/>
              </a:spcBef>
              <a:buFont typeface="Arial" charset="0"/>
              <a:buChar char="•"/>
            </a:pPr>
            <a:r>
              <a:rPr lang="en-US" sz="3200" b="1"/>
              <a:t>Service organizations - </a:t>
            </a:r>
            <a:r>
              <a:rPr lang="en-US" sz="3200"/>
              <a:t>organizations that produce nonphysical products in the form of services.</a:t>
            </a:r>
          </a:p>
        </p:txBody>
      </p:sp>
    </p:spTree>
    <p:extLst>
      <p:ext uri="{BB962C8B-B14F-4D97-AF65-F5344CB8AC3E}">
        <p14:creationId xmlns:p14="http://schemas.microsoft.com/office/powerpoint/2010/main" val="287452915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idx="4294967295"/>
          </p:nvPr>
        </p:nvSpPr>
        <p:spPr/>
        <p:txBody>
          <a:bodyPr/>
          <a:lstStyle/>
          <a:p>
            <a:r>
              <a:rPr lang="en-US" sz="3600"/>
              <a:t>What Is Value Chain Management</a:t>
            </a:r>
            <a:br>
              <a:rPr lang="en-US" sz="3600"/>
            </a:br>
            <a:r>
              <a:rPr lang="en-US" sz="3600"/>
              <a:t>and Why Is It Important?</a:t>
            </a:r>
            <a:endParaRPr lang="en-US" sz="3600">
              <a:latin typeface="Calibri" pitchFamily="34" charset="0"/>
            </a:endParaRPr>
          </a:p>
        </p:txBody>
      </p:sp>
      <p:sp>
        <p:nvSpPr>
          <p:cNvPr id="368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Value - </a:t>
            </a:r>
            <a:r>
              <a:rPr lang="en-US" sz="3200"/>
              <a:t>the performance characteristics, features, attributes, and any other aspects of goods and services for which customers are willing to give up resources.</a:t>
            </a:r>
          </a:p>
          <a:p>
            <a:pPr marL="342900" indent="-342900" eaLnBrk="0" hangingPunct="0">
              <a:spcBef>
                <a:spcPct val="20000"/>
              </a:spcBef>
              <a:buFont typeface="Arial" charset="0"/>
              <a:buChar char="•"/>
            </a:pPr>
            <a:r>
              <a:rPr lang="en-US" sz="3200" b="1"/>
              <a:t>Value chain - </a:t>
            </a:r>
            <a:r>
              <a:rPr lang="en-US" sz="3200"/>
              <a:t>the entire series of organizational work activities that add value at each step from raw materials to finished product.</a:t>
            </a:r>
          </a:p>
        </p:txBody>
      </p:sp>
    </p:spTree>
    <p:extLst>
      <p:ext uri="{BB962C8B-B14F-4D97-AF65-F5344CB8AC3E}">
        <p14:creationId xmlns:p14="http://schemas.microsoft.com/office/powerpoint/2010/main" val="213439247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idx="4294967295"/>
          </p:nvPr>
        </p:nvSpPr>
        <p:spPr/>
        <p:txBody>
          <a:bodyPr/>
          <a:lstStyle/>
          <a:p>
            <a:r>
              <a:rPr lang="en-US" sz="3600"/>
              <a:t>What Is Value Chain Management</a:t>
            </a:r>
            <a:br>
              <a:rPr lang="en-US" sz="3600"/>
            </a:br>
            <a:r>
              <a:rPr lang="en-US" sz="3600"/>
              <a:t>and Why Is It Important? (cont.)</a:t>
            </a:r>
            <a:endParaRPr lang="en-US" sz="3600">
              <a:latin typeface="Calibri" pitchFamily="34" charset="0"/>
            </a:endParaRPr>
          </a:p>
        </p:txBody>
      </p:sp>
      <p:sp>
        <p:nvSpPr>
          <p:cNvPr id="389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Value chain management - </a:t>
            </a:r>
            <a:r>
              <a:rPr lang="en-US" sz="3200"/>
              <a:t>the process of managing the sequence of activities and information along the entire value chain.</a:t>
            </a:r>
          </a:p>
          <a:p>
            <a:pPr marL="342900" indent="-342900" eaLnBrk="0" hangingPunct="0">
              <a:spcBef>
                <a:spcPct val="20000"/>
              </a:spcBef>
              <a:buFont typeface="Arial" charset="0"/>
              <a:buChar char="•"/>
            </a:pPr>
            <a:r>
              <a:rPr lang="en-US" sz="3200" b="1"/>
              <a:t>Organizational processes </a:t>
            </a:r>
            <a:r>
              <a:rPr lang="en-US" sz="3200"/>
              <a:t>The ways that organizational work is done</a:t>
            </a:r>
          </a:p>
        </p:txBody>
      </p:sp>
    </p:spTree>
    <p:extLst>
      <p:ext uri="{BB962C8B-B14F-4D97-AF65-F5344CB8AC3E}">
        <p14:creationId xmlns:p14="http://schemas.microsoft.com/office/powerpoint/2010/main" val="3762897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Exhibit 2-2</a:t>
            </a:r>
            <a:br>
              <a:rPr lang="en-US" sz="3600"/>
            </a:br>
            <a:r>
              <a:rPr lang="en-US" sz="3600"/>
              <a:t>Components of External Environment</a:t>
            </a:r>
            <a:endParaRPr lang="en-US" sz="3600">
              <a:latin typeface="Calibri" pitchFamily="34" charset="0"/>
            </a:endParaRPr>
          </a:p>
        </p:txBody>
      </p:sp>
      <p:sp>
        <p:nvSpPr>
          <p:cNvPr id="358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35843" name="Picture 3"/>
          <p:cNvPicPr>
            <a:picLocks noGrp="1" noChangeAspect="1" noChangeArrowheads="1"/>
          </p:cNvPicPr>
          <p:nvPr/>
        </p:nvPicPr>
        <p:blipFill>
          <a:blip r:embed="rId3"/>
          <a:srcRect/>
          <a:stretch>
            <a:fillRect/>
          </a:stretch>
        </p:blipFill>
        <p:spPr bwMode="auto">
          <a:xfrm>
            <a:off x="1714500" y="1552575"/>
            <a:ext cx="5715000" cy="4314825"/>
          </a:xfrm>
          <a:prstGeom prst="rect">
            <a:avLst/>
          </a:prstGeom>
          <a:noFill/>
          <a:ln w="9525">
            <a:noFill/>
            <a:miter lim="800000"/>
            <a:headEnd/>
            <a:tailEnd/>
          </a:ln>
        </p:spPr>
      </p:pic>
    </p:spTree>
    <p:extLst>
      <p:ext uri="{BB962C8B-B14F-4D97-AF65-F5344CB8AC3E}">
        <p14:creationId xmlns:p14="http://schemas.microsoft.com/office/powerpoint/2010/main" val="54646522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idx="4294967295"/>
          </p:nvPr>
        </p:nvSpPr>
        <p:spPr/>
        <p:txBody>
          <a:bodyPr/>
          <a:lstStyle/>
          <a:p>
            <a:r>
              <a:rPr lang="en-US" sz="3600"/>
              <a:t>Value Chain Management</a:t>
            </a:r>
            <a:endParaRPr lang="en-US" sz="3600">
              <a:latin typeface="Calibri" pitchFamily="34" charset="0"/>
            </a:endParaRPr>
          </a:p>
        </p:txBody>
      </p:sp>
      <p:sp>
        <p:nvSpPr>
          <p:cNvPr id="409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a:t>Requirements for Value Chain Management</a:t>
            </a:r>
          </a:p>
          <a:p>
            <a:pPr marL="742950" lvl="1" indent="-285750" eaLnBrk="0" hangingPunct="0">
              <a:spcBef>
                <a:spcPct val="40000"/>
              </a:spcBef>
              <a:buFont typeface="Arial" charset="0"/>
              <a:buChar char="–"/>
            </a:pPr>
            <a:r>
              <a:rPr lang="en-US" sz="2800"/>
              <a:t>A new business model incorporating:</a:t>
            </a:r>
          </a:p>
          <a:p>
            <a:pPr marL="1143000" lvl="2" indent="-228600" eaLnBrk="0" hangingPunct="0">
              <a:spcBef>
                <a:spcPct val="40000"/>
              </a:spcBef>
              <a:buFont typeface="Arial" charset="0"/>
              <a:buChar char="•"/>
            </a:pPr>
            <a:r>
              <a:rPr lang="en-US" sz="2400"/>
              <a:t>Coordination and collaboration</a:t>
            </a:r>
          </a:p>
          <a:p>
            <a:pPr marL="1143000" lvl="2" indent="-228600" eaLnBrk="0" hangingPunct="0">
              <a:spcBef>
                <a:spcPct val="40000"/>
              </a:spcBef>
              <a:buFont typeface="Arial" charset="0"/>
              <a:buChar char="•"/>
            </a:pPr>
            <a:r>
              <a:rPr lang="en-US" sz="2400"/>
              <a:t>Investment in information technology</a:t>
            </a:r>
          </a:p>
          <a:p>
            <a:pPr marL="1143000" lvl="2" indent="-228600" eaLnBrk="0" hangingPunct="0">
              <a:spcBef>
                <a:spcPct val="40000"/>
              </a:spcBef>
              <a:buFont typeface="Arial" charset="0"/>
              <a:buChar char="•"/>
            </a:pPr>
            <a:r>
              <a:rPr lang="en-US" sz="2400"/>
              <a:t>Changes in organizational processes</a:t>
            </a:r>
          </a:p>
          <a:p>
            <a:pPr marL="1143000" lvl="2" indent="-228600" eaLnBrk="0" hangingPunct="0">
              <a:spcBef>
                <a:spcPct val="40000"/>
              </a:spcBef>
              <a:buFont typeface="Arial" charset="0"/>
              <a:buChar char="•"/>
            </a:pPr>
            <a:r>
              <a:rPr lang="en-US" sz="2400"/>
              <a:t>Committed leadership</a:t>
            </a:r>
          </a:p>
          <a:p>
            <a:pPr marL="1143000" lvl="2" indent="-228600" eaLnBrk="0" hangingPunct="0">
              <a:spcBef>
                <a:spcPct val="40000"/>
              </a:spcBef>
              <a:buFont typeface="Arial" charset="0"/>
              <a:buChar char="•"/>
            </a:pPr>
            <a:r>
              <a:rPr lang="en-US" sz="2400"/>
              <a:t>Flexible jobs and adaptable, capable employees</a:t>
            </a:r>
          </a:p>
          <a:p>
            <a:pPr marL="1143000" lvl="2" indent="-228600" eaLnBrk="0" hangingPunct="0">
              <a:spcBef>
                <a:spcPct val="40000"/>
              </a:spcBef>
              <a:buFont typeface="Arial" charset="0"/>
              <a:buChar char="•"/>
            </a:pPr>
            <a:r>
              <a:rPr lang="en-US" sz="2400"/>
              <a:t>A supportive organizational culture and attitudes</a:t>
            </a:r>
          </a:p>
        </p:txBody>
      </p:sp>
    </p:spTree>
    <p:extLst>
      <p:ext uri="{BB962C8B-B14F-4D97-AF65-F5344CB8AC3E}">
        <p14:creationId xmlns:p14="http://schemas.microsoft.com/office/powerpoint/2010/main" val="1591161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idx="4294967295"/>
          </p:nvPr>
        </p:nvSpPr>
        <p:spPr/>
        <p:txBody>
          <a:bodyPr/>
          <a:lstStyle/>
          <a:p>
            <a:r>
              <a:rPr lang="en-US" sz="3600"/>
              <a:t>Exhibit MOM-2</a:t>
            </a:r>
            <a:br>
              <a:rPr lang="en-US" sz="3600"/>
            </a:br>
            <a:r>
              <a:rPr lang="en-US" sz="3600"/>
              <a:t>Value Chain Strategy Requirement</a:t>
            </a:r>
            <a:endParaRPr lang="en-US" sz="3600">
              <a:latin typeface="Calibri" pitchFamily="34" charset="0"/>
            </a:endParaRPr>
          </a:p>
        </p:txBody>
      </p:sp>
      <p:pic>
        <p:nvPicPr>
          <p:cNvPr id="43010" name="Picture 3"/>
          <p:cNvPicPr>
            <a:picLocks noGrp="1" noChangeAspect="1" noChangeArrowheads="1"/>
          </p:cNvPicPr>
          <p:nvPr/>
        </p:nvPicPr>
        <p:blipFill>
          <a:blip r:embed="rId3"/>
          <a:srcRect/>
          <a:stretch>
            <a:fillRect/>
          </a:stretch>
        </p:blipFill>
        <p:spPr bwMode="auto">
          <a:xfrm>
            <a:off x="485775" y="1552575"/>
            <a:ext cx="8172450" cy="4543425"/>
          </a:xfrm>
          <a:prstGeom prst="rect">
            <a:avLst/>
          </a:prstGeom>
          <a:noFill/>
          <a:ln w="9525">
            <a:noFill/>
            <a:miter lim="800000"/>
            <a:headEnd/>
            <a:tailEnd/>
          </a:ln>
        </p:spPr>
      </p:pic>
    </p:spTree>
    <p:extLst>
      <p:ext uri="{BB962C8B-B14F-4D97-AF65-F5344CB8AC3E}">
        <p14:creationId xmlns:p14="http://schemas.microsoft.com/office/powerpoint/2010/main" val="38777145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idx="4294967295"/>
          </p:nvPr>
        </p:nvSpPr>
        <p:spPr/>
        <p:txBody>
          <a:bodyPr/>
          <a:lstStyle/>
          <a:p>
            <a:r>
              <a:rPr lang="en-US" sz="3600"/>
              <a:t>Obstacles to Value Chain Management</a:t>
            </a:r>
            <a:endParaRPr lang="en-US" sz="3600">
              <a:latin typeface="Calibri" pitchFamily="34" charset="0"/>
            </a:endParaRPr>
          </a:p>
        </p:txBody>
      </p:sp>
      <p:sp>
        <p:nvSpPr>
          <p:cNvPr id="450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742950" lvl="1" indent="-285750" eaLnBrk="0" hangingPunct="0">
              <a:spcBef>
                <a:spcPct val="20000"/>
              </a:spcBef>
              <a:buFont typeface="Arial" charset="0"/>
              <a:buChar char="–"/>
            </a:pPr>
            <a:r>
              <a:rPr lang="en-US" sz="2800"/>
              <a:t>Organizational barriers</a:t>
            </a:r>
          </a:p>
          <a:p>
            <a:pPr marL="1143000" lvl="2" indent="-228600" eaLnBrk="0" hangingPunct="0">
              <a:spcBef>
                <a:spcPct val="20000"/>
              </a:spcBef>
              <a:buFont typeface="Arial" charset="0"/>
              <a:buChar char="•"/>
            </a:pPr>
            <a:r>
              <a:rPr lang="en-US" sz="2400"/>
              <a:t>Refusal or reluctance to share information</a:t>
            </a:r>
          </a:p>
          <a:p>
            <a:pPr marL="1143000" lvl="2" indent="-228600" eaLnBrk="0" hangingPunct="0">
              <a:spcBef>
                <a:spcPct val="20000"/>
              </a:spcBef>
              <a:buFont typeface="Arial" charset="0"/>
              <a:buChar char="•"/>
            </a:pPr>
            <a:r>
              <a:rPr lang="en-US" sz="2400"/>
              <a:t>Reluctance to shake up the status quo</a:t>
            </a:r>
          </a:p>
          <a:p>
            <a:pPr marL="1143000" lvl="2" indent="-228600" eaLnBrk="0" hangingPunct="0">
              <a:spcBef>
                <a:spcPct val="20000"/>
              </a:spcBef>
              <a:buFont typeface="Arial" charset="0"/>
              <a:buChar char="•"/>
            </a:pPr>
            <a:r>
              <a:rPr lang="en-US" sz="2400"/>
              <a:t>Security issues</a:t>
            </a:r>
          </a:p>
          <a:p>
            <a:pPr marL="742950" lvl="1" indent="-285750" eaLnBrk="0" hangingPunct="0">
              <a:spcBef>
                <a:spcPct val="20000"/>
              </a:spcBef>
              <a:buFont typeface="Arial" charset="0"/>
              <a:buChar char="–"/>
            </a:pPr>
            <a:r>
              <a:rPr lang="en-US" sz="2800"/>
              <a:t>Cultural attitudes</a:t>
            </a:r>
          </a:p>
          <a:p>
            <a:pPr marL="1143000" lvl="2" indent="-228600" eaLnBrk="0" hangingPunct="0">
              <a:spcBef>
                <a:spcPct val="20000"/>
              </a:spcBef>
              <a:buFont typeface="Arial" charset="0"/>
              <a:buChar char="•"/>
            </a:pPr>
            <a:r>
              <a:rPr lang="en-US" sz="2400"/>
              <a:t>Lack of trust and too much trust</a:t>
            </a:r>
          </a:p>
          <a:p>
            <a:pPr marL="1143000" lvl="2" indent="-228600" eaLnBrk="0" hangingPunct="0">
              <a:spcBef>
                <a:spcPct val="20000"/>
              </a:spcBef>
              <a:buFont typeface="Arial" charset="0"/>
              <a:buChar char="•"/>
            </a:pPr>
            <a:r>
              <a:rPr lang="en-US" sz="2400"/>
              <a:t>Fear of loss of decision-making power</a:t>
            </a:r>
          </a:p>
          <a:p>
            <a:pPr marL="742950" lvl="1" indent="-285750" eaLnBrk="0" hangingPunct="0">
              <a:spcBef>
                <a:spcPct val="20000"/>
              </a:spcBef>
              <a:buFont typeface="Arial" charset="0"/>
              <a:buChar char="–"/>
            </a:pPr>
            <a:r>
              <a:rPr lang="en-US" sz="2800"/>
              <a:t>Required capabilities</a:t>
            </a:r>
          </a:p>
          <a:p>
            <a:pPr marL="1143000" lvl="2" indent="-228600" eaLnBrk="0" hangingPunct="0">
              <a:spcBef>
                <a:spcPct val="20000"/>
              </a:spcBef>
              <a:buFont typeface="Arial" charset="0"/>
              <a:buChar char="•"/>
            </a:pPr>
            <a:r>
              <a:rPr lang="en-US" sz="2400"/>
              <a:t>Lacking or failing to develop the requisite value chain management skills</a:t>
            </a:r>
          </a:p>
        </p:txBody>
      </p:sp>
    </p:spTree>
    <p:extLst>
      <p:ext uri="{BB962C8B-B14F-4D97-AF65-F5344CB8AC3E}">
        <p14:creationId xmlns:p14="http://schemas.microsoft.com/office/powerpoint/2010/main" val="34829143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idx="4294967295"/>
          </p:nvPr>
        </p:nvSpPr>
        <p:spPr/>
        <p:txBody>
          <a:bodyPr/>
          <a:lstStyle/>
          <a:p>
            <a:r>
              <a:rPr lang="en-US" sz="3200"/>
              <a:t>Obstacles to Value Chain Management (cont.)</a:t>
            </a:r>
            <a:endParaRPr lang="en-US" sz="3200">
              <a:latin typeface="Calibri" pitchFamily="34" charset="0"/>
            </a:endParaRPr>
          </a:p>
        </p:txBody>
      </p:sp>
      <p:sp>
        <p:nvSpPr>
          <p:cNvPr id="471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742950" lvl="1" indent="-285750" eaLnBrk="0" hangingPunct="0">
              <a:spcBef>
                <a:spcPct val="50000"/>
              </a:spcBef>
              <a:buFont typeface="Arial" charset="0"/>
              <a:buChar char="–"/>
            </a:pPr>
            <a:r>
              <a:rPr lang="en-US" sz="2800"/>
              <a:t>People</a:t>
            </a:r>
          </a:p>
          <a:p>
            <a:pPr marL="1143000" lvl="2" indent="-228600" eaLnBrk="0" hangingPunct="0">
              <a:spcBef>
                <a:spcPct val="50000"/>
              </a:spcBef>
              <a:buFont typeface="Arial" charset="0"/>
              <a:buChar char="•"/>
            </a:pPr>
            <a:r>
              <a:rPr lang="en-US" sz="2400"/>
              <a:t>Lacking commitment to do whatever it takes</a:t>
            </a:r>
          </a:p>
          <a:p>
            <a:pPr marL="1143000" lvl="2" indent="-228600" eaLnBrk="0" hangingPunct="0">
              <a:spcBef>
                <a:spcPct val="50000"/>
              </a:spcBef>
              <a:buFont typeface="Arial" charset="0"/>
              <a:buChar char="•"/>
            </a:pPr>
            <a:r>
              <a:rPr lang="en-US" sz="2400"/>
              <a:t>Refusing to be flexible in meeting the demands of a changing situation</a:t>
            </a:r>
          </a:p>
          <a:p>
            <a:pPr marL="1143000" lvl="2" indent="-228600" eaLnBrk="0" hangingPunct="0">
              <a:spcBef>
                <a:spcPct val="50000"/>
              </a:spcBef>
              <a:buFont typeface="Arial" charset="0"/>
              <a:buChar char="•"/>
            </a:pPr>
            <a:r>
              <a:rPr lang="en-US" sz="2400"/>
              <a:t>Not being motivated to perform at a high level</a:t>
            </a:r>
          </a:p>
          <a:p>
            <a:pPr marL="1143000" lvl="2" indent="-228600" eaLnBrk="0" hangingPunct="0">
              <a:spcBef>
                <a:spcPct val="50000"/>
              </a:spcBef>
              <a:buFont typeface="Arial" charset="0"/>
              <a:buChar char="•"/>
            </a:pPr>
            <a:r>
              <a:rPr lang="en-US" sz="2400"/>
              <a:t>Lack of trained managers to lead value chain initiatives</a:t>
            </a:r>
          </a:p>
        </p:txBody>
      </p:sp>
    </p:spTree>
    <p:extLst>
      <p:ext uri="{BB962C8B-B14F-4D97-AF65-F5344CB8AC3E}">
        <p14:creationId xmlns:p14="http://schemas.microsoft.com/office/powerpoint/2010/main" val="346801691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idx="4294967295"/>
          </p:nvPr>
        </p:nvSpPr>
        <p:spPr/>
        <p:txBody>
          <a:bodyPr/>
          <a:lstStyle/>
          <a:p>
            <a:r>
              <a:rPr lang="en-US" sz="3600"/>
              <a:t>Exhibit MOM-3 </a:t>
            </a:r>
            <a:br>
              <a:rPr lang="en-US" sz="3600"/>
            </a:br>
            <a:r>
              <a:rPr lang="en-US" sz="3600"/>
              <a:t>Obstacles to Value Chain Management</a:t>
            </a:r>
            <a:endParaRPr lang="en-US" sz="3600">
              <a:latin typeface="Calibri" pitchFamily="34" charset="0"/>
            </a:endParaRPr>
          </a:p>
        </p:txBody>
      </p:sp>
      <p:pic>
        <p:nvPicPr>
          <p:cNvPr id="49154" name="Picture 3"/>
          <p:cNvPicPr>
            <a:picLocks noGrp="1" noChangeAspect="1" noChangeArrowheads="1"/>
          </p:cNvPicPr>
          <p:nvPr/>
        </p:nvPicPr>
        <p:blipFill>
          <a:blip r:embed="rId3"/>
          <a:srcRect/>
          <a:stretch>
            <a:fillRect/>
          </a:stretch>
        </p:blipFill>
        <p:spPr bwMode="auto">
          <a:xfrm>
            <a:off x="928688" y="1733550"/>
            <a:ext cx="7286625" cy="3752850"/>
          </a:xfrm>
          <a:prstGeom prst="rect">
            <a:avLst/>
          </a:prstGeom>
          <a:noFill/>
          <a:ln w="9525">
            <a:noFill/>
            <a:miter lim="800000"/>
            <a:headEnd/>
            <a:tailEnd/>
          </a:ln>
        </p:spPr>
      </p:pic>
    </p:spTree>
    <p:extLst>
      <p:ext uri="{BB962C8B-B14F-4D97-AF65-F5344CB8AC3E}">
        <p14:creationId xmlns:p14="http://schemas.microsoft.com/office/powerpoint/2010/main" val="98182701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idx="4294967295"/>
          </p:nvPr>
        </p:nvSpPr>
        <p:spPr/>
        <p:txBody>
          <a:bodyPr/>
          <a:lstStyle/>
          <a:p>
            <a:r>
              <a:rPr lang="en-US" sz="3600"/>
              <a:t>Obstacles to Value Chain Management (cont.)</a:t>
            </a:r>
            <a:endParaRPr lang="en-US" sz="3600">
              <a:latin typeface="Calibri" pitchFamily="34" charset="0"/>
            </a:endParaRPr>
          </a:p>
        </p:txBody>
      </p:sp>
      <p:sp>
        <p:nvSpPr>
          <p:cNvPr id="512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Intellectual property - </a:t>
            </a:r>
            <a:r>
              <a:rPr lang="en-US" sz="3200"/>
              <a:t>proprietary information that’s critical to an organization’s efficient and effective functioning and competitiveness</a:t>
            </a:r>
          </a:p>
        </p:txBody>
      </p:sp>
    </p:spTree>
    <p:extLst>
      <p:ext uri="{BB962C8B-B14F-4D97-AF65-F5344CB8AC3E}">
        <p14:creationId xmlns:p14="http://schemas.microsoft.com/office/powerpoint/2010/main" val="22866755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idx="4294967295"/>
          </p:nvPr>
        </p:nvSpPr>
        <p:spPr/>
        <p:txBody>
          <a:bodyPr/>
          <a:lstStyle/>
          <a:p>
            <a:r>
              <a:rPr lang="en-US" sz="3600"/>
              <a:t>Current Issues in Managing Operations</a:t>
            </a:r>
            <a:endParaRPr lang="en-US" sz="3600">
              <a:latin typeface="Calibri" pitchFamily="34" charset="0"/>
            </a:endParaRPr>
          </a:p>
        </p:txBody>
      </p:sp>
      <p:sp>
        <p:nvSpPr>
          <p:cNvPr id="532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Technology’s Role in Manufacturing</a:t>
            </a:r>
          </a:p>
          <a:p>
            <a:pPr marL="742950" lvl="1" indent="-285750" eaLnBrk="0" hangingPunct="0">
              <a:spcBef>
                <a:spcPct val="20000"/>
              </a:spcBef>
              <a:buFont typeface="Arial" charset="0"/>
              <a:buChar char="–"/>
            </a:pPr>
            <a:r>
              <a:rPr lang="en-US" sz="2800"/>
              <a:t>Increased automation and integration of production facilities with business systems to control costs</a:t>
            </a:r>
          </a:p>
          <a:p>
            <a:pPr marL="1143000" lvl="2" indent="-228600" eaLnBrk="0" hangingPunct="0">
              <a:spcBef>
                <a:spcPct val="20000"/>
              </a:spcBef>
              <a:buFont typeface="Arial" charset="0"/>
              <a:buChar char="•"/>
            </a:pPr>
            <a:r>
              <a:rPr lang="en-US" sz="2400"/>
              <a:t>Predictive maintenance, remote diagnostics, and utility cost savings</a:t>
            </a:r>
          </a:p>
          <a:p>
            <a:pPr marL="342900" indent="-342900" eaLnBrk="0" hangingPunct="0">
              <a:spcBef>
                <a:spcPct val="20000"/>
              </a:spcBef>
              <a:buFont typeface="Arial" charset="0"/>
              <a:buChar char="•"/>
            </a:pPr>
            <a:r>
              <a:rPr lang="en-US" sz="3200" b="1"/>
              <a:t>Quality - </a:t>
            </a:r>
            <a:r>
              <a:rPr lang="en-US" sz="3200"/>
              <a:t>the ability of a product or service to reliably do what it’s supposed to do and to satisfy customer expectations 	</a:t>
            </a:r>
          </a:p>
        </p:txBody>
      </p:sp>
    </p:spTree>
    <p:extLst>
      <p:ext uri="{BB962C8B-B14F-4D97-AF65-F5344CB8AC3E}">
        <p14:creationId xmlns:p14="http://schemas.microsoft.com/office/powerpoint/2010/main" val="265030658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idx="4294967295"/>
          </p:nvPr>
        </p:nvSpPr>
        <p:spPr/>
        <p:txBody>
          <a:bodyPr/>
          <a:lstStyle/>
          <a:p>
            <a:r>
              <a:rPr lang="en-US" sz="3600"/>
              <a:t>Current Issues in </a:t>
            </a:r>
            <a:br>
              <a:rPr lang="en-US" sz="3600"/>
            </a:br>
            <a:r>
              <a:rPr lang="en-US" sz="3600"/>
              <a:t>Managing Operations </a:t>
            </a:r>
            <a:endParaRPr lang="en-US" sz="3600">
              <a:latin typeface="Calibri" pitchFamily="34" charset="0"/>
            </a:endParaRPr>
          </a:p>
        </p:txBody>
      </p:sp>
      <p:sp>
        <p:nvSpPr>
          <p:cNvPr id="552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3200"/>
              <a:t>Quality Initiatives</a:t>
            </a:r>
          </a:p>
          <a:p>
            <a:pPr marL="742950" lvl="1" indent="-285750" eaLnBrk="0" hangingPunct="0">
              <a:spcBef>
                <a:spcPct val="50000"/>
              </a:spcBef>
              <a:buFont typeface="Arial" charset="0"/>
              <a:buChar char="–"/>
            </a:pPr>
            <a:r>
              <a:rPr lang="en-US" sz="2800"/>
              <a:t>Planning for quality</a:t>
            </a:r>
          </a:p>
          <a:p>
            <a:pPr marL="742950" lvl="1" indent="-285750" eaLnBrk="0" hangingPunct="0">
              <a:spcBef>
                <a:spcPct val="50000"/>
              </a:spcBef>
              <a:buFont typeface="Arial" charset="0"/>
              <a:buChar char="–"/>
            </a:pPr>
            <a:r>
              <a:rPr lang="en-US" sz="2800"/>
              <a:t>Organizing and leading for quality</a:t>
            </a:r>
          </a:p>
          <a:p>
            <a:pPr marL="742950" lvl="1" indent="-285750" eaLnBrk="0" hangingPunct="0">
              <a:spcBef>
                <a:spcPct val="50000"/>
              </a:spcBef>
              <a:buFont typeface="Arial" charset="0"/>
              <a:buChar char="–"/>
            </a:pPr>
            <a:r>
              <a:rPr lang="en-US" sz="2800"/>
              <a:t>Controlling for quality</a:t>
            </a:r>
          </a:p>
        </p:txBody>
      </p:sp>
    </p:spTree>
    <p:extLst>
      <p:ext uri="{BB962C8B-B14F-4D97-AF65-F5344CB8AC3E}">
        <p14:creationId xmlns:p14="http://schemas.microsoft.com/office/powerpoint/2010/main" val="1960935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idx="4294967295"/>
          </p:nvPr>
        </p:nvSpPr>
        <p:spPr/>
        <p:txBody>
          <a:bodyPr/>
          <a:lstStyle/>
          <a:p>
            <a:r>
              <a:rPr lang="en-US" sz="3600"/>
              <a:t>Quality Goals</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1" dirty="0"/>
              <a:t>ISO 9000 - </a:t>
            </a:r>
            <a:r>
              <a:rPr lang="en-US" dirty="0"/>
              <a:t>a series of international quality management standards that set uniform guidelines for processes to ensure that products conform to customer requirements.</a:t>
            </a:r>
          </a:p>
          <a:p>
            <a:pPr>
              <a:defRPr/>
            </a:pPr>
            <a:r>
              <a:rPr lang="en-US" b="1" dirty="0"/>
              <a:t>Six Sigma - </a:t>
            </a:r>
            <a:r>
              <a:rPr lang="en-US" dirty="0"/>
              <a:t>a quality program designed to reduce defects, help lower costs, save time, and improve customer satisfaction.</a:t>
            </a:r>
          </a:p>
          <a:p>
            <a:pPr marL="0" indent="0">
              <a:buFont typeface="Arial" pitchFamily="34" charset="0"/>
              <a:buNone/>
              <a:defRPr/>
            </a:pPr>
            <a:endParaRPr lang="en-US" dirty="0"/>
          </a:p>
        </p:txBody>
      </p:sp>
    </p:spTree>
    <p:extLst>
      <p:ext uri="{BB962C8B-B14F-4D97-AF65-F5344CB8AC3E}">
        <p14:creationId xmlns:p14="http://schemas.microsoft.com/office/powerpoint/2010/main" val="190766459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idx="4294967295"/>
          </p:nvPr>
        </p:nvSpPr>
        <p:spPr/>
        <p:txBody>
          <a:bodyPr/>
          <a:lstStyle/>
          <a:p>
            <a:r>
              <a:rPr lang="en-US" sz="3600"/>
              <a:t>Mass Customization and </a:t>
            </a:r>
            <a:br>
              <a:rPr lang="en-US" sz="3600"/>
            </a:br>
            <a:r>
              <a:rPr lang="en-US" sz="3600"/>
              <a:t>Lean Organization</a:t>
            </a:r>
            <a:endParaRPr lang="en-US" sz="3600">
              <a:latin typeface="Calibri" pitchFamily="34" charset="0"/>
            </a:endParaRPr>
          </a:p>
        </p:txBody>
      </p:sp>
      <p:sp>
        <p:nvSpPr>
          <p:cNvPr id="593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Mass customization -</a:t>
            </a:r>
            <a:r>
              <a:rPr lang="en-US" sz="3200"/>
              <a:t> providing customers with a product when, where, and how they want it.</a:t>
            </a:r>
          </a:p>
          <a:p>
            <a:pPr marL="342900" indent="-342900" eaLnBrk="0" hangingPunct="0">
              <a:spcBef>
                <a:spcPct val="20000"/>
              </a:spcBef>
              <a:buFont typeface="Arial" charset="0"/>
              <a:buChar char="•"/>
            </a:pPr>
            <a:r>
              <a:rPr lang="en-US" sz="3200" b="1"/>
              <a:t>Lean organization -</a:t>
            </a:r>
            <a:r>
              <a:rPr lang="en-US" sz="3200"/>
              <a:t> an organization that understands what customers want, identifies customer value by analyzing all activities required to produce products, and then optimizes the entire process from the customer’s perspective.</a:t>
            </a:r>
          </a:p>
        </p:txBody>
      </p:sp>
    </p:spTree>
    <p:extLst>
      <p:ext uri="{BB962C8B-B14F-4D97-AF65-F5344CB8AC3E}">
        <p14:creationId xmlns:p14="http://schemas.microsoft.com/office/powerpoint/2010/main" val="1258756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a:t>The Economic Environment</a:t>
            </a:r>
            <a:endParaRPr lang="en-US">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Global economic recession </a:t>
            </a:r>
            <a:r>
              <a:rPr lang="en-US" sz="3200"/>
              <a:t>- began with US home mortgage and soon affected businesses as credit markets collapsed. It didn’t take long for these economic troubles to spread worldwide.</a:t>
            </a:r>
          </a:p>
          <a:p>
            <a:pPr marL="342900" indent="-342900" eaLnBrk="0" hangingPunct="0">
              <a:spcBef>
                <a:spcPct val="20000"/>
              </a:spcBef>
              <a:buFont typeface="Arial" charset="0"/>
              <a:buChar char="•"/>
            </a:pPr>
            <a:r>
              <a:rPr lang="en-US" sz="3200" b="1"/>
              <a:t>Economic inequality - </a:t>
            </a:r>
            <a:r>
              <a:rPr lang="en-US" sz="3200"/>
              <a:t>As economic growth has languished and sputtered, social discontent over growing income gaps has increased</a:t>
            </a:r>
          </a:p>
        </p:txBody>
      </p:sp>
    </p:spTree>
    <p:extLst>
      <p:ext uri="{BB962C8B-B14F-4D97-AF65-F5344CB8AC3E}">
        <p14:creationId xmlns:p14="http://schemas.microsoft.com/office/powerpoint/2010/main" val="32176103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Foundations of Organizational Design</a:t>
            </a:r>
          </a:p>
        </p:txBody>
      </p:sp>
      <p:pic>
        <p:nvPicPr>
          <p:cNvPr id="29698" name="Picture 1"/>
          <p:cNvPicPr>
            <a:picLocks noChangeAspect="1"/>
          </p:cNvPicPr>
          <p:nvPr/>
        </p:nvPicPr>
        <p:blipFill>
          <a:blip r:embed="rId2"/>
          <a:srcRect/>
          <a:stretch>
            <a:fillRect/>
          </a:stretch>
        </p:blipFill>
        <p:spPr bwMode="auto">
          <a:xfrm>
            <a:off x="5791200" y="42672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357896987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447800"/>
            <a:ext cx="7620000" cy="4419600"/>
          </a:xfrm>
        </p:spPr>
        <p:txBody>
          <a:bodyPr/>
          <a:lstStyle/>
          <a:p>
            <a:pPr marL="457200" indent="-457200" eaLnBrk="1" hangingPunct="1">
              <a:buFont typeface="Arial" charset="0"/>
              <a:buNone/>
            </a:pPr>
            <a:r>
              <a:rPr lang="en-US" sz="3200" b="1"/>
              <a:t>Describe </a:t>
            </a:r>
            <a:r>
              <a:rPr lang="en-US" sz="3200"/>
              <a:t>six key elements in organizational design.</a:t>
            </a:r>
          </a:p>
          <a:p>
            <a:pPr marL="457200" indent="-457200" eaLnBrk="1" hangingPunct="1">
              <a:buFont typeface="Arial" charset="0"/>
              <a:buNone/>
            </a:pPr>
            <a:r>
              <a:rPr lang="en-US" sz="3200" b="1"/>
              <a:t>Contrast </a:t>
            </a:r>
            <a:r>
              <a:rPr lang="en-US" sz="3200"/>
              <a:t>mechanistic and organic structures.</a:t>
            </a:r>
          </a:p>
          <a:p>
            <a:pPr marL="457200" indent="-457200" eaLnBrk="1" hangingPunct="1">
              <a:buFont typeface="Arial" charset="0"/>
              <a:buNone/>
            </a:pPr>
            <a:r>
              <a:rPr lang="en-US" sz="3200" b="1"/>
              <a:t>Discuss </a:t>
            </a:r>
            <a:r>
              <a:rPr lang="en-US" sz="3200"/>
              <a:t>the contingency factors that favor either the mechanistic model or the organic model of organizational design.</a:t>
            </a:r>
          </a:p>
          <a:p>
            <a:pPr marL="457200" indent="-457200" eaLnBrk="1" hangingPunct="1">
              <a:buFont typeface="Arial" charset="0"/>
              <a:buNone/>
            </a:pPr>
            <a:r>
              <a:rPr lang="en-US" sz="3200" b="1"/>
              <a:t>Describe </a:t>
            </a:r>
            <a:r>
              <a:rPr lang="en-US" sz="3200"/>
              <a:t>traditional organizational designs.</a:t>
            </a:r>
            <a:endParaRPr lang="en-US" sz="3200" i="0">
              <a:cs typeface="Arial" charset="0"/>
            </a:endParaRPr>
          </a:p>
        </p:txBody>
      </p:sp>
    </p:spTree>
    <p:extLst>
      <p:ext uri="{BB962C8B-B14F-4D97-AF65-F5344CB8AC3E}">
        <p14:creationId xmlns:p14="http://schemas.microsoft.com/office/powerpoint/2010/main" val="40180313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Designing Organizational Structure</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r>
              <a:rPr lang="en-US" sz="3200" b="1"/>
              <a:t>Organizing - </a:t>
            </a:r>
            <a:r>
              <a:rPr lang="en-US" sz="3200"/>
              <a:t>arranging and structuring work to accomplish an organization’s goals.</a:t>
            </a:r>
          </a:p>
          <a:p>
            <a:pPr marL="342900" indent="-342900" eaLnBrk="0" hangingPunct="0">
              <a:lnSpc>
                <a:spcPct val="80000"/>
              </a:lnSpc>
              <a:spcBef>
                <a:spcPct val="35000"/>
              </a:spcBef>
              <a:buFont typeface="Arial" charset="0"/>
              <a:buChar char="•"/>
            </a:pPr>
            <a:r>
              <a:rPr lang="en-US" sz="3200" b="1"/>
              <a:t>Organizational Structure - </a:t>
            </a:r>
            <a:r>
              <a:rPr lang="en-US" sz="3200"/>
              <a:t>the formal arrangement of jobs within an organization.</a:t>
            </a:r>
            <a:endParaRPr lang="en-US" sz="2800"/>
          </a:p>
        </p:txBody>
      </p:sp>
    </p:spTree>
    <p:extLst>
      <p:ext uri="{BB962C8B-B14F-4D97-AF65-F5344CB8AC3E}">
        <p14:creationId xmlns:p14="http://schemas.microsoft.com/office/powerpoint/2010/main" val="14354056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Designing Organizational Structure</a:t>
            </a:r>
            <a:endParaRPr lang="en-US" sz="36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400" b="1"/>
              <a:t>Organizational chart  - </a:t>
            </a:r>
            <a:r>
              <a:rPr lang="en-US" sz="2400"/>
              <a:t>the visual representation of an organization’s structure.</a:t>
            </a:r>
            <a:endParaRPr lang="en-US" sz="2000"/>
          </a:p>
          <a:p>
            <a:pPr marL="342900" indent="-342900" eaLnBrk="0" hangingPunct="0">
              <a:lnSpc>
                <a:spcPct val="80000"/>
              </a:lnSpc>
              <a:spcBef>
                <a:spcPct val="35000"/>
              </a:spcBef>
              <a:buFont typeface="Arial" charset="0"/>
              <a:buChar char="•"/>
            </a:pPr>
            <a:r>
              <a:rPr lang="en-US" sz="2400" b="1"/>
              <a:t>Organizational Design</a:t>
            </a:r>
            <a:r>
              <a:rPr lang="en-US" sz="2800" b="1"/>
              <a:t> - </a:t>
            </a:r>
            <a:r>
              <a:rPr lang="en-US" sz="2400"/>
              <a:t>a process involving decisions about six key elements:</a:t>
            </a:r>
            <a:endParaRPr lang="en-US" sz="2000"/>
          </a:p>
          <a:p>
            <a:pPr marL="1143000" lvl="2" indent="-228600" eaLnBrk="0" hangingPunct="0">
              <a:lnSpc>
                <a:spcPct val="80000"/>
              </a:lnSpc>
              <a:spcBef>
                <a:spcPct val="35000"/>
              </a:spcBef>
              <a:buFont typeface="Arial" charset="0"/>
              <a:buChar char="•"/>
            </a:pPr>
            <a:r>
              <a:rPr lang="en-US" sz="2400"/>
              <a:t>Work specialization</a:t>
            </a:r>
          </a:p>
          <a:p>
            <a:pPr marL="1143000" lvl="2" indent="-228600" eaLnBrk="0" hangingPunct="0">
              <a:lnSpc>
                <a:spcPct val="80000"/>
              </a:lnSpc>
              <a:spcBef>
                <a:spcPct val="35000"/>
              </a:spcBef>
              <a:buFont typeface="Arial" charset="0"/>
              <a:buChar char="•"/>
            </a:pPr>
            <a:r>
              <a:rPr lang="en-US" sz="2400"/>
              <a:t>Departmentalization</a:t>
            </a:r>
          </a:p>
          <a:p>
            <a:pPr marL="1143000" lvl="2" indent="-228600" eaLnBrk="0" hangingPunct="0">
              <a:lnSpc>
                <a:spcPct val="80000"/>
              </a:lnSpc>
              <a:spcBef>
                <a:spcPct val="35000"/>
              </a:spcBef>
              <a:buFont typeface="Arial" charset="0"/>
              <a:buChar char="•"/>
            </a:pPr>
            <a:r>
              <a:rPr lang="en-US" sz="2400"/>
              <a:t>Chain of command</a:t>
            </a:r>
          </a:p>
          <a:p>
            <a:pPr marL="1143000" lvl="2" indent="-228600" eaLnBrk="0" hangingPunct="0">
              <a:lnSpc>
                <a:spcPct val="80000"/>
              </a:lnSpc>
              <a:spcBef>
                <a:spcPct val="35000"/>
              </a:spcBef>
              <a:buFont typeface="Arial" charset="0"/>
              <a:buChar char="•"/>
            </a:pPr>
            <a:r>
              <a:rPr lang="en-US" sz="2400"/>
              <a:t>Span of control</a:t>
            </a:r>
          </a:p>
          <a:p>
            <a:pPr marL="1143000" lvl="2" indent="-228600" eaLnBrk="0" hangingPunct="0">
              <a:lnSpc>
                <a:spcPct val="80000"/>
              </a:lnSpc>
              <a:spcBef>
                <a:spcPct val="35000"/>
              </a:spcBef>
              <a:buFont typeface="Arial" charset="0"/>
              <a:buChar char="•"/>
            </a:pPr>
            <a:r>
              <a:rPr lang="en-US" sz="2400"/>
              <a:t>Centralization and decentralization</a:t>
            </a:r>
          </a:p>
          <a:p>
            <a:pPr marL="1143000" lvl="2" indent="-228600" eaLnBrk="0" hangingPunct="0">
              <a:lnSpc>
                <a:spcPct val="80000"/>
              </a:lnSpc>
              <a:spcBef>
                <a:spcPct val="35000"/>
              </a:spcBef>
              <a:buFont typeface="Arial" charset="0"/>
              <a:buChar char="•"/>
            </a:pPr>
            <a:r>
              <a:rPr lang="en-US" sz="2400"/>
              <a:t>Formalization</a:t>
            </a:r>
            <a:endParaRPr lang="en-US" sz="2000"/>
          </a:p>
        </p:txBody>
      </p:sp>
    </p:spTree>
    <p:extLst>
      <p:ext uri="{BB962C8B-B14F-4D97-AF65-F5344CB8AC3E}">
        <p14:creationId xmlns:p14="http://schemas.microsoft.com/office/powerpoint/2010/main" val="3023676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Exhibit 11-1</a:t>
            </a:r>
            <a:br>
              <a:rPr lang="en-US" sz="3600"/>
            </a:br>
            <a:r>
              <a:rPr lang="en-US" sz="3600"/>
              <a:t>Purposes of Organizing</a:t>
            </a:r>
            <a:endParaRPr lang="en-US" sz="3600">
              <a:latin typeface="Calibri" pitchFamily="34" charset="0"/>
            </a:endParaRPr>
          </a:p>
        </p:txBody>
      </p:sp>
      <p:pic>
        <p:nvPicPr>
          <p:cNvPr id="35842" name="Picture 2"/>
          <p:cNvPicPr>
            <a:picLocks noChangeAspect="1" noChangeArrowheads="1"/>
          </p:cNvPicPr>
          <p:nvPr/>
        </p:nvPicPr>
        <p:blipFill>
          <a:blip r:embed="rId3"/>
          <a:srcRect/>
          <a:stretch>
            <a:fillRect/>
          </a:stretch>
        </p:blipFill>
        <p:spPr bwMode="auto">
          <a:xfrm>
            <a:off x="200025" y="1905000"/>
            <a:ext cx="8794750" cy="3276600"/>
          </a:xfrm>
          <a:prstGeom prst="rect">
            <a:avLst/>
          </a:prstGeom>
          <a:noFill/>
          <a:ln w="9525">
            <a:noFill/>
            <a:miter lim="800000"/>
            <a:headEnd/>
            <a:tailEnd/>
          </a:ln>
        </p:spPr>
      </p:pic>
    </p:spTree>
    <p:extLst>
      <p:ext uri="{BB962C8B-B14F-4D97-AF65-F5344CB8AC3E}">
        <p14:creationId xmlns:p14="http://schemas.microsoft.com/office/powerpoint/2010/main" val="8376888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Organizational Structure</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Work specialization - </a:t>
            </a:r>
            <a:r>
              <a:rPr lang="en-US" sz="3200"/>
              <a:t>dividing work activities into separate job tasks</a:t>
            </a:r>
          </a:p>
          <a:p>
            <a:pPr marL="342900" indent="-342900" eaLnBrk="0" hangingPunct="0">
              <a:spcBef>
                <a:spcPct val="20000"/>
              </a:spcBef>
              <a:buFont typeface="Arial" charset="0"/>
              <a:buChar char="•"/>
            </a:pPr>
            <a:r>
              <a:rPr lang="en-US" sz="3200"/>
              <a:t>Early proponents of work specialization believed it could lead to great increases in productivity</a:t>
            </a:r>
          </a:p>
          <a:p>
            <a:pPr marL="342900" lvl="1" indent="-342900" eaLnBrk="0" hangingPunct="0">
              <a:spcBef>
                <a:spcPct val="20000"/>
              </a:spcBef>
              <a:buFont typeface="Arial" charset="0"/>
              <a:buChar char="•"/>
            </a:pPr>
            <a:r>
              <a:rPr lang="en-US" sz="3200"/>
              <a:t>Overspecialization can result in human diseconomies such as boredom, fatigue, stress, poor quality, increased absenteeism, and higher turnover.</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193969026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200"/>
              <a:t>Exhibit 11-2 Economies and Diseconomies of Work Specialization</a:t>
            </a:r>
            <a:endParaRPr lang="en-US" sz="3200">
              <a:latin typeface="Calibri" pitchFamily="34" charset="0"/>
            </a:endParaRPr>
          </a:p>
        </p:txBody>
      </p:sp>
      <p:pic>
        <p:nvPicPr>
          <p:cNvPr id="39938" name="Picture 3"/>
          <p:cNvPicPr>
            <a:picLocks noGrp="1" noChangeAspect="1" noChangeArrowheads="1"/>
          </p:cNvPicPr>
          <p:nvPr/>
        </p:nvPicPr>
        <p:blipFill>
          <a:blip r:embed="rId3"/>
          <a:srcRect/>
          <a:stretch>
            <a:fillRect/>
          </a:stretch>
        </p:blipFill>
        <p:spPr bwMode="auto">
          <a:xfrm>
            <a:off x="914400" y="1447800"/>
            <a:ext cx="7010400" cy="4810125"/>
          </a:xfrm>
          <a:prstGeom prst="rect">
            <a:avLst/>
          </a:prstGeom>
          <a:noFill/>
          <a:ln w="9525">
            <a:noFill/>
            <a:miter lim="800000"/>
            <a:headEnd/>
            <a:tailEnd/>
          </a:ln>
        </p:spPr>
      </p:pic>
    </p:spTree>
    <p:extLst>
      <p:ext uri="{BB962C8B-B14F-4D97-AF65-F5344CB8AC3E}">
        <p14:creationId xmlns:p14="http://schemas.microsoft.com/office/powerpoint/2010/main" val="86134311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Departmentalization</a:t>
            </a:r>
            <a:endParaRPr lang="en-US" sz="3600">
              <a:latin typeface="Calibri" pitchFamily="34" charset="0"/>
            </a:endParaRPr>
          </a:p>
        </p:txBody>
      </p:sp>
      <p:sp>
        <p:nvSpPr>
          <p:cNvPr id="41986" name="Rectangle 3"/>
          <p:cNvSpPr txBox="1">
            <a:spLocks/>
          </p:cNvSpPr>
          <p:nvPr/>
        </p:nvSpPr>
        <p:spPr bwMode="auto">
          <a:xfrm>
            <a:off x="457200" y="1600200"/>
            <a:ext cx="41148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sp>
        <p:nvSpPr>
          <p:cNvPr id="41987" name="Content Placeholder 3"/>
          <p:cNvSpPr>
            <a:spLocks noGrp="1"/>
          </p:cNvSpPr>
          <p:nvPr/>
        </p:nvSpPr>
        <p:spPr bwMode="auto">
          <a:xfrm>
            <a:off x="533400" y="2789238"/>
            <a:ext cx="4038600" cy="3535362"/>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400" b="1"/>
              <a:t>Functional </a:t>
            </a:r>
          </a:p>
          <a:p>
            <a:pPr marL="742950" lvl="1" indent="-285750" eaLnBrk="0" hangingPunct="0">
              <a:spcBef>
                <a:spcPct val="20000"/>
              </a:spcBef>
              <a:buFont typeface="Arial" charset="0"/>
              <a:buChar char="–"/>
            </a:pPr>
            <a:r>
              <a:rPr lang="en-US" sz="2000"/>
              <a:t>Grouping jobs by functions performed</a:t>
            </a:r>
          </a:p>
          <a:p>
            <a:pPr marL="342900" indent="-342900" eaLnBrk="0" hangingPunct="0">
              <a:spcBef>
                <a:spcPct val="20000"/>
              </a:spcBef>
              <a:buFont typeface="Arial" charset="0"/>
              <a:buChar char="•"/>
            </a:pPr>
            <a:r>
              <a:rPr lang="en-US" sz="2400" b="1"/>
              <a:t>Product</a:t>
            </a:r>
          </a:p>
          <a:p>
            <a:pPr marL="742950" lvl="1" indent="-285750" eaLnBrk="0" hangingPunct="0">
              <a:spcBef>
                <a:spcPct val="20000"/>
              </a:spcBef>
              <a:buFont typeface="Arial" charset="0"/>
              <a:buChar char="–"/>
            </a:pPr>
            <a:r>
              <a:rPr lang="en-US" sz="2000"/>
              <a:t>Grouping jobs by product line</a:t>
            </a:r>
          </a:p>
          <a:p>
            <a:pPr marL="342900" indent="-342900" eaLnBrk="0" hangingPunct="0">
              <a:spcBef>
                <a:spcPct val="20000"/>
              </a:spcBef>
              <a:buFont typeface="Arial" charset="0"/>
              <a:buChar char="•"/>
            </a:pPr>
            <a:r>
              <a:rPr lang="en-US" sz="2400" b="1"/>
              <a:t>Geographical</a:t>
            </a:r>
          </a:p>
          <a:p>
            <a:pPr marL="742950" lvl="1" indent="-285750" eaLnBrk="0" hangingPunct="0">
              <a:spcBef>
                <a:spcPct val="20000"/>
              </a:spcBef>
              <a:buFont typeface="Arial" charset="0"/>
              <a:buChar char="–"/>
            </a:pPr>
            <a:r>
              <a:rPr lang="en-US" sz="2000"/>
              <a:t>Grouping jobs on the basis of territory or geography</a:t>
            </a:r>
          </a:p>
        </p:txBody>
      </p:sp>
      <p:sp>
        <p:nvSpPr>
          <p:cNvPr id="41988" name="Content Placeholder 4"/>
          <p:cNvSpPr>
            <a:spLocks noGrp="1"/>
          </p:cNvSpPr>
          <p:nvPr/>
        </p:nvSpPr>
        <p:spPr bwMode="auto">
          <a:xfrm>
            <a:off x="4495800" y="2865438"/>
            <a:ext cx="4038600" cy="2392362"/>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400" b="1"/>
              <a:t>Process </a:t>
            </a:r>
          </a:p>
          <a:p>
            <a:pPr marL="742950" lvl="1" indent="-285750" eaLnBrk="0" hangingPunct="0">
              <a:spcBef>
                <a:spcPct val="20000"/>
              </a:spcBef>
              <a:buFont typeface="Arial" charset="0"/>
              <a:buChar char="–"/>
            </a:pPr>
            <a:r>
              <a:rPr lang="en-US" sz="2000"/>
              <a:t>Grouping jobs on the basis of product or customer flow</a:t>
            </a:r>
          </a:p>
          <a:p>
            <a:pPr marL="342900" indent="-342900" eaLnBrk="0" hangingPunct="0">
              <a:spcBef>
                <a:spcPct val="20000"/>
              </a:spcBef>
              <a:buFont typeface="Arial" charset="0"/>
              <a:buChar char="•"/>
            </a:pPr>
            <a:r>
              <a:rPr lang="en-US" sz="2400" b="1"/>
              <a:t>Customer</a:t>
            </a:r>
          </a:p>
          <a:p>
            <a:pPr marL="742950" lvl="1" indent="-285750" eaLnBrk="0" hangingPunct="0">
              <a:spcBef>
                <a:spcPct val="20000"/>
              </a:spcBef>
              <a:buFont typeface="Arial" charset="0"/>
              <a:buChar char="–"/>
            </a:pPr>
            <a:r>
              <a:rPr lang="en-US" sz="2000"/>
              <a:t>Grouping jobs by type of customer and needs</a:t>
            </a:r>
          </a:p>
          <a:p>
            <a:pPr marL="342900" indent="-342900" eaLnBrk="0" hangingPunct="0">
              <a:spcBef>
                <a:spcPct val="20000"/>
              </a:spcBef>
              <a:buFont typeface="Arial" charset="0"/>
              <a:buChar char="•"/>
            </a:pPr>
            <a:endParaRPr lang="en-US" sz="2800"/>
          </a:p>
        </p:txBody>
      </p:sp>
      <p:sp>
        <p:nvSpPr>
          <p:cNvPr id="41989" name="TextBox 1"/>
          <p:cNvSpPr txBox="1">
            <a:spLocks noChangeArrowheads="1"/>
          </p:cNvSpPr>
          <p:nvPr/>
        </p:nvSpPr>
        <p:spPr bwMode="auto">
          <a:xfrm>
            <a:off x="533400" y="1600200"/>
            <a:ext cx="8001000" cy="830263"/>
          </a:xfrm>
          <a:prstGeom prst="rect">
            <a:avLst/>
          </a:prstGeom>
          <a:noFill/>
          <a:ln w="9525">
            <a:noFill/>
            <a:miter lim="800000"/>
            <a:headEnd/>
            <a:tailEnd/>
          </a:ln>
        </p:spPr>
        <p:txBody>
          <a:bodyPr>
            <a:spAutoFit/>
          </a:bodyPr>
          <a:lstStyle/>
          <a:p>
            <a:pPr marL="285750" indent="-285750">
              <a:buFont typeface="Arial" charset="0"/>
              <a:buChar char="•"/>
            </a:pPr>
            <a:r>
              <a:rPr lang="en-US" sz="2400" b="1"/>
              <a:t>Departmentalization  - </a:t>
            </a:r>
            <a:r>
              <a:rPr lang="en-US" sz="2400"/>
              <a:t>the basis by which jobs are grouped together</a:t>
            </a:r>
          </a:p>
        </p:txBody>
      </p:sp>
    </p:spTree>
    <p:extLst>
      <p:ext uri="{BB962C8B-B14F-4D97-AF65-F5344CB8AC3E}">
        <p14:creationId xmlns:p14="http://schemas.microsoft.com/office/powerpoint/2010/main" val="2274492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Exhibit 11-3 The Five Common</a:t>
            </a:r>
            <a:br>
              <a:rPr lang="en-US" sz="3600"/>
            </a:br>
            <a:r>
              <a:rPr lang="en-US" sz="3600"/>
              <a:t>Forms of Departmentalization</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4035" name="Picture 3"/>
          <p:cNvPicPr>
            <a:picLocks noGrp="1" noChangeAspect="1" noChangeArrowheads="1"/>
          </p:cNvPicPr>
          <p:nvPr/>
        </p:nvPicPr>
        <p:blipFill>
          <a:blip r:embed="rId3"/>
          <a:srcRect/>
          <a:stretch>
            <a:fillRect/>
          </a:stretch>
        </p:blipFill>
        <p:spPr bwMode="auto">
          <a:xfrm>
            <a:off x="381000" y="1477963"/>
            <a:ext cx="8382000" cy="4618037"/>
          </a:xfrm>
          <a:prstGeom prst="rect">
            <a:avLst/>
          </a:prstGeom>
          <a:noFill/>
          <a:ln w="9525">
            <a:noFill/>
            <a:miter lim="800000"/>
            <a:headEnd/>
            <a:tailEnd/>
          </a:ln>
        </p:spPr>
      </p:pic>
    </p:spTree>
    <p:extLst>
      <p:ext uri="{BB962C8B-B14F-4D97-AF65-F5344CB8AC3E}">
        <p14:creationId xmlns:p14="http://schemas.microsoft.com/office/powerpoint/2010/main" val="299601655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Exhibit 11-3 (cont.)</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6083" name="Picture 3"/>
          <p:cNvPicPr>
            <a:picLocks noGrp="1" noChangeAspect="1" noChangeArrowheads="1"/>
          </p:cNvPicPr>
          <p:nvPr/>
        </p:nvPicPr>
        <p:blipFill>
          <a:blip r:embed="rId3"/>
          <a:srcRect/>
          <a:stretch>
            <a:fillRect/>
          </a:stretch>
        </p:blipFill>
        <p:spPr bwMode="auto">
          <a:xfrm>
            <a:off x="96838" y="1524000"/>
            <a:ext cx="8948737" cy="3810000"/>
          </a:xfrm>
          <a:prstGeom prst="rect">
            <a:avLst/>
          </a:prstGeom>
          <a:noFill/>
          <a:ln w="9525">
            <a:noFill/>
            <a:miter lim="800000"/>
            <a:headEnd/>
            <a:tailEnd/>
          </a:ln>
        </p:spPr>
      </p:pic>
    </p:spTree>
    <p:extLst>
      <p:ext uri="{BB962C8B-B14F-4D97-AF65-F5344CB8AC3E}">
        <p14:creationId xmlns:p14="http://schemas.microsoft.com/office/powerpoint/2010/main" val="1552034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a:t>The Demographic Environment</a:t>
            </a:r>
            <a:endParaRPr lang="en-US">
              <a:latin typeface="Calibri" pitchFamily="34" charset="0"/>
            </a:endParaRPr>
          </a:p>
        </p:txBody>
      </p:sp>
      <p:sp>
        <p:nvSpPr>
          <p:cNvPr id="399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Baby Boomers - those individuals born between 1946 and 1964</a:t>
            </a:r>
          </a:p>
          <a:p>
            <a:pPr marL="342900" indent="-342900" eaLnBrk="0" hangingPunct="0">
              <a:spcBef>
                <a:spcPct val="20000"/>
              </a:spcBef>
              <a:buFont typeface="Arial" charset="0"/>
              <a:buChar char="•"/>
            </a:pPr>
            <a:r>
              <a:rPr lang="en-US" sz="3200"/>
              <a:t>Gen Y (or the “Millennials”) - those individuals born between 1978 and 1994.</a:t>
            </a:r>
          </a:p>
          <a:p>
            <a:pPr marL="342900" indent="-342900" eaLnBrk="0" hangingPunct="0">
              <a:spcBef>
                <a:spcPct val="20000"/>
              </a:spcBef>
              <a:buFont typeface="Arial" charset="0"/>
              <a:buChar char="•"/>
            </a:pPr>
            <a:r>
              <a:rPr lang="en-US" sz="3200"/>
              <a:t>Post-Millennials - the youngest identified age group, basically teens and middle-schoolers</a:t>
            </a:r>
          </a:p>
        </p:txBody>
      </p:sp>
    </p:spTree>
    <p:extLst>
      <p:ext uri="{BB962C8B-B14F-4D97-AF65-F5344CB8AC3E}">
        <p14:creationId xmlns:p14="http://schemas.microsoft.com/office/powerpoint/2010/main" val="409166268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Exhibit 11-3 (cont.)</a:t>
            </a:r>
            <a:endParaRPr lang="en-US" sz="36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8131" name="Picture 3"/>
          <p:cNvPicPr>
            <a:picLocks noGrp="1" noChangeAspect="1" noChangeArrowheads="1"/>
          </p:cNvPicPr>
          <p:nvPr/>
        </p:nvPicPr>
        <p:blipFill>
          <a:blip r:embed="rId3"/>
          <a:srcRect/>
          <a:stretch>
            <a:fillRect/>
          </a:stretch>
        </p:blipFill>
        <p:spPr bwMode="auto">
          <a:xfrm>
            <a:off x="6350" y="1277938"/>
            <a:ext cx="9131300" cy="4303712"/>
          </a:xfrm>
          <a:prstGeom prst="rect">
            <a:avLst/>
          </a:prstGeom>
          <a:noFill/>
          <a:ln w="9525">
            <a:noFill/>
            <a:miter lim="800000"/>
            <a:headEnd/>
            <a:tailEnd/>
          </a:ln>
        </p:spPr>
      </p:pic>
    </p:spTree>
    <p:extLst>
      <p:ext uri="{BB962C8B-B14F-4D97-AF65-F5344CB8AC3E}">
        <p14:creationId xmlns:p14="http://schemas.microsoft.com/office/powerpoint/2010/main" val="164603301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Departmentalization Trends</a:t>
            </a:r>
            <a:endParaRPr lang="en-US" sz="3600">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Increasing use of customer departmentalization</a:t>
            </a:r>
          </a:p>
          <a:p>
            <a:pPr marL="342900" indent="-342900" eaLnBrk="0" hangingPunct="0">
              <a:spcBef>
                <a:spcPct val="20000"/>
              </a:spcBef>
              <a:buFont typeface="Arial" charset="0"/>
              <a:buChar char="•"/>
            </a:pPr>
            <a:r>
              <a:rPr lang="en-US" sz="3200" b="1"/>
              <a:t>Cross-functional team - </a:t>
            </a:r>
            <a:r>
              <a:rPr lang="en-US" sz="3200"/>
              <a:t>a work team composed of individuals from various functional specialties</a:t>
            </a:r>
          </a:p>
        </p:txBody>
      </p:sp>
    </p:spTree>
    <p:extLst>
      <p:ext uri="{BB962C8B-B14F-4D97-AF65-F5344CB8AC3E}">
        <p14:creationId xmlns:p14="http://schemas.microsoft.com/office/powerpoint/2010/main" val="28099506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Chain of Command </a:t>
            </a:r>
            <a:endParaRPr lang="en-US" sz="36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Chain of Command - </a:t>
            </a:r>
            <a:r>
              <a:rPr lang="en-US" sz="3200"/>
              <a:t>the continuous line of authority that extends from upper levels of an organization to the lowest levels of the organization—clarifies who reports to whom</a:t>
            </a:r>
          </a:p>
        </p:txBody>
      </p:sp>
    </p:spTree>
    <p:extLst>
      <p:ext uri="{BB962C8B-B14F-4D97-AF65-F5344CB8AC3E}">
        <p14:creationId xmlns:p14="http://schemas.microsoft.com/office/powerpoint/2010/main" val="6774415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Authority</a:t>
            </a:r>
            <a:endParaRPr lang="en-US" sz="36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Authority - </a:t>
            </a:r>
            <a:r>
              <a:rPr lang="en-US" sz="3200"/>
              <a:t>the rights inherent in a managerial position to tell people what to do and to expect them to do it.</a:t>
            </a:r>
          </a:p>
          <a:p>
            <a:pPr marL="342900" indent="-342900" eaLnBrk="0" hangingPunct="0">
              <a:spcBef>
                <a:spcPct val="20000"/>
              </a:spcBef>
              <a:buFont typeface="Arial" charset="0"/>
              <a:buChar char="•"/>
            </a:pPr>
            <a:r>
              <a:rPr lang="en-US" sz="3200" b="1"/>
              <a:t>Acceptance theory of authority -  </a:t>
            </a:r>
            <a:r>
              <a:rPr lang="en-US" sz="3200"/>
              <a:t>the view that authority comes from the willingness of subordinates to accept it.</a:t>
            </a:r>
          </a:p>
        </p:txBody>
      </p:sp>
    </p:spTree>
    <p:extLst>
      <p:ext uri="{BB962C8B-B14F-4D97-AF65-F5344CB8AC3E}">
        <p14:creationId xmlns:p14="http://schemas.microsoft.com/office/powerpoint/2010/main" val="4758106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Authority (cont.)</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Line authority - </a:t>
            </a:r>
            <a:r>
              <a:rPr lang="en-US" sz="3200"/>
              <a:t>authority that entitles a manager to direct the work of an employee</a:t>
            </a:r>
          </a:p>
          <a:p>
            <a:pPr marL="342900" indent="-342900" eaLnBrk="0" hangingPunct="0">
              <a:spcBef>
                <a:spcPct val="20000"/>
              </a:spcBef>
              <a:buFont typeface="Arial" charset="0"/>
              <a:buChar char="•"/>
            </a:pPr>
            <a:r>
              <a:rPr lang="en-US" sz="3200" b="1"/>
              <a:t>Staff authority - </a:t>
            </a:r>
            <a:r>
              <a:rPr lang="en-US" sz="3200"/>
              <a:t>positions with some authority that have been created to support, assist, and advise those holding line authority</a:t>
            </a:r>
          </a:p>
        </p:txBody>
      </p:sp>
    </p:spTree>
    <p:extLst>
      <p:ext uri="{BB962C8B-B14F-4D97-AF65-F5344CB8AC3E}">
        <p14:creationId xmlns:p14="http://schemas.microsoft.com/office/powerpoint/2010/main" val="8912211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Exhibit 11-4 Chain of Command and Line Authority</a:t>
            </a:r>
            <a:endParaRPr lang="en-US" sz="3600">
              <a:latin typeface="Calibri" pitchFamily="34" charset="0"/>
            </a:endParaRPr>
          </a:p>
        </p:txBody>
      </p:sp>
      <p:pic>
        <p:nvPicPr>
          <p:cNvPr id="58370" name="Picture 3"/>
          <p:cNvPicPr>
            <a:picLocks noGrp="1" noChangeAspect="1" noChangeArrowheads="1"/>
          </p:cNvPicPr>
          <p:nvPr/>
        </p:nvPicPr>
        <p:blipFill>
          <a:blip r:embed="rId3"/>
          <a:srcRect/>
          <a:stretch>
            <a:fillRect/>
          </a:stretch>
        </p:blipFill>
        <p:spPr bwMode="auto">
          <a:xfrm>
            <a:off x="876300" y="1503363"/>
            <a:ext cx="7391400" cy="4668837"/>
          </a:xfrm>
          <a:prstGeom prst="rect">
            <a:avLst/>
          </a:prstGeom>
          <a:noFill/>
          <a:ln w="9525">
            <a:noFill/>
            <a:miter lim="800000"/>
            <a:headEnd/>
            <a:tailEnd/>
          </a:ln>
        </p:spPr>
      </p:pic>
    </p:spTree>
    <p:extLst>
      <p:ext uri="{BB962C8B-B14F-4D97-AF65-F5344CB8AC3E}">
        <p14:creationId xmlns:p14="http://schemas.microsoft.com/office/powerpoint/2010/main" val="22896731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Exhibit 11-5</a:t>
            </a:r>
            <a:br>
              <a:rPr lang="en-US" sz="3600"/>
            </a:br>
            <a:r>
              <a:rPr lang="en-US" sz="3600"/>
              <a:t>Line Versus Staff Authority</a:t>
            </a:r>
            <a:endParaRPr lang="en-US" sz="3600">
              <a:latin typeface="Calibri" pitchFamily="34" charset="0"/>
            </a:endParaRPr>
          </a:p>
        </p:txBody>
      </p:sp>
      <p:pic>
        <p:nvPicPr>
          <p:cNvPr id="60418" name="Picture 3"/>
          <p:cNvPicPr>
            <a:picLocks noGrp="1" noChangeAspect="1" noChangeArrowheads="1"/>
          </p:cNvPicPr>
          <p:nvPr/>
        </p:nvPicPr>
        <p:blipFill>
          <a:blip r:embed="rId3"/>
          <a:srcRect/>
          <a:stretch>
            <a:fillRect/>
          </a:stretch>
        </p:blipFill>
        <p:spPr bwMode="auto">
          <a:xfrm>
            <a:off x="17463" y="1631950"/>
            <a:ext cx="9109075" cy="3854450"/>
          </a:xfrm>
          <a:prstGeom prst="rect">
            <a:avLst/>
          </a:prstGeom>
          <a:noFill/>
          <a:ln w="9525">
            <a:noFill/>
            <a:miter lim="800000"/>
            <a:headEnd/>
            <a:tailEnd/>
          </a:ln>
        </p:spPr>
      </p:pic>
    </p:spTree>
    <p:extLst>
      <p:ext uri="{BB962C8B-B14F-4D97-AF65-F5344CB8AC3E}">
        <p14:creationId xmlns:p14="http://schemas.microsoft.com/office/powerpoint/2010/main" val="33357194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Responsibility and Unity of Command</a:t>
            </a:r>
            <a:endParaRPr lang="en-US" sz="36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Responsibility</a:t>
            </a:r>
            <a:r>
              <a:rPr lang="en-US" sz="3200"/>
              <a:t> - the obligation or expectation to perform.</a:t>
            </a:r>
          </a:p>
          <a:p>
            <a:pPr marL="342900" indent="-342900" eaLnBrk="0" hangingPunct="0">
              <a:spcBef>
                <a:spcPct val="20000"/>
              </a:spcBef>
              <a:buFont typeface="Arial" charset="0"/>
              <a:buChar char="•"/>
            </a:pPr>
            <a:r>
              <a:rPr lang="en-US" sz="3200" b="1"/>
              <a:t>Unity of command - </a:t>
            </a:r>
            <a:r>
              <a:rPr lang="en-US" sz="3200"/>
              <a:t>the management principle that each person should report to only one manager</a:t>
            </a:r>
          </a:p>
        </p:txBody>
      </p:sp>
    </p:spTree>
    <p:extLst>
      <p:ext uri="{BB962C8B-B14F-4D97-AF65-F5344CB8AC3E}">
        <p14:creationId xmlns:p14="http://schemas.microsoft.com/office/powerpoint/2010/main" val="341472006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Span of Control</a:t>
            </a:r>
            <a:endParaRPr lang="en-US" sz="36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90000"/>
              </a:lnSpc>
              <a:spcBef>
                <a:spcPct val="30000"/>
              </a:spcBef>
              <a:buFont typeface="Arial" charset="0"/>
              <a:buChar char="•"/>
            </a:pPr>
            <a:r>
              <a:rPr lang="en-US" sz="3200" b="1"/>
              <a:t>Span of Control - </a:t>
            </a:r>
            <a:r>
              <a:rPr lang="en-US" sz="3200"/>
              <a:t>the number of employees who can be effectively and efficiently supervised by a manager</a:t>
            </a:r>
            <a:r>
              <a:rPr lang="en-US" sz="2800"/>
              <a:t>.</a:t>
            </a:r>
          </a:p>
        </p:txBody>
      </p:sp>
    </p:spTree>
    <p:extLst>
      <p:ext uri="{BB962C8B-B14F-4D97-AF65-F5344CB8AC3E}">
        <p14:creationId xmlns:p14="http://schemas.microsoft.com/office/powerpoint/2010/main" val="394161639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Exhibit 11-6</a:t>
            </a:r>
            <a:br>
              <a:rPr lang="en-US" sz="3600"/>
            </a:br>
            <a:r>
              <a:rPr lang="en-US" sz="3600"/>
              <a:t>Contrasting Spans of Control</a:t>
            </a:r>
            <a:endParaRPr lang="en-US" sz="3600">
              <a:latin typeface="Calibri" pitchFamily="34" charset="0"/>
            </a:endParaRPr>
          </a:p>
        </p:txBody>
      </p:sp>
      <p:pic>
        <p:nvPicPr>
          <p:cNvPr id="66562" name="Picture 3"/>
          <p:cNvPicPr>
            <a:picLocks noGrp="1" noChangeAspect="1" noChangeArrowheads="1"/>
          </p:cNvPicPr>
          <p:nvPr/>
        </p:nvPicPr>
        <p:blipFill>
          <a:blip r:embed="rId3"/>
          <a:srcRect/>
          <a:stretch>
            <a:fillRect/>
          </a:stretch>
        </p:blipFill>
        <p:spPr bwMode="auto">
          <a:xfrm>
            <a:off x="188913" y="1600200"/>
            <a:ext cx="8766175" cy="4343400"/>
          </a:xfrm>
          <a:prstGeom prst="rect">
            <a:avLst/>
          </a:prstGeom>
          <a:noFill/>
          <a:ln w="9525">
            <a:noFill/>
            <a:miter lim="800000"/>
            <a:headEnd/>
            <a:tailEnd/>
          </a:ln>
        </p:spPr>
      </p:pic>
    </p:spTree>
    <p:extLst>
      <p:ext uri="{BB962C8B-B14F-4D97-AF65-F5344CB8AC3E}">
        <p14:creationId xmlns:p14="http://schemas.microsoft.com/office/powerpoint/2010/main" val="3298403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a:t>How the External Environment Affects Managers</a:t>
            </a:r>
            <a:endParaRPr lang="en-US">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t>Jobs and employment - As external environmental conditions one of the most powerful constraints managers face is the impact of such changes on jobs and employment</a:t>
            </a:r>
          </a:p>
          <a:p>
            <a:pPr marL="0" indent="0">
              <a:buFont typeface="Arial" pitchFamily="34" charset="0"/>
              <a:buNone/>
              <a:defRPr/>
            </a:pPr>
            <a:endParaRPr lang="en-US" dirty="0"/>
          </a:p>
        </p:txBody>
      </p:sp>
    </p:spTree>
    <p:extLst>
      <p:ext uri="{BB962C8B-B14F-4D97-AF65-F5344CB8AC3E}">
        <p14:creationId xmlns:p14="http://schemas.microsoft.com/office/powerpoint/2010/main" val="148606699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Centralization and Decentralization</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Centralization - </a:t>
            </a:r>
            <a:r>
              <a:rPr lang="en-US" sz="2800"/>
              <a:t>the degree to which decision making is concentrated at upper levels of the organization</a:t>
            </a:r>
          </a:p>
          <a:p>
            <a:pPr marL="342900" indent="-342900" eaLnBrk="0" hangingPunct="0">
              <a:spcBef>
                <a:spcPct val="20000"/>
              </a:spcBef>
              <a:buFont typeface="Arial" charset="0"/>
              <a:buChar char="•"/>
            </a:pPr>
            <a:r>
              <a:rPr lang="en-US" sz="2800" b="1"/>
              <a:t>Decentralization  - </a:t>
            </a:r>
            <a:r>
              <a:rPr lang="en-US" sz="2800"/>
              <a:t>the degree to which lower-level employees provide input or actually make decisions</a:t>
            </a:r>
          </a:p>
          <a:p>
            <a:pPr marL="342900" indent="-342900" eaLnBrk="0" hangingPunct="0">
              <a:spcBef>
                <a:spcPct val="20000"/>
              </a:spcBef>
              <a:buFont typeface="Arial" charset="0"/>
              <a:buChar char="•"/>
            </a:pPr>
            <a:r>
              <a:rPr lang="en-US" sz="3200" b="1"/>
              <a:t>Employee empowerment</a:t>
            </a:r>
            <a:r>
              <a:rPr lang="en-US" sz="2800"/>
              <a:t> - </a:t>
            </a:r>
            <a:r>
              <a:rPr lang="en-US" sz="3200"/>
              <a:t>giving employees more authority (power) to make decisions</a:t>
            </a:r>
            <a:endParaRPr lang="en-US" sz="3200" b="1"/>
          </a:p>
        </p:txBody>
      </p:sp>
    </p:spTree>
    <p:extLst>
      <p:ext uri="{BB962C8B-B14F-4D97-AF65-F5344CB8AC3E}">
        <p14:creationId xmlns:p14="http://schemas.microsoft.com/office/powerpoint/2010/main" val="26521004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Exhibit 11-7</a:t>
            </a:r>
            <a:br>
              <a:rPr lang="en-US" sz="3600"/>
            </a:br>
            <a:r>
              <a:rPr lang="en-US" sz="3600"/>
              <a:t>Centralization or Decentralization</a:t>
            </a:r>
            <a:endParaRPr lang="en-US" sz="3600">
              <a:latin typeface="Calibri" pitchFamily="34" charset="0"/>
            </a:endParaRPr>
          </a:p>
        </p:txBody>
      </p:sp>
      <p:pic>
        <p:nvPicPr>
          <p:cNvPr id="70658" name="Picture 2"/>
          <p:cNvPicPr>
            <a:picLocks noChangeAspect="1" noChangeArrowheads="1"/>
          </p:cNvPicPr>
          <p:nvPr/>
        </p:nvPicPr>
        <p:blipFill>
          <a:blip r:embed="rId3"/>
          <a:srcRect/>
          <a:stretch>
            <a:fillRect/>
          </a:stretch>
        </p:blipFill>
        <p:spPr bwMode="auto">
          <a:xfrm>
            <a:off x="533400" y="1531938"/>
            <a:ext cx="8229600" cy="4716462"/>
          </a:xfrm>
          <a:prstGeom prst="rect">
            <a:avLst/>
          </a:prstGeom>
          <a:noFill/>
          <a:ln w="9525">
            <a:noFill/>
            <a:miter lim="800000"/>
            <a:headEnd/>
            <a:tailEnd/>
          </a:ln>
        </p:spPr>
      </p:pic>
    </p:spTree>
    <p:extLst>
      <p:ext uri="{BB962C8B-B14F-4D97-AF65-F5344CB8AC3E}">
        <p14:creationId xmlns:p14="http://schemas.microsoft.com/office/powerpoint/2010/main" val="409886554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Formalization</a:t>
            </a:r>
            <a:endParaRPr lang="en-US" sz="3600">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Formalization</a:t>
            </a:r>
            <a:r>
              <a:rPr lang="en-US" sz="3200"/>
              <a:t> - the degree to which jobs within the organization are standardized and the extent to which employee behavior is guided by rules and procedures.</a:t>
            </a:r>
          </a:p>
          <a:p>
            <a:pPr marL="742950" lvl="1" indent="-285750" eaLnBrk="0" hangingPunct="0">
              <a:spcBef>
                <a:spcPct val="20000"/>
              </a:spcBef>
              <a:buFont typeface="Arial" charset="0"/>
              <a:buChar char="–"/>
            </a:pPr>
            <a:r>
              <a:rPr lang="en-US" sz="2800"/>
              <a:t>Highly formalized jobs offer little discretion over what is to be done.</a:t>
            </a:r>
          </a:p>
          <a:p>
            <a:pPr marL="742950" lvl="1" indent="-285750" eaLnBrk="0" hangingPunct="0">
              <a:spcBef>
                <a:spcPct val="20000"/>
              </a:spcBef>
              <a:buFont typeface="Arial" charset="0"/>
              <a:buChar char="–"/>
            </a:pPr>
            <a:r>
              <a:rPr lang="en-US" sz="2800"/>
              <a:t>Low formalization means fewer constraints on how employees do their work.</a:t>
            </a:r>
          </a:p>
        </p:txBody>
      </p:sp>
    </p:spTree>
    <p:extLst>
      <p:ext uri="{BB962C8B-B14F-4D97-AF65-F5344CB8AC3E}">
        <p14:creationId xmlns:p14="http://schemas.microsoft.com/office/powerpoint/2010/main" val="39881243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Mechanistic and Organic Structures</a:t>
            </a:r>
            <a:endParaRPr lang="en-US" sz="36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Mechanistic organization  - </a:t>
            </a:r>
            <a:r>
              <a:rPr lang="en-US" sz="2800"/>
              <a:t>an organizational design that’s rigid and tightly controlled</a:t>
            </a:r>
          </a:p>
          <a:p>
            <a:pPr marL="342900" indent="-342900" eaLnBrk="0" hangingPunct="0">
              <a:spcBef>
                <a:spcPct val="20000"/>
              </a:spcBef>
              <a:buFont typeface="Arial" charset="0"/>
              <a:buChar char="•"/>
            </a:pPr>
            <a:r>
              <a:rPr lang="en-US" sz="2800" b="1"/>
              <a:t>Organic organization  - </a:t>
            </a:r>
            <a:r>
              <a:rPr lang="en-US" sz="2800"/>
              <a:t>an organizational design that’s highly adaptive and flexible</a:t>
            </a:r>
          </a:p>
        </p:txBody>
      </p:sp>
    </p:spTree>
    <p:extLst>
      <p:ext uri="{BB962C8B-B14F-4D97-AF65-F5344CB8AC3E}">
        <p14:creationId xmlns:p14="http://schemas.microsoft.com/office/powerpoint/2010/main" val="22687214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Exhibit 11-8 Mechanistic Versus Organic Organizations</a:t>
            </a:r>
            <a:endParaRPr lang="en-US" sz="3600">
              <a:latin typeface="Calibri" pitchFamily="34" charset="0"/>
            </a:endParaRPr>
          </a:p>
        </p:txBody>
      </p:sp>
      <p:pic>
        <p:nvPicPr>
          <p:cNvPr id="76802" name="Picture 3"/>
          <p:cNvPicPr>
            <a:picLocks noGrp="1" noChangeAspect="1" noChangeArrowheads="1"/>
          </p:cNvPicPr>
          <p:nvPr/>
        </p:nvPicPr>
        <p:blipFill>
          <a:blip r:embed="rId3"/>
          <a:srcRect/>
          <a:stretch>
            <a:fillRect/>
          </a:stretch>
        </p:blipFill>
        <p:spPr bwMode="auto">
          <a:xfrm>
            <a:off x="225425" y="1905000"/>
            <a:ext cx="8689975" cy="3352800"/>
          </a:xfrm>
          <a:prstGeom prst="rect">
            <a:avLst/>
          </a:prstGeom>
          <a:noFill/>
          <a:ln w="9525">
            <a:noFill/>
            <a:miter lim="800000"/>
            <a:headEnd/>
            <a:tailEnd/>
          </a:ln>
        </p:spPr>
      </p:pic>
    </p:spTree>
    <p:extLst>
      <p:ext uri="{BB962C8B-B14F-4D97-AF65-F5344CB8AC3E}">
        <p14:creationId xmlns:p14="http://schemas.microsoft.com/office/powerpoint/2010/main" val="662571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Contingency Factors Affecting</a:t>
            </a:r>
            <a:br>
              <a:rPr lang="en-US" sz="3600"/>
            </a:br>
            <a:r>
              <a:rPr lang="en-US" sz="3600"/>
              <a:t>Structural Choice</a:t>
            </a:r>
            <a:endParaRPr lang="en-US" sz="3600">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Strategy and Structure</a:t>
            </a:r>
          </a:p>
          <a:p>
            <a:pPr marL="742950" lvl="1" indent="-285750" eaLnBrk="0" hangingPunct="0">
              <a:spcBef>
                <a:spcPct val="20000"/>
              </a:spcBef>
              <a:buFont typeface="Arial" charset="0"/>
              <a:buChar char="–"/>
            </a:pPr>
            <a:r>
              <a:rPr lang="en-US" sz="2800"/>
              <a:t>Changes in corporate strategy should lead to changes in an organization’s structure that support the strategy.</a:t>
            </a:r>
          </a:p>
          <a:p>
            <a:pPr marL="742950" lvl="1" indent="-285750" eaLnBrk="0" hangingPunct="0">
              <a:spcBef>
                <a:spcPct val="20000"/>
              </a:spcBef>
              <a:buFont typeface="Arial" charset="0"/>
              <a:buChar char="–"/>
            </a:pPr>
            <a:r>
              <a:rPr lang="en-US" sz="2800"/>
              <a:t>Certain structural designs work best with different organizational strategies</a:t>
            </a:r>
          </a:p>
          <a:p>
            <a:pPr marL="1143000" lvl="2" indent="-228600" eaLnBrk="0" hangingPunct="0">
              <a:spcBef>
                <a:spcPct val="20000"/>
              </a:spcBef>
              <a:buFont typeface="Arial" charset="0"/>
              <a:buChar char="•"/>
            </a:pPr>
            <a:r>
              <a:rPr lang="en-US" sz="2400"/>
              <a:t>The organic structure works well for organizations pursuing meaningful and unique innovations</a:t>
            </a:r>
          </a:p>
          <a:p>
            <a:pPr marL="1143000" lvl="2" indent="-228600" eaLnBrk="0" hangingPunct="0">
              <a:spcBef>
                <a:spcPct val="20000"/>
              </a:spcBef>
              <a:buFont typeface="Arial" charset="0"/>
              <a:buChar char="•"/>
            </a:pPr>
            <a:r>
              <a:rPr lang="en-US" sz="2400"/>
              <a:t>The mechanistic organization works best for companies wanting to tightly control costs</a:t>
            </a:r>
          </a:p>
        </p:txBody>
      </p:sp>
    </p:spTree>
    <p:extLst>
      <p:ext uri="{BB962C8B-B14F-4D97-AF65-F5344CB8AC3E}">
        <p14:creationId xmlns:p14="http://schemas.microsoft.com/office/powerpoint/2010/main" val="6202880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Contingency Factors (cont.)</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3200"/>
              <a:t>Size and Structure - as an organization grows larger, its structure tends to change from organic to mechanistic with increased specialization, departmentalization, centralization, and rules/regulations.</a:t>
            </a:r>
          </a:p>
        </p:txBody>
      </p:sp>
    </p:spTree>
    <p:extLst>
      <p:ext uri="{BB962C8B-B14F-4D97-AF65-F5344CB8AC3E}">
        <p14:creationId xmlns:p14="http://schemas.microsoft.com/office/powerpoint/2010/main" val="351636738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Contingency Factors (cont.)</a:t>
            </a:r>
            <a:endParaRPr lang="en-US" sz="3600">
              <a:latin typeface="Calibri" pitchFamily="34" charset="0"/>
            </a:endParaRP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35000"/>
              </a:spcBef>
              <a:buFont typeface="Arial" charset="0"/>
              <a:buChar char="•"/>
            </a:pPr>
            <a:r>
              <a:rPr lang="en-US" sz="2800"/>
              <a:t>Technology and Structure</a:t>
            </a:r>
          </a:p>
          <a:p>
            <a:pPr marL="742950" lvl="1" indent="-285750" eaLnBrk="0" hangingPunct="0">
              <a:spcBef>
                <a:spcPct val="35000"/>
              </a:spcBef>
              <a:buFont typeface="Arial" charset="0"/>
              <a:buChar char="–"/>
            </a:pPr>
            <a:r>
              <a:rPr lang="en-US" sz="2800"/>
              <a:t>Organizations adapt their structures to their technology.</a:t>
            </a:r>
          </a:p>
          <a:p>
            <a:pPr marL="742950" lvl="1" indent="-285750" eaLnBrk="0" hangingPunct="0">
              <a:spcBef>
                <a:spcPct val="35000"/>
              </a:spcBef>
              <a:buFont typeface="Arial" charset="0"/>
              <a:buChar char="–"/>
            </a:pPr>
            <a:r>
              <a:rPr lang="en-US" sz="2800"/>
              <a:t>Woodward’s classification of firms based on the complexity of the technology employed:</a:t>
            </a:r>
          </a:p>
          <a:p>
            <a:pPr marL="1143000" lvl="2" indent="-228600" eaLnBrk="0" hangingPunct="0">
              <a:spcBef>
                <a:spcPct val="35000"/>
              </a:spcBef>
              <a:buFont typeface="Arial" charset="0"/>
              <a:buChar char="•"/>
            </a:pPr>
            <a:r>
              <a:rPr lang="en-US" sz="2400" b="1"/>
              <a:t>Unit production</a:t>
            </a:r>
            <a:r>
              <a:rPr lang="en-US" sz="2400"/>
              <a:t> of single units or small batches</a:t>
            </a:r>
          </a:p>
          <a:p>
            <a:pPr marL="1143000" lvl="2" indent="-228600" eaLnBrk="0" hangingPunct="0">
              <a:spcBef>
                <a:spcPct val="35000"/>
              </a:spcBef>
              <a:buFont typeface="Arial" charset="0"/>
              <a:buChar char="•"/>
            </a:pPr>
            <a:r>
              <a:rPr lang="en-US" sz="2400" b="1"/>
              <a:t>Mass production</a:t>
            </a:r>
            <a:r>
              <a:rPr lang="en-US" sz="2400"/>
              <a:t> of large batches of output</a:t>
            </a:r>
          </a:p>
          <a:p>
            <a:pPr marL="1143000" lvl="2" indent="-228600" eaLnBrk="0" hangingPunct="0">
              <a:spcBef>
                <a:spcPct val="35000"/>
              </a:spcBef>
              <a:buFont typeface="Arial" charset="0"/>
              <a:buChar char="•"/>
            </a:pPr>
            <a:r>
              <a:rPr lang="en-US" sz="2400" b="1"/>
              <a:t>Process production</a:t>
            </a:r>
            <a:r>
              <a:rPr lang="en-US" sz="2400"/>
              <a:t> in continuous process of outputs</a:t>
            </a:r>
          </a:p>
        </p:txBody>
      </p:sp>
    </p:spTree>
    <p:extLst>
      <p:ext uri="{BB962C8B-B14F-4D97-AF65-F5344CB8AC3E}">
        <p14:creationId xmlns:p14="http://schemas.microsoft.com/office/powerpoint/2010/main" val="310838781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Exhibit 11-9 Woodward’s Findings on</a:t>
            </a:r>
            <a:br>
              <a:rPr lang="en-US" sz="3600"/>
            </a:br>
            <a:r>
              <a:rPr lang="en-US" sz="3600"/>
              <a:t>Technology and Structure</a:t>
            </a:r>
            <a:endParaRPr lang="en-US" sz="3600">
              <a:latin typeface="Calibri" pitchFamily="34" charset="0"/>
            </a:endParaRPr>
          </a:p>
        </p:txBody>
      </p:sp>
      <p:pic>
        <p:nvPicPr>
          <p:cNvPr id="84994" name="Picture 2"/>
          <p:cNvPicPr>
            <a:picLocks noChangeAspect="1" noChangeArrowheads="1"/>
          </p:cNvPicPr>
          <p:nvPr/>
        </p:nvPicPr>
        <p:blipFill>
          <a:blip r:embed="rId3"/>
          <a:srcRect/>
          <a:stretch>
            <a:fillRect/>
          </a:stretch>
        </p:blipFill>
        <p:spPr bwMode="auto">
          <a:xfrm>
            <a:off x="22225" y="1828800"/>
            <a:ext cx="9121775" cy="3624263"/>
          </a:xfrm>
          <a:prstGeom prst="rect">
            <a:avLst/>
          </a:prstGeom>
          <a:noFill/>
          <a:ln w="9525">
            <a:noFill/>
            <a:miter lim="800000"/>
            <a:headEnd/>
            <a:tailEnd/>
          </a:ln>
        </p:spPr>
      </p:pic>
    </p:spTree>
    <p:extLst>
      <p:ext uri="{BB962C8B-B14F-4D97-AF65-F5344CB8AC3E}">
        <p14:creationId xmlns:p14="http://schemas.microsoft.com/office/powerpoint/2010/main" val="114239155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Contingency Factors (cont.)</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3200"/>
              <a:t>Environmental Uncertainty and Structure</a:t>
            </a:r>
          </a:p>
          <a:p>
            <a:pPr marL="742950" lvl="1" indent="-285750" eaLnBrk="0" hangingPunct="0">
              <a:spcBef>
                <a:spcPct val="50000"/>
              </a:spcBef>
              <a:buFont typeface="Arial" charset="0"/>
              <a:buChar char="–"/>
            </a:pPr>
            <a:r>
              <a:rPr lang="en-US" sz="2800"/>
              <a:t>Mechanistic organizational structures tend to be most effective in stable and simple environments.</a:t>
            </a:r>
          </a:p>
          <a:p>
            <a:pPr marL="742950" lvl="1" indent="-285750" eaLnBrk="0" hangingPunct="0">
              <a:spcBef>
                <a:spcPct val="50000"/>
              </a:spcBef>
              <a:buFont typeface="Arial" charset="0"/>
              <a:buChar char="–"/>
            </a:pPr>
            <a:r>
              <a:rPr lang="en-US" sz="2800"/>
              <a:t>The flexibility of organic organizational structures is better suited for dynamic and complex environments.</a:t>
            </a:r>
          </a:p>
        </p:txBody>
      </p:sp>
    </p:spTree>
    <p:extLst>
      <p:ext uri="{BB962C8B-B14F-4D97-AF65-F5344CB8AC3E}">
        <p14:creationId xmlns:p14="http://schemas.microsoft.com/office/powerpoint/2010/main" val="227111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a:t>Environmental Uncertainty and Complexity</a:t>
            </a: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Environmental Uncertainty - </a:t>
            </a:r>
            <a:r>
              <a:rPr lang="en-US" sz="3200"/>
              <a:t>the degree of change and complexity in an organization’s environment.</a:t>
            </a:r>
          </a:p>
          <a:p>
            <a:pPr marL="342900" indent="-342900" eaLnBrk="0" hangingPunct="0">
              <a:spcBef>
                <a:spcPct val="20000"/>
              </a:spcBef>
              <a:buFont typeface="Arial" charset="0"/>
              <a:buChar char="•"/>
            </a:pPr>
            <a:r>
              <a:rPr lang="en-US" sz="3200" b="1"/>
              <a:t>Environmental Complexity - </a:t>
            </a:r>
            <a:r>
              <a:rPr lang="en-US" sz="3200"/>
              <a:t>the number of components in an organization’s environment and the extent of the organization’s knowledge about those components.</a:t>
            </a:r>
          </a:p>
        </p:txBody>
      </p:sp>
    </p:spTree>
    <p:extLst>
      <p:ext uri="{BB962C8B-B14F-4D97-AF65-F5344CB8AC3E}">
        <p14:creationId xmlns:p14="http://schemas.microsoft.com/office/powerpoint/2010/main" val="173902959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Traditional Organizational Designs</a:t>
            </a:r>
            <a:endParaRPr lang="en-US" sz="36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Simple structure   - </a:t>
            </a:r>
            <a:r>
              <a:rPr lang="en-US" sz="2800"/>
              <a:t>an organizational design with low departmentalization, wide spans of control, centralized authority, and little formalization</a:t>
            </a:r>
          </a:p>
          <a:p>
            <a:pPr marL="342900" indent="-342900" eaLnBrk="0" hangingPunct="0">
              <a:spcBef>
                <a:spcPct val="20000"/>
              </a:spcBef>
              <a:buFont typeface="Arial" charset="0"/>
              <a:buChar char="•"/>
            </a:pPr>
            <a:r>
              <a:rPr lang="en-US" sz="2800" b="1"/>
              <a:t>Functional structure  - </a:t>
            </a:r>
            <a:r>
              <a:rPr lang="en-US" sz="2800"/>
              <a:t>an organizational design that groups together similar or related occupational specialties</a:t>
            </a:r>
          </a:p>
          <a:p>
            <a:pPr marL="342900" indent="-342900" eaLnBrk="0" hangingPunct="0">
              <a:spcBef>
                <a:spcPct val="20000"/>
              </a:spcBef>
              <a:buFont typeface="Arial" charset="0"/>
              <a:buChar char="•"/>
            </a:pPr>
            <a:r>
              <a:rPr lang="en-US" sz="2800" b="1"/>
              <a:t>Divisional structure - </a:t>
            </a:r>
            <a:r>
              <a:rPr lang="en-US" sz="2800"/>
              <a:t>an organizational structure made up of separate, semiautonomous units or divisions</a:t>
            </a:r>
          </a:p>
        </p:txBody>
      </p:sp>
    </p:spTree>
    <p:extLst>
      <p:ext uri="{BB962C8B-B14F-4D97-AF65-F5344CB8AC3E}">
        <p14:creationId xmlns:p14="http://schemas.microsoft.com/office/powerpoint/2010/main" val="1481416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t>Exhibit 11-10</a:t>
            </a:r>
            <a:br>
              <a:rPr lang="en-US" sz="3600"/>
            </a:br>
            <a:r>
              <a:rPr lang="en-US" sz="3600"/>
              <a:t>Traditional Organizational Designs</a:t>
            </a:r>
            <a:endParaRPr lang="en-US" sz="3600">
              <a:latin typeface="Calibri" pitchFamily="34" charset="0"/>
            </a:endParaRPr>
          </a:p>
        </p:txBody>
      </p:sp>
      <p:pic>
        <p:nvPicPr>
          <p:cNvPr id="91138" name="Picture 3"/>
          <p:cNvPicPr>
            <a:picLocks noGrp="1" noChangeAspect="1" noChangeArrowheads="1"/>
          </p:cNvPicPr>
          <p:nvPr/>
        </p:nvPicPr>
        <p:blipFill>
          <a:blip r:embed="rId3"/>
          <a:srcRect/>
          <a:stretch>
            <a:fillRect/>
          </a:stretch>
        </p:blipFill>
        <p:spPr bwMode="auto">
          <a:xfrm>
            <a:off x="427038" y="1524000"/>
            <a:ext cx="8288337" cy="4572000"/>
          </a:xfrm>
          <a:prstGeom prst="rect">
            <a:avLst/>
          </a:prstGeom>
          <a:noFill/>
          <a:ln w="9525">
            <a:noFill/>
            <a:miter lim="800000"/>
            <a:headEnd/>
            <a:tailEnd/>
          </a:ln>
        </p:spPr>
      </p:pic>
    </p:spTree>
    <p:extLst>
      <p:ext uri="{BB962C8B-B14F-4D97-AF65-F5344CB8AC3E}">
        <p14:creationId xmlns:p14="http://schemas.microsoft.com/office/powerpoint/2010/main" val="3868894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latin typeface="Calibri" pitchFamily="34" charset="0"/>
              </a:rPr>
              <a:t>Review Learning Outcome 11.1</a:t>
            </a:r>
          </a:p>
        </p:txBody>
      </p:sp>
      <p:sp>
        <p:nvSpPr>
          <p:cNvPr id="93186" name="Rectangle 3"/>
          <p:cNvSpPr txBox="1">
            <a:spLocks/>
          </p:cNvSpPr>
          <p:nvPr/>
        </p:nvSpPr>
        <p:spPr bwMode="auto">
          <a:xfrm>
            <a:off x="457200" y="1447800"/>
            <a:ext cx="8229600" cy="4678363"/>
          </a:xfrm>
          <a:prstGeom prst="rect">
            <a:avLst/>
          </a:prstGeom>
          <a:noFill/>
          <a:ln w="9525">
            <a:noFill/>
            <a:miter lim="800000"/>
            <a:headEnd/>
            <a:tailEnd/>
          </a:ln>
        </p:spPr>
        <p:txBody>
          <a:bodyPr/>
          <a:lstStyle/>
          <a:p>
            <a:pPr marL="342900" indent="-342900" eaLnBrk="0" hangingPunct="0">
              <a:lnSpc>
                <a:spcPct val="90000"/>
              </a:lnSpc>
              <a:spcBef>
                <a:spcPct val="30000"/>
              </a:spcBef>
              <a:buFont typeface="Arial" charset="0"/>
              <a:buChar char="•"/>
            </a:pPr>
            <a:r>
              <a:rPr lang="en-US" sz="2800"/>
              <a:t>Describe six key elements in organizational design.</a:t>
            </a:r>
          </a:p>
          <a:p>
            <a:pPr marL="742950" lvl="1" indent="-285750" eaLnBrk="0" hangingPunct="0">
              <a:spcBef>
                <a:spcPct val="20000"/>
              </a:spcBef>
              <a:buFont typeface="Arial" charset="0"/>
              <a:buChar char="–"/>
            </a:pPr>
            <a:r>
              <a:rPr lang="en-US" sz="2800"/>
              <a:t>The key elements in organizational design are:</a:t>
            </a:r>
          </a:p>
          <a:p>
            <a:pPr marL="1143000" lvl="2" indent="-228600" eaLnBrk="0" hangingPunct="0">
              <a:spcBef>
                <a:spcPct val="20000"/>
              </a:spcBef>
              <a:buFont typeface="Arial" charset="0"/>
              <a:buChar char="•"/>
            </a:pPr>
            <a:r>
              <a:rPr lang="en-US" sz="2400"/>
              <a:t> </a:t>
            </a:r>
            <a:r>
              <a:rPr lang="en-US" sz="2800"/>
              <a:t>Work specialization</a:t>
            </a:r>
          </a:p>
          <a:p>
            <a:pPr marL="1143000" lvl="2" indent="-228600" eaLnBrk="0" hangingPunct="0">
              <a:spcBef>
                <a:spcPct val="20000"/>
              </a:spcBef>
              <a:buFont typeface="Arial" charset="0"/>
              <a:buChar char="•"/>
            </a:pPr>
            <a:r>
              <a:rPr lang="en-US" sz="2800"/>
              <a:t>Chain of command</a:t>
            </a:r>
            <a:endParaRPr lang="en-US" sz="2400"/>
          </a:p>
          <a:p>
            <a:pPr marL="1143000" lvl="2" indent="-228600" eaLnBrk="0" hangingPunct="0">
              <a:spcBef>
                <a:spcPct val="20000"/>
              </a:spcBef>
              <a:buFont typeface="Arial" charset="0"/>
              <a:buChar char="•"/>
            </a:pPr>
            <a:r>
              <a:rPr lang="en-US" sz="2800"/>
              <a:t>Span of control</a:t>
            </a:r>
          </a:p>
          <a:p>
            <a:pPr marL="1143000" lvl="2" indent="-228600" eaLnBrk="0" hangingPunct="0">
              <a:spcBef>
                <a:spcPct val="20000"/>
              </a:spcBef>
              <a:buFont typeface="Arial" charset="0"/>
              <a:buChar char="•"/>
            </a:pPr>
            <a:r>
              <a:rPr lang="en-US" sz="2800"/>
              <a:t>Departmentalization</a:t>
            </a:r>
          </a:p>
          <a:p>
            <a:pPr marL="1143000" lvl="2" indent="-228600" eaLnBrk="0" hangingPunct="0">
              <a:spcBef>
                <a:spcPct val="20000"/>
              </a:spcBef>
              <a:buFont typeface="Arial" charset="0"/>
              <a:buChar char="•"/>
            </a:pPr>
            <a:r>
              <a:rPr lang="en-US" sz="2800"/>
              <a:t>Centralization-decentralization</a:t>
            </a:r>
          </a:p>
          <a:p>
            <a:pPr marL="1143000" lvl="2" indent="-228600" eaLnBrk="0" hangingPunct="0">
              <a:spcBef>
                <a:spcPct val="20000"/>
              </a:spcBef>
              <a:buFont typeface="Arial" charset="0"/>
              <a:buChar char="•"/>
            </a:pPr>
            <a:r>
              <a:rPr lang="en-US" sz="2800"/>
              <a:t>Formalization</a:t>
            </a:r>
          </a:p>
        </p:txBody>
      </p:sp>
    </p:spTree>
    <p:extLst>
      <p:ext uri="{BB962C8B-B14F-4D97-AF65-F5344CB8AC3E}">
        <p14:creationId xmlns:p14="http://schemas.microsoft.com/office/powerpoint/2010/main" val="413835687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latin typeface="Calibri" pitchFamily="34" charset="0"/>
              </a:rPr>
              <a:t>Review Learning Outcome 11.2</a:t>
            </a: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90000"/>
              </a:lnSpc>
              <a:spcBef>
                <a:spcPct val="30000"/>
              </a:spcBef>
              <a:buFont typeface="Arial" charset="0"/>
              <a:buChar char="•"/>
            </a:pPr>
            <a:r>
              <a:rPr lang="en-US" sz="3200"/>
              <a:t>Contrast mechanistic and organic structures.</a:t>
            </a:r>
          </a:p>
          <a:p>
            <a:pPr marL="742950" lvl="1" indent="-285750" eaLnBrk="0" hangingPunct="0">
              <a:lnSpc>
                <a:spcPct val="90000"/>
              </a:lnSpc>
              <a:spcBef>
                <a:spcPct val="30000"/>
              </a:spcBef>
              <a:buFont typeface="Arial" charset="0"/>
              <a:buChar char="–"/>
            </a:pPr>
            <a:r>
              <a:rPr lang="en-US" sz="3200"/>
              <a:t>Mechanistic organization -  a rigid and tightly controlled structure</a:t>
            </a:r>
          </a:p>
          <a:p>
            <a:pPr marL="742950" lvl="1" indent="-285750" eaLnBrk="0" hangingPunct="0">
              <a:spcBef>
                <a:spcPct val="20000"/>
              </a:spcBef>
              <a:buFont typeface="Arial" charset="0"/>
              <a:buChar char="–"/>
            </a:pPr>
            <a:r>
              <a:rPr lang="en-US" sz="3200"/>
              <a:t>Organic organization - highly adaptive and flexible</a:t>
            </a:r>
            <a:endParaRPr lang="en-US" sz="8000"/>
          </a:p>
        </p:txBody>
      </p:sp>
    </p:spTree>
    <p:extLst>
      <p:ext uri="{BB962C8B-B14F-4D97-AF65-F5344CB8AC3E}">
        <p14:creationId xmlns:p14="http://schemas.microsoft.com/office/powerpoint/2010/main" val="187978631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latin typeface="Calibri" pitchFamily="34" charset="0"/>
              </a:rPr>
              <a:t>Review Learning Outcome 11.3</a:t>
            </a:r>
          </a:p>
        </p:txBody>
      </p:sp>
      <p:sp>
        <p:nvSpPr>
          <p:cNvPr id="972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Discuss the contingency factors that favor either the mechanistic model or the organic model of organizational design.</a:t>
            </a:r>
          </a:p>
          <a:p>
            <a:pPr marL="742950" lvl="1" indent="-285750" eaLnBrk="0" hangingPunct="0">
              <a:spcBef>
                <a:spcPct val="20000"/>
              </a:spcBef>
              <a:buFont typeface="Arial" charset="0"/>
              <a:buChar char="–"/>
            </a:pPr>
            <a:r>
              <a:rPr lang="en-US" sz="3200"/>
              <a:t>Structural decisions are influenced by:</a:t>
            </a:r>
          </a:p>
          <a:p>
            <a:pPr marL="1143000" lvl="2" indent="-228600" eaLnBrk="0" hangingPunct="0">
              <a:spcBef>
                <a:spcPct val="20000"/>
              </a:spcBef>
              <a:buFont typeface="Arial" charset="0"/>
              <a:buChar char="•"/>
            </a:pPr>
            <a:r>
              <a:rPr lang="en-US" sz="2800"/>
              <a:t>Overall strategy of the organization</a:t>
            </a:r>
          </a:p>
          <a:p>
            <a:pPr marL="1143000" lvl="2" indent="-228600" eaLnBrk="0" hangingPunct="0">
              <a:spcBef>
                <a:spcPct val="20000"/>
              </a:spcBef>
              <a:buFont typeface="Arial" charset="0"/>
              <a:buChar char="•"/>
            </a:pPr>
            <a:r>
              <a:rPr lang="en-US" sz="2800"/>
              <a:t>Size of the organization</a:t>
            </a:r>
          </a:p>
          <a:p>
            <a:pPr marL="1143000" lvl="2" indent="-228600" eaLnBrk="0" hangingPunct="0">
              <a:spcBef>
                <a:spcPct val="20000"/>
              </a:spcBef>
              <a:buFont typeface="Arial" charset="0"/>
              <a:buChar char="•"/>
            </a:pPr>
            <a:r>
              <a:rPr lang="en-US" sz="2800"/>
              <a:t>Technology use employed by the organization</a:t>
            </a:r>
          </a:p>
          <a:p>
            <a:pPr marL="1143000" lvl="2" indent="-228600" eaLnBrk="0" hangingPunct="0">
              <a:spcBef>
                <a:spcPct val="20000"/>
              </a:spcBef>
              <a:buFont typeface="Arial" charset="0"/>
              <a:buChar char="•"/>
            </a:pPr>
            <a:r>
              <a:rPr lang="en-US" sz="2800"/>
              <a:t>Degree of environmental uncertainty</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1866105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600">
                <a:latin typeface="Calibri" pitchFamily="34" charset="0"/>
              </a:rPr>
              <a:t>Review Learning Outcome 11.4</a:t>
            </a: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90000"/>
              </a:lnSpc>
              <a:spcBef>
                <a:spcPct val="30000"/>
              </a:spcBef>
              <a:buFont typeface="Arial" charset="0"/>
              <a:buChar char="•"/>
            </a:pPr>
            <a:r>
              <a:rPr lang="en-US" sz="2800"/>
              <a:t>Describe traditional organizational designs.</a:t>
            </a:r>
          </a:p>
          <a:p>
            <a:pPr marL="742950" lvl="1" indent="-285750" eaLnBrk="0" hangingPunct="0">
              <a:spcBef>
                <a:spcPct val="20000"/>
              </a:spcBef>
              <a:buFont typeface="Arial" charset="0"/>
              <a:buChar char="–"/>
            </a:pPr>
            <a:r>
              <a:rPr lang="en-US" sz="2800"/>
              <a:t>Simple structure - low departmentalization, wide spans of control, authority centralized in a single person, and little formalization. </a:t>
            </a:r>
          </a:p>
          <a:p>
            <a:pPr marL="742950" lvl="1" indent="-285750" eaLnBrk="0" hangingPunct="0">
              <a:spcBef>
                <a:spcPct val="20000"/>
              </a:spcBef>
              <a:buFont typeface="Arial" charset="0"/>
              <a:buChar char="–"/>
            </a:pPr>
            <a:r>
              <a:rPr lang="en-US" sz="2800"/>
              <a:t>Functional structure  - groups similar or related occupational specialties together.</a:t>
            </a:r>
          </a:p>
          <a:p>
            <a:pPr marL="742950" lvl="1" indent="-285750" eaLnBrk="0" hangingPunct="0">
              <a:spcBef>
                <a:spcPct val="20000"/>
              </a:spcBef>
              <a:buFont typeface="Arial" charset="0"/>
              <a:buChar char="–"/>
            </a:pPr>
            <a:r>
              <a:rPr lang="en-US" sz="2800"/>
              <a:t>Divisional structure is  made up of separate business units or divisions.</a:t>
            </a:r>
            <a:endParaRPr lang="en-US" sz="7200"/>
          </a:p>
        </p:txBody>
      </p:sp>
    </p:spTree>
    <p:extLst>
      <p:ext uri="{BB962C8B-B14F-4D97-AF65-F5344CB8AC3E}">
        <p14:creationId xmlns:p14="http://schemas.microsoft.com/office/powerpoint/2010/main" val="19300370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Contemporary Organizational Design</a:t>
            </a:r>
          </a:p>
        </p:txBody>
      </p:sp>
      <p:pic>
        <p:nvPicPr>
          <p:cNvPr id="29698" name="Picture 2"/>
          <p:cNvPicPr>
            <a:picLocks noChangeAspect="1"/>
          </p:cNvPicPr>
          <p:nvPr/>
        </p:nvPicPr>
        <p:blipFill>
          <a:blip r:embed="rId2"/>
          <a:srcRect/>
          <a:stretch>
            <a:fillRect/>
          </a:stretch>
        </p:blipFill>
        <p:spPr bwMode="auto">
          <a:xfrm>
            <a:off x="5791200" y="43434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30840430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447800"/>
            <a:ext cx="7620000" cy="4419600"/>
          </a:xfrm>
        </p:spPr>
        <p:txBody>
          <a:bodyPr/>
          <a:lstStyle/>
          <a:p>
            <a:pPr marL="457200" indent="-457200" eaLnBrk="1" hangingPunct="1">
              <a:buFont typeface="Arial" charset="0"/>
              <a:buNone/>
            </a:pPr>
            <a:r>
              <a:rPr lang="en-US" b="1"/>
              <a:t>Describe </a:t>
            </a:r>
            <a:r>
              <a:rPr lang="en-US"/>
              <a:t>contemporary organizational designs.</a:t>
            </a:r>
          </a:p>
          <a:p>
            <a:pPr marL="457200" indent="-457200" eaLnBrk="1" hangingPunct="1">
              <a:buFont typeface="Arial" charset="0"/>
              <a:buNone/>
            </a:pPr>
            <a:r>
              <a:rPr lang="en-US" b="1"/>
              <a:t>Discuss </a:t>
            </a:r>
            <a:r>
              <a:rPr lang="en-US"/>
              <a:t>how organizations organize for collaboration.</a:t>
            </a:r>
          </a:p>
          <a:p>
            <a:pPr marL="457200" indent="-457200" eaLnBrk="1" hangingPunct="1">
              <a:buFont typeface="Arial" charset="0"/>
              <a:buNone/>
            </a:pPr>
            <a:r>
              <a:rPr lang="en-US" b="1"/>
              <a:t>Explain </a:t>
            </a:r>
            <a:r>
              <a:rPr lang="en-US"/>
              <a:t>flexible work arrangements used by organizations.</a:t>
            </a:r>
          </a:p>
          <a:p>
            <a:pPr marL="457200" indent="-457200" eaLnBrk="1" hangingPunct="1">
              <a:buFont typeface="Arial" charset="0"/>
              <a:buNone/>
            </a:pPr>
            <a:r>
              <a:rPr lang="en-US" b="1"/>
              <a:t>Discuss </a:t>
            </a:r>
            <a:r>
              <a:rPr lang="en-US"/>
              <a:t>organizing issues associated with a contingent workforce.</a:t>
            </a:r>
          </a:p>
          <a:p>
            <a:pPr marL="457200" indent="-457200" eaLnBrk="1" hangingPunct="1">
              <a:buFont typeface="Arial" charset="0"/>
              <a:buNone/>
            </a:pPr>
            <a:r>
              <a:rPr lang="en-US" b="1"/>
              <a:t>Describe </a:t>
            </a:r>
            <a:r>
              <a:rPr lang="en-US"/>
              <a:t>today’s organizational design challenges.</a:t>
            </a:r>
            <a:endParaRPr lang="en-US" i="0">
              <a:cs typeface="Arial" charset="0"/>
            </a:endParaRPr>
          </a:p>
        </p:txBody>
      </p:sp>
    </p:spTree>
    <p:extLst>
      <p:ext uri="{BB962C8B-B14F-4D97-AF65-F5344CB8AC3E}">
        <p14:creationId xmlns:p14="http://schemas.microsoft.com/office/powerpoint/2010/main" val="2107298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Contemporary Organizational Designs</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Team Structure - </a:t>
            </a:r>
            <a:r>
              <a:rPr lang="en-US" sz="2800"/>
              <a:t>an organizational structure in which the entire organization is made up of work teams</a:t>
            </a:r>
          </a:p>
          <a:p>
            <a:pPr marL="342900" indent="-342900" eaLnBrk="0" hangingPunct="0">
              <a:spcBef>
                <a:spcPct val="20000"/>
              </a:spcBef>
              <a:buFont typeface="Arial" charset="0"/>
              <a:buChar char="•"/>
            </a:pPr>
            <a:r>
              <a:rPr lang="en-US" sz="2800" b="1"/>
              <a:t>Matrix Structure - </a:t>
            </a:r>
            <a:r>
              <a:rPr lang="en-US" sz="2800"/>
              <a:t>an organizational structure that assigns specialists from different  functional departments to work on one or more projects</a:t>
            </a:r>
          </a:p>
        </p:txBody>
      </p:sp>
    </p:spTree>
    <p:extLst>
      <p:ext uri="{BB962C8B-B14F-4D97-AF65-F5344CB8AC3E}">
        <p14:creationId xmlns:p14="http://schemas.microsoft.com/office/powerpoint/2010/main" val="318748378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200"/>
              <a:t>Exhibit 12-1 Contemporary </a:t>
            </a:r>
            <a:br>
              <a:rPr lang="en-US" sz="3200"/>
            </a:br>
            <a:r>
              <a:rPr lang="en-US" sz="3200"/>
              <a:t>Organizational Designs</a:t>
            </a:r>
            <a:endParaRPr lang="en-US" sz="3200">
              <a:latin typeface="Calibri" pitchFamily="34" charset="0"/>
            </a:endParaRPr>
          </a:p>
        </p:txBody>
      </p:sp>
      <p:sp>
        <p:nvSpPr>
          <p:cNvPr id="33794" name="Rectangle 3"/>
          <p:cNvSpPr txBox="1">
            <a:spLocks/>
          </p:cNvSpPr>
          <p:nvPr/>
        </p:nvSpPr>
        <p:spPr bwMode="auto">
          <a:xfrm>
            <a:off x="457200" y="1600200"/>
            <a:ext cx="8229600" cy="1828800"/>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endParaRPr lang="en-GB" sz="2800"/>
          </a:p>
        </p:txBody>
      </p:sp>
      <p:pic>
        <p:nvPicPr>
          <p:cNvPr id="33795" name="Picture 3"/>
          <p:cNvPicPr>
            <a:picLocks noGrp="1" noChangeAspect="1" noChangeArrowheads="1"/>
          </p:cNvPicPr>
          <p:nvPr/>
        </p:nvPicPr>
        <p:blipFill>
          <a:blip r:embed="rId3"/>
          <a:srcRect/>
          <a:stretch>
            <a:fillRect/>
          </a:stretch>
        </p:blipFill>
        <p:spPr bwMode="auto">
          <a:xfrm>
            <a:off x="307975" y="1447800"/>
            <a:ext cx="8528050" cy="2057400"/>
          </a:xfrm>
          <a:prstGeom prst="rect">
            <a:avLst/>
          </a:prstGeom>
          <a:noFill/>
          <a:ln w="9525">
            <a:noFill/>
            <a:miter lim="800000"/>
            <a:headEnd/>
            <a:tailEnd/>
          </a:ln>
        </p:spPr>
      </p:pic>
      <p:pic>
        <p:nvPicPr>
          <p:cNvPr id="33796" name="Picture 4"/>
          <p:cNvPicPr>
            <a:picLocks noGrp="1" noChangeAspect="1" noChangeArrowheads="1"/>
          </p:cNvPicPr>
          <p:nvPr/>
        </p:nvPicPr>
        <p:blipFill>
          <a:blip r:embed="rId4"/>
          <a:srcRect/>
          <a:stretch>
            <a:fillRect/>
          </a:stretch>
        </p:blipFill>
        <p:spPr bwMode="auto">
          <a:xfrm>
            <a:off x="304800" y="3352800"/>
            <a:ext cx="8774113" cy="2895600"/>
          </a:xfrm>
          <a:prstGeom prst="rect">
            <a:avLst/>
          </a:prstGeom>
          <a:noFill/>
          <a:ln w="9525">
            <a:noFill/>
            <a:miter lim="800000"/>
            <a:headEnd/>
            <a:tailEnd/>
          </a:ln>
        </p:spPr>
      </p:pic>
    </p:spTree>
    <p:extLst>
      <p:ext uri="{BB962C8B-B14F-4D97-AF65-F5344CB8AC3E}">
        <p14:creationId xmlns:p14="http://schemas.microsoft.com/office/powerpoint/2010/main" val="1470231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Exhibit 2-3</a:t>
            </a:r>
            <a:br>
              <a:rPr lang="en-US" sz="3600"/>
            </a:br>
            <a:r>
              <a:rPr lang="en-US" sz="3600"/>
              <a:t>Environmental Uncertainty Matrix</a:t>
            </a:r>
            <a:endParaRPr lang="en-US" sz="3600">
              <a:latin typeface="Calibri" pitchFamily="34" charset="0"/>
            </a:endParaRPr>
          </a:p>
        </p:txBody>
      </p:sp>
      <p:pic>
        <p:nvPicPr>
          <p:cNvPr id="46082" name="Picture 3"/>
          <p:cNvPicPr>
            <a:picLocks noGrp="1" noChangeAspect="1" noChangeArrowheads="1"/>
          </p:cNvPicPr>
          <p:nvPr/>
        </p:nvPicPr>
        <p:blipFill>
          <a:blip r:embed="rId3"/>
          <a:srcRect/>
          <a:stretch>
            <a:fillRect/>
          </a:stretch>
        </p:blipFill>
        <p:spPr bwMode="auto">
          <a:xfrm>
            <a:off x="139700" y="1371600"/>
            <a:ext cx="8866188" cy="4648200"/>
          </a:xfrm>
          <a:prstGeom prst="rect">
            <a:avLst/>
          </a:prstGeom>
          <a:noFill/>
          <a:ln w="9525">
            <a:noFill/>
            <a:miter lim="800000"/>
            <a:headEnd/>
            <a:tailEnd/>
          </a:ln>
        </p:spPr>
      </p:pic>
    </p:spTree>
    <p:extLst>
      <p:ext uri="{BB962C8B-B14F-4D97-AF65-F5344CB8AC3E}">
        <p14:creationId xmlns:p14="http://schemas.microsoft.com/office/powerpoint/2010/main" val="85133284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Exhibit 12-2</a:t>
            </a:r>
            <a:br>
              <a:rPr lang="en-US" sz="3600"/>
            </a:br>
            <a:r>
              <a:rPr lang="en-US" sz="3600"/>
              <a:t>Example of a Matrix Organization</a:t>
            </a:r>
            <a:endParaRPr lang="en-US" sz="3600">
              <a:latin typeface="Calibri" pitchFamily="34" charset="0"/>
            </a:endParaRPr>
          </a:p>
        </p:txBody>
      </p:sp>
      <p:sp>
        <p:nvSpPr>
          <p:cNvPr id="358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endParaRPr lang="en-GB" sz="2800"/>
          </a:p>
        </p:txBody>
      </p:sp>
      <p:pic>
        <p:nvPicPr>
          <p:cNvPr id="35843" name="Picture 3"/>
          <p:cNvPicPr>
            <a:picLocks noGrp="1" noChangeAspect="1" noChangeArrowheads="1"/>
          </p:cNvPicPr>
          <p:nvPr/>
        </p:nvPicPr>
        <p:blipFill>
          <a:blip r:embed="rId3"/>
          <a:srcRect/>
          <a:stretch>
            <a:fillRect/>
          </a:stretch>
        </p:blipFill>
        <p:spPr bwMode="auto">
          <a:xfrm>
            <a:off x="214313" y="2166938"/>
            <a:ext cx="8713787" cy="2524125"/>
          </a:xfrm>
          <a:prstGeom prst="rect">
            <a:avLst/>
          </a:prstGeom>
          <a:noFill/>
          <a:ln w="9525">
            <a:noFill/>
            <a:miter lim="800000"/>
            <a:headEnd/>
            <a:tailEnd/>
          </a:ln>
        </p:spPr>
      </p:pic>
    </p:spTree>
    <p:extLst>
      <p:ext uri="{BB962C8B-B14F-4D97-AF65-F5344CB8AC3E}">
        <p14:creationId xmlns:p14="http://schemas.microsoft.com/office/powerpoint/2010/main" val="26624183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Contemporary Organizational</a:t>
            </a:r>
            <a:br>
              <a:rPr lang="en-US" sz="3600"/>
            </a:br>
            <a:r>
              <a:rPr lang="en-US" sz="3600"/>
              <a:t> Designs (cont.)</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b="1" dirty="0"/>
              <a:t>Project Structure  - </a:t>
            </a:r>
            <a:r>
              <a:rPr lang="en-US" sz="2800" dirty="0"/>
              <a:t>an organizational structure in which employees continuously work on projects</a:t>
            </a:r>
          </a:p>
          <a:p>
            <a:pPr>
              <a:defRPr/>
            </a:pPr>
            <a:r>
              <a:rPr lang="en-US" sz="2800" b="1" dirty="0" err="1"/>
              <a:t>Boundaryless</a:t>
            </a:r>
            <a:r>
              <a:rPr lang="en-US" sz="2800" b="1" dirty="0"/>
              <a:t> Organization</a:t>
            </a:r>
            <a:r>
              <a:rPr lang="en-US" sz="2800" dirty="0"/>
              <a:t>  - an organization whose design is not defined by, or limited to, the horizontal, vertical, or external boundaries imposed by a predefined structure</a:t>
            </a:r>
          </a:p>
          <a:p>
            <a:pPr marL="0" indent="0">
              <a:buFont typeface="Arial" pitchFamily="34" charset="0"/>
              <a:buNone/>
              <a:defRPr/>
            </a:pPr>
            <a:endParaRPr lang="en-US" sz="2800" b="1" dirty="0"/>
          </a:p>
        </p:txBody>
      </p:sp>
    </p:spTree>
    <p:extLst>
      <p:ext uri="{BB962C8B-B14F-4D97-AF65-F5344CB8AC3E}">
        <p14:creationId xmlns:p14="http://schemas.microsoft.com/office/powerpoint/2010/main" val="11718670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Exhibit 12-1 Contemporary </a:t>
            </a:r>
            <a:br>
              <a:rPr lang="en-US" sz="3600"/>
            </a:br>
            <a:r>
              <a:rPr lang="en-US" sz="3600"/>
              <a:t>Organizational Designs (cont.)</a:t>
            </a:r>
            <a:endParaRPr lang="en-US" sz="3600">
              <a:latin typeface="Calibri" pitchFamily="34" charset="0"/>
            </a:endParaRPr>
          </a:p>
        </p:txBody>
      </p:sp>
      <p:sp>
        <p:nvSpPr>
          <p:cNvPr id="399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endParaRPr lang="en-GB" sz="2800"/>
          </a:p>
        </p:txBody>
      </p:sp>
      <p:pic>
        <p:nvPicPr>
          <p:cNvPr id="39939" name="Picture 3"/>
          <p:cNvPicPr>
            <a:picLocks noGrp="1" noChangeAspect="1" noChangeArrowheads="1"/>
          </p:cNvPicPr>
          <p:nvPr/>
        </p:nvPicPr>
        <p:blipFill>
          <a:blip r:embed="rId3"/>
          <a:srcRect/>
          <a:stretch>
            <a:fillRect/>
          </a:stretch>
        </p:blipFill>
        <p:spPr bwMode="auto">
          <a:xfrm>
            <a:off x="271463" y="1487488"/>
            <a:ext cx="8601075" cy="2322512"/>
          </a:xfrm>
          <a:prstGeom prst="rect">
            <a:avLst/>
          </a:prstGeom>
          <a:noFill/>
          <a:ln w="9525">
            <a:noFill/>
            <a:miter lim="800000"/>
            <a:headEnd/>
            <a:tailEnd/>
          </a:ln>
        </p:spPr>
      </p:pic>
    </p:spTree>
    <p:extLst>
      <p:ext uri="{BB962C8B-B14F-4D97-AF65-F5344CB8AC3E}">
        <p14:creationId xmlns:p14="http://schemas.microsoft.com/office/powerpoint/2010/main" val="6923336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Contemporary Organizational</a:t>
            </a:r>
            <a:br>
              <a:rPr lang="en-US" sz="3600"/>
            </a:br>
            <a:r>
              <a:rPr lang="en-US" sz="3600"/>
              <a:t> Designs (cont.)</a:t>
            </a:r>
            <a:endParaRPr lang="en-US" sz="3600">
              <a:latin typeface="Calibri" pitchFamily="34" charset="0"/>
            </a:endParaRPr>
          </a:p>
        </p:txBody>
      </p:sp>
      <p:sp>
        <p:nvSpPr>
          <p:cNvPr id="41986" name="Rectangle 3"/>
          <p:cNvSpPr txBox="1">
            <a:spLocks/>
          </p:cNvSpPr>
          <p:nvPr/>
        </p:nvSpPr>
        <p:spPr bwMode="auto">
          <a:xfrm>
            <a:off x="457200" y="1600200"/>
            <a:ext cx="41148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Virtual Organization</a:t>
            </a:r>
            <a:r>
              <a:rPr lang="en-US" sz="2800"/>
              <a:t> - an organization that consists of a small core of full-time employees and outside specialists temporarily hired as needed to work on projects.</a:t>
            </a:r>
          </a:p>
        </p:txBody>
      </p:sp>
      <p:pic>
        <p:nvPicPr>
          <p:cNvPr id="41987" name="Picture 2"/>
          <p:cNvPicPr>
            <a:picLocks noChangeAspect="1" noChangeArrowheads="1"/>
          </p:cNvPicPr>
          <p:nvPr/>
        </p:nvPicPr>
        <p:blipFill>
          <a:blip r:embed="rId3"/>
          <a:srcRect/>
          <a:stretch>
            <a:fillRect/>
          </a:stretch>
        </p:blipFill>
        <p:spPr bwMode="auto">
          <a:xfrm>
            <a:off x="4419600" y="1676400"/>
            <a:ext cx="4572000" cy="3733800"/>
          </a:xfrm>
          <a:prstGeom prst="rect">
            <a:avLst/>
          </a:prstGeom>
          <a:noFill/>
          <a:ln w="9525">
            <a:noFill/>
            <a:miter lim="800000"/>
            <a:headEnd/>
            <a:tailEnd/>
          </a:ln>
        </p:spPr>
      </p:pic>
    </p:spTree>
    <p:extLst>
      <p:ext uri="{BB962C8B-B14F-4D97-AF65-F5344CB8AC3E}">
        <p14:creationId xmlns:p14="http://schemas.microsoft.com/office/powerpoint/2010/main" val="1900972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Contemporary Organizational</a:t>
            </a:r>
            <a:br>
              <a:rPr lang="en-US" sz="3600"/>
            </a:br>
            <a:r>
              <a:rPr lang="en-US" sz="3600"/>
              <a:t> Designs (cont.)</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Network Organization</a:t>
            </a:r>
            <a:r>
              <a:rPr lang="en-US" sz="2800"/>
              <a:t> - an organization that uses its own employees to do some work  activities and networks of outside suppliers to provide other needed product components or work processes.</a:t>
            </a:r>
            <a:endParaRPr lang="en-US" sz="2800" b="1"/>
          </a:p>
          <a:p>
            <a:pPr marL="342900" indent="-342900" eaLnBrk="0" hangingPunct="0">
              <a:spcBef>
                <a:spcPct val="20000"/>
              </a:spcBef>
              <a:buFont typeface="Arial" charset="0"/>
              <a:buChar char="•"/>
            </a:pPr>
            <a:r>
              <a:rPr lang="en-US" sz="2800" b="1"/>
              <a:t>Learning Organization </a:t>
            </a:r>
            <a:r>
              <a:rPr lang="en-US" sz="2800"/>
              <a:t>- an organization that has developed the capacity to continuously learn, adapt, and change</a:t>
            </a:r>
          </a:p>
        </p:txBody>
      </p:sp>
    </p:spTree>
    <p:extLst>
      <p:ext uri="{BB962C8B-B14F-4D97-AF65-F5344CB8AC3E}">
        <p14:creationId xmlns:p14="http://schemas.microsoft.com/office/powerpoint/2010/main" val="317459580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Exhibit 12-1 Contemporary </a:t>
            </a:r>
            <a:br>
              <a:rPr lang="en-US" sz="3600"/>
            </a:br>
            <a:r>
              <a:rPr lang="en-US" sz="3600"/>
              <a:t>Organizational Designs (cont.)</a:t>
            </a:r>
            <a:endParaRPr lang="en-US" sz="3600">
              <a:latin typeface="Calibri" pitchFamily="34" charset="0"/>
            </a:endParaRPr>
          </a:p>
        </p:txBody>
      </p:sp>
      <p:sp>
        <p:nvSpPr>
          <p:cNvPr id="46082" name="Rectangle 3"/>
          <p:cNvSpPr txBox="1">
            <a:spLocks/>
          </p:cNvSpPr>
          <p:nvPr/>
        </p:nvSpPr>
        <p:spPr bwMode="auto">
          <a:xfrm>
            <a:off x="457200" y="1600200"/>
            <a:ext cx="8229600" cy="2262188"/>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endParaRPr lang="en-GB" sz="2800"/>
          </a:p>
        </p:txBody>
      </p:sp>
      <p:pic>
        <p:nvPicPr>
          <p:cNvPr id="46083" name="Picture 3"/>
          <p:cNvPicPr>
            <a:picLocks noGrp="1" noChangeAspect="1" noChangeArrowheads="1"/>
          </p:cNvPicPr>
          <p:nvPr/>
        </p:nvPicPr>
        <p:blipFill>
          <a:blip r:embed="rId3"/>
          <a:srcRect/>
          <a:stretch>
            <a:fillRect/>
          </a:stretch>
        </p:blipFill>
        <p:spPr bwMode="auto">
          <a:xfrm>
            <a:off x="271463" y="1600200"/>
            <a:ext cx="8601075" cy="2322513"/>
          </a:xfrm>
          <a:prstGeom prst="rect">
            <a:avLst/>
          </a:prstGeom>
          <a:noFill/>
          <a:ln w="9525">
            <a:noFill/>
            <a:miter lim="800000"/>
            <a:headEnd/>
            <a:tailEnd/>
          </a:ln>
        </p:spPr>
      </p:pic>
      <p:pic>
        <p:nvPicPr>
          <p:cNvPr id="46084" name="Picture 4"/>
          <p:cNvPicPr>
            <a:picLocks noGrp="1" noChangeAspect="1" noChangeArrowheads="1"/>
          </p:cNvPicPr>
          <p:nvPr/>
        </p:nvPicPr>
        <p:blipFill>
          <a:blip r:embed="rId4"/>
          <a:srcRect/>
          <a:stretch>
            <a:fillRect/>
          </a:stretch>
        </p:blipFill>
        <p:spPr bwMode="auto">
          <a:xfrm>
            <a:off x="165100" y="3886200"/>
            <a:ext cx="8815388" cy="2438400"/>
          </a:xfrm>
          <a:prstGeom prst="rect">
            <a:avLst/>
          </a:prstGeom>
          <a:noFill/>
          <a:ln w="9525">
            <a:noFill/>
            <a:miter lim="800000"/>
            <a:headEnd/>
            <a:tailEnd/>
          </a:ln>
        </p:spPr>
      </p:pic>
    </p:spTree>
    <p:extLst>
      <p:ext uri="{BB962C8B-B14F-4D97-AF65-F5344CB8AC3E}">
        <p14:creationId xmlns:p14="http://schemas.microsoft.com/office/powerpoint/2010/main" val="7248590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Organizing for Collaboration</a:t>
            </a:r>
            <a:endParaRPr lang="en-US" sz="36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r>
              <a:rPr lang="en-US" sz="3600"/>
              <a:t>Internal Collaboration</a:t>
            </a:r>
          </a:p>
          <a:p>
            <a:pPr marL="742950" lvl="1" indent="-285750" eaLnBrk="0" hangingPunct="0">
              <a:spcBef>
                <a:spcPct val="20000"/>
              </a:spcBef>
              <a:buFont typeface="Arial" charset="0"/>
              <a:buChar char="–"/>
            </a:pPr>
            <a:r>
              <a:rPr lang="en-US" sz="2800" b="1"/>
              <a:t>Cross-functional team - </a:t>
            </a:r>
            <a:r>
              <a:rPr lang="en-US" sz="2800"/>
              <a:t>a work team composed of individuals from various functional specialties.</a:t>
            </a:r>
          </a:p>
          <a:p>
            <a:pPr marL="742950" lvl="1" indent="-285750" eaLnBrk="0" hangingPunct="0">
              <a:spcBef>
                <a:spcPct val="20000"/>
              </a:spcBef>
              <a:buFont typeface="Arial" charset="0"/>
              <a:buChar char="–"/>
            </a:pPr>
            <a:r>
              <a:rPr lang="en-US" sz="2800" b="1"/>
              <a:t>Task force (or ad hoc committee) </a:t>
            </a:r>
            <a:r>
              <a:rPr lang="en-US" sz="2800"/>
              <a:t>-</a:t>
            </a:r>
            <a:r>
              <a:rPr lang="en-US" sz="2800" b="1"/>
              <a:t> </a:t>
            </a:r>
            <a:r>
              <a:rPr lang="en-US" sz="2800"/>
              <a:t>a temporary committee or team formed to tackle a specific short-term problem affecting several departments.</a:t>
            </a:r>
          </a:p>
          <a:p>
            <a:pPr marL="742950" lvl="1" indent="-285750" eaLnBrk="0" hangingPunct="0">
              <a:lnSpc>
                <a:spcPct val="80000"/>
              </a:lnSpc>
              <a:spcBef>
                <a:spcPct val="35000"/>
              </a:spcBef>
              <a:buFont typeface="Arial" charset="0"/>
              <a:buChar char="–"/>
            </a:pPr>
            <a:endParaRPr lang="en-US" sz="2400"/>
          </a:p>
        </p:txBody>
      </p:sp>
    </p:spTree>
    <p:extLst>
      <p:ext uri="{BB962C8B-B14F-4D97-AF65-F5344CB8AC3E}">
        <p14:creationId xmlns:p14="http://schemas.microsoft.com/office/powerpoint/2010/main" val="4679383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Exhibit 12-3 Benefits and Drawbacks</a:t>
            </a:r>
            <a:br>
              <a:rPr lang="en-US" sz="3600"/>
            </a:br>
            <a:r>
              <a:rPr lang="en-US" sz="3600"/>
              <a:t>of Collaborative Work</a:t>
            </a:r>
            <a:endParaRPr lang="en-US" sz="3600">
              <a:latin typeface="Calibri" pitchFamily="34" charset="0"/>
            </a:endParaRPr>
          </a:p>
        </p:txBody>
      </p:sp>
      <p:pic>
        <p:nvPicPr>
          <p:cNvPr id="50178" name="Picture 2"/>
          <p:cNvPicPr>
            <a:picLocks noChangeAspect="1" noChangeArrowheads="1"/>
          </p:cNvPicPr>
          <p:nvPr/>
        </p:nvPicPr>
        <p:blipFill>
          <a:blip r:embed="rId3"/>
          <a:srcRect/>
          <a:stretch>
            <a:fillRect/>
          </a:stretch>
        </p:blipFill>
        <p:spPr bwMode="auto">
          <a:xfrm>
            <a:off x="41275" y="1828800"/>
            <a:ext cx="9102725" cy="3124200"/>
          </a:xfrm>
          <a:prstGeom prst="rect">
            <a:avLst/>
          </a:prstGeom>
          <a:noFill/>
          <a:ln w="9525">
            <a:noFill/>
            <a:miter lim="800000"/>
            <a:headEnd/>
            <a:tailEnd/>
          </a:ln>
        </p:spPr>
      </p:pic>
    </p:spTree>
    <p:extLst>
      <p:ext uri="{BB962C8B-B14F-4D97-AF65-F5344CB8AC3E}">
        <p14:creationId xmlns:p14="http://schemas.microsoft.com/office/powerpoint/2010/main" val="12215184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Internal Collaboration (cont.)</a:t>
            </a:r>
            <a:endParaRPr lang="en-US" sz="3600">
              <a:latin typeface="Calibri" pitchFamily="34" charset="0"/>
            </a:endParaRPr>
          </a:p>
        </p:txBody>
      </p:sp>
      <p:sp>
        <p:nvSpPr>
          <p:cNvPr id="52226" name="Rectangle 3"/>
          <p:cNvSpPr txBox="1">
            <a:spLocks/>
          </p:cNvSpPr>
          <p:nvPr/>
        </p:nvSpPr>
        <p:spPr bwMode="auto">
          <a:xfrm>
            <a:off x="152400" y="1600200"/>
            <a:ext cx="4724400" cy="4495800"/>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Communities of practice - </a:t>
            </a:r>
            <a:r>
              <a:rPr lang="en-US" sz="2800"/>
              <a:t>groups of people who share a concern, a set of problems, or a passion about a topic, and who deepen their knowledge and expertise in that area by interacting on an ongoing basis.</a:t>
            </a:r>
          </a:p>
        </p:txBody>
      </p:sp>
      <p:pic>
        <p:nvPicPr>
          <p:cNvPr id="52227" name="Picture 2"/>
          <p:cNvPicPr>
            <a:picLocks noChangeAspect="1" noChangeArrowheads="1"/>
          </p:cNvPicPr>
          <p:nvPr/>
        </p:nvPicPr>
        <p:blipFill>
          <a:blip r:embed="rId3"/>
          <a:srcRect/>
          <a:stretch>
            <a:fillRect/>
          </a:stretch>
        </p:blipFill>
        <p:spPr bwMode="auto">
          <a:xfrm>
            <a:off x="4878388" y="1538288"/>
            <a:ext cx="4265612" cy="3262312"/>
          </a:xfrm>
          <a:prstGeom prst="rect">
            <a:avLst/>
          </a:prstGeom>
          <a:noFill/>
          <a:ln w="9525">
            <a:noFill/>
            <a:miter lim="800000"/>
            <a:headEnd/>
            <a:tailEnd/>
          </a:ln>
        </p:spPr>
      </p:pic>
    </p:spTree>
    <p:extLst>
      <p:ext uri="{BB962C8B-B14F-4D97-AF65-F5344CB8AC3E}">
        <p14:creationId xmlns:p14="http://schemas.microsoft.com/office/powerpoint/2010/main" val="341856903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Exhibit 12-4 Making Communities of</a:t>
            </a:r>
            <a:br>
              <a:rPr lang="en-US" sz="3600"/>
            </a:br>
            <a:r>
              <a:rPr lang="en-US" sz="3600"/>
              <a:t>Practice Work</a:t>
            </a:r>
            <a:endParaRPr lang="en-US" sz="36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endParaRPr lang="en-GB" sz="2800"/>
          </a:p>
        </p:txBody>
      </p:sp>
      <p:pic>
        <p:nvPicPr>
          <p:cNvPr id="54275" name="Picture 2"/>
          <p:cNvPicPr>
            <a:picLocks noChangeAspect="1" noChangeArrowheads="1"/>
          </p:cNvPicPr>
          <p:nvPr/>
        </p:nvPicPr>
        <p:blipFill>
          <a:blip r:embed="rId3"/>
          <a:srcRect/>
          <a:stretch>
            <a:fillRect/>
          </a:stretch>
        </p:blipFill>
        <p:spPr bwMode="auto">
          <a:xfrm>
            <a:off x="304800" y="1752600"/>
            <a:ext cx="8382000" cy="2717800"/>
          </a:xfrm>
          <a:prstGeom prst="rect">
            <a:avLst/>
          </a:prstGeom>
          <a:noFill/>
          <a:ln w="9525">
            <a:noFill/>
            <a:miter lim="800000"/>
            <a:headEnd/>
            <a:tailEnd/>
          </a:ln>
        </p:spPr>
      </p:pic>
    </p:spTree>
    <p:extLst>
      <p:ext uri="{BB962C8B-B14F-4D97-AF65-F5344CB8AC3E}">
        <p14:creationId xmlns:p14="http://schemas.microsoft.com/office/powerpoint/2010/main" val="2855931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a:t>Managing Stakeholder Relationships</a:t>
            </a:r>
            <a:endParaRPr lang="en-US">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Stakeholders - </a:t>
            </a:r>
            <a:r>
              <a:rPr lang="en-US" sz="3200"/>
              <a:t>any constituencies in the organization’s environment that are affected by an organization’s decisions and actions.</a:t>
            </a:r>
          </a:p>
        </p:txBody>
      </p:sp>
    </p:spTree>
    <p:extLst>
      <p:ext uri="{BB962C8B-B14F-4D97-AF65-F5344CB8AC3E}">
        <p14:creationId xmlns:p14="http://schemas.microsoft.com/office/powerpoint/2010/main" val="284429831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External Collaboration</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Open innovation - </a:t>
            </a:r>
            <a:r>
              <a:rPr lang="en-US" sz="2800"/>
              <a:t>opening up the search for new ideas beyond the organization’s boundaries and allowing innovations to easily transfer inward and outward.</a:t>
            </a:r>
          </a:p>
          <a:p>
            <a:pPr marL="342900" indent="-342900" eaLnBrk="0" hangingPunct="0">
              <a:spcBef>
                <a:spcPct val="20000"/>
              </a:spcBef>
              <a:buFont typeface="Arial" charset="0"/>
              <a:buChar char="•"/>
            </a:pPr>
            <a:r>
              <a:rPr lang="en-US" sz="2800" b="1"/>
              <a:t>Strategic partnerships - </a:t>
            </a:r>
            <a:r>
              <a:rPr lang="en-US" sz="2800"/>
              <a:t>collaborative relationships between two or more organizations in which they combine their resources and capabilities for some business purpose.</a:t>
            </a:r>
          </a:p>
        </p:txBody>
      </p:sp>
    </p:spTree>
    <p:extLst>
      <p:ext uri="{BB962C8B-B14F-4D97-AF65-F5344CB8AC3E}">
        <p14:creationId xmlns:p14="http://schemas.microsoft.com/office/powerpoint/2010/main" val="1675770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Exhibit 12-5 Benefits and Drawbacks of</a:t>
            </a:r>
            <a:br>
              <a:rPr lang="en-US" sz="3600"/>
            </a:br>
            <a:r>
              <a:rPr lang="en-US" sz="3600"/>
              <a:t>Open Innovation</a:t>
            </a:r>
            <a:endParaRPr lang="en-US" sz="3600">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endParaRPr lang="en-GB" sz="2800"/>
          </a:p>
        </p:txBody>
      </p:sp>
      <p:pic>
        <p:nvPicPr>
          <p:cNvPr id="58371" name="Picture 2"/>
          <p:cNvPicPr>
            <a:picLocks noChangeAspect="1" noChangeArrowheads="1"/>
          </p:cNvPicPr>
          <p:nvPr/>
        </p:nvPicPr>
        <p:blipFill>
          <a:blip r:embed="rId3"/>
          <a:srcRect/>
          <a:stretch>
            <a:fillRect/>
          </a:stretch>
        </p:blipFill>
        <p:spPr bwMode="auto">
          <a:xfrm>
            <a:off x="723900" y="1666875"/>
            <a:ext cx="7696200" cy="3524250"/>
          </a:xfrm>
          <a:prstGeom prst="rect">
            <a:avLst/>
          </a:prstGeom>
          <a:noFill/>
          <a:ln w="9525">
            <a:noFill/>
            <a:miter lim="800000"/>
            <a:headEnd/>
            <a:tailEnd/>
          </a:ln>
        </p:spPr>
      </p:pic>
    </p:spTree>
    <p:extLst>
      <p:ext uri="{BB962C8B-B14F-4D97-AF65-F5344CB8AC3E}">
        <p14:creationId xmlns:p14="http://schemas.microsoft.com/office/powerpoint/2010/main" val="28841686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Flexible Work Arrangements</a:t>
            </a:r>
            <a:endParaRPr lang="en-US" sz="3600">
              <a:latin typeface="Calibri" pitchFamily="34" charset="0"/>
            </a:endParaRPr>
          </a:p>
        </p:txBody>
      </p:sp>
      <p:sp>
        <p:nvSpPr>
          <p:cNvPr id="60418" name="Rectangle 3"/>
          <p:cNvSpPr txBox="1">
            <a:spLocks/>
          </p:cNvSpPr>
          <p:nvPr/>
        </p:nvSpPr>
        <p:spPr bwMode="auto">
          <a:xfrm>
            <a:off x="228600" y="1628775"/>
            <a:ext cx="4800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Telecommuting </a:t>
            </a:r>
            <a:r>
              <a:rPr lang="en-US" sz="2800"/>
              <a:t>- a work arrangement in which employees work at home and are linked to the workplace by computer.</a:t>
            </a:r>
          </a:p>
          <a:p>
            <a:pPr marL="342900" indent="-342900" eaLnBrk="0" hangingPunct="0">
              <a:spcBef>
                <a:spcPct val="20000"/>
              </a:spcBef>
              <a:buFont typeface="Arial" charset="0"/>
              <a:buChar char="•"/>
            </a:pPr>
            <a:r>
              <a:rPr lang="en-US" sz="2800" b="1"/>
              <a:t>Compressed workweek</a:t>
            </a:r>
            <a:r>
              <a:rPr lang="en-US" sz="2800"/>
              <a:t> - a workweek where employees work longer hours per day but fewer days per week</a:t>
            </a:r>
          </a:p>
          <a:p>
            <a:pPr marL="342900" indent="-342900" eaLnBrk="0" hangingPunct="0">
              <a:spcBef>
                <a:spcPct val="20000"/>
              </a:spcBef>
              <a:buFont typeface="Arial" charset="0"/>
              <a:buChar char="•"/>
            </a:pPr>
            <a:endParaRPr lang="en-US" sz="2800"/>
          </a:p>
        </p:txBody>
      </p:sp>
      <p:pic>
        <p:nvPicPr>
          <p:cNvPr id="60419" name="Picture 2"/>
          <p:cNvPicPr>
            <a:picLocks noChangeAspect="1" noChangeArrowheads="1"/>
          </p:cNvPicPr>
          <p:nvPr/>
        </p:nvPicPr>
        <p:blipFill>
          <a:blip r:embed="rId3"/>
          <a:srcRect/>
          <a:stretch>
            <a:fillRect/>
          </a:stretch>
        </p:blipFill>
        <p:spPr bwMode="auto">
          <a:xfrm>
            <a:off x="5084763" y="1628775"/>
            <a:ext cx="3706812" cy="3476625"/>
          </a:xfrm>
          <a:prstGeom prst="rect">
            <a:avLst/>
          </a:prstGeom>
          <a:noFill/>
          <a:ln w="9525">
            <a:noFill/>
            <a:miter lim="800000"/>
            <a:headEnd/>
            <a:tailEnd/>
          </a:ln>
        </p:spPr>
      </p:pic>
    </p:spTree>
    <p:extLst>
      <p:ext uri="{BB962C8B-B14F-4D97-AF65-F5344CB8AC3E}">
        <p14:creationId xmlns:p14="http://schemas.microsoft.com/office/powerpoint/2010/main" val="20791529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Flexible Work Arrangements</a:t>
            </a:r>
            <a:endParaRPr lang="en-US" sz="36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Flextime (or flexible work hours) </a:t>
            </a:r>
            <a:r>
              <a:rPr lang="en-US" sz="2800"/>
              <a:t>- a scheduling system in which employees are required to work a specific number of hours a week but are free to vary those hours within certain limits.</a:t>
            </a:r>
          </a:p>
          <a:p>
            <a:pPr marL="342900" indent="-342900" eaLnBrk="0" hangingPunct="0">
              <a:spcBef>
                <a:spcPct val="20000"/>
              </a:spcBef>
              <a:buFont typeface="Arial" charset="0"/>
              <a:buChar char="•"/>
            </a:pPr>
            <a:r>
              <a:rPr lang="en-US" sz="2800" b="1"/>
              <a:t>Job sharing</a:t>
            </a:r>
            <a:r>
              <a:rPr lang="en-US" sz="2800"/>
              <a:t> - the practice of having two or more people split a full-time job.</a:t>
            </a:r>
          </a:p>
        </p:txBody>
      </p:sp>
    </p:spTree>
    <p:extLst>
      <p:ext uri="{BB962C8B-B14F-4D97-AF65-F5344CB8AC3E}">
        <p14:creationId xmlns:p14="http://schemas.microsoft.com/office/powerpoint/2010/main" val="47679661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Contingent Workforce</a:t>
            </a:r>
            <a:endParaRPr lang="en-US" sz="36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Contingent workers </a:t>
            </a:r>
            <a:r>
              <a:rPr lang="en-US" sz="2800"/>
              <a:t> - temporary, freelance, or contract workers whose employment is contingent upon demand for their services.</a:t>
            </a:r>
          </a:p>
        </p:txBody>
      </p:sp>
    </p:spTree>
    <p:extLst>
      <p:ext uri="{BB962C8B-B14F-4D97-AF65-F5344CB8AC3E}">
        <p14:creationId xmlns:p14="http://schemas.microsoft.com/office/powerpoint/2010/main" val="14762966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Today’s Organizational Design Challenges</a:t>
            </a:r>
            <a:endParaRPr lang="en-US" sz="3600">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Keeping Employees Connected - mobile computing and communication technology have given organizations and employees ways to stay connected and to be more productive</a:t>
            </a:r>
          </a:p>
          <a:p>
            <a:pPr marL="742950" lvl="1" indent="-285750" eaLnBrk="0" hangingPunct="0">
              <a:spcBef>
                <a:spcPct val="20000"/>
              </a:spcBef>
              <a:buFont typeface="Arial" charset="0"/>
              <a:buChar char="–"/>
            </a:pPr>
            <a:r>
              <a:rPr lang="en-US" sz="2400"/>
              <a:t>e-mail, calendars, wireless networks, corporate databases, video conferences and web cams.</a:t>
            </a:r>
          </a:p>
        </p:txBody>
      </p:sp>
    </p:spTree>
    <p:extLst>
      <p:ext uri="{BB962C8B-B14F-4D97-AF65-F5344CB8AC3E}">
        <p14:creationId xmlns:p14="http://schemas.microsoft.com/office/powerpoint/2010/main" val="28123151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Today’s Organizational Design Challenges (cont.)</a:t>
            </a:r>
            <a:endParaRPr lang="en-US" sz="3600">
              <a:latin typeface="Calibri" pitchFamily="34" charset="0"/>
            </a:endParaRPr>
          </a:p>
        </p:txBody>
      </p:sp>
      <p:sp>
        <p:nvSpPr>
          <p:cNvPr id="68610"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r>
              <a:rPr lang="en-US" sz="3200"/>
              <a:t>Managing Global Structural Issues</a:t>
            </a:r>
          </a:p>
          <a:p>
            <a:pPr marL="742950" lvl="1" indent="-285750" eaLnBrk="0" hangingPunct="0">
              <a:spcBef>
                <a:spcPct val="20000"/>
              </a:spcBef>
              <a:buFont typeface="Arial" charset="0"/>
              <a:buChar char="–"/>
            </a:pPr>
            <a:r>
              <a:rPr lang="en-US" sz="2800"/>
              <a:t>When designing or changing structure, managers may need to think about the cultural implications of certain design elements</a:t>
            </a:r>
          </a:p>
          <a:p>
            <a:pPr marL="742950" lvl="1" indent="-285750" eaLnBrk="0" hangingPunct="0">
              <a:spcBef>
                <a:spcPct val="20000"/>
              </a:spcBef>
              <a:buFont typeface="Arial" charset="0"/>
              <a:buChar char="–"/>
            </a:pPr>
            <a:r>
              <a:rPr lang="en-US" sz="2800"/>
              <a:t>Formalization may be more important in less economically developed countries and less important in more economically developed countries where employees may have higher levels of professional education and skills</a:t>
            </a:r>
            <a:endParaRPr lang="en-US" sz="9600"/>
          </a:p>
        </p:txBody>
      </p:sp>
    </p:spTree>
    <p:extLst>
      <p:ext uri="{BB962C8B-B14F-4D97-AF65-F5344CB8AC3E}">
        <p14:creationId xmlns:p14="http://schemas.microsoft.com/office/powerpoint/2010/main" val="23025081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latin typeface="Calibri" pitchFamily="34" charset="0"/>
              </a:rPr>
              <a:t>Review Learning Outcome 12.1</a:t>
            </a: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r>
              <a:rPr lang="en-US" sz="2800"/>
              <a:t>Describe contemporary organizational designs</a:t>
            </a:r>
          </a:p>
          <a:p>
            <a:pPr marL="742950" lvl="1" indent="-285750" eaLnBrk="0" hangingPunct="0">
              <a:lnSpc>
                <a:spcPct val="80000"/>
              </a:lnSpc>
              <a:spcBef>
                <a:spcPct val="35000"/>
              </a:spcBef>
              <a:buFont typeface="Arial" charset="0"/>
              <a:buChar char="–"/>
            </a:pPr>
            <a:r>
              <a:rPr lang="en-US" sz="2800"/>
              <a:t>Team structure - the entire organization is made up of work teams.</a:t>
            </a:r>
          </a:p>
          <a:p>
            <a:pPr marL="742950" lvl="1" indent="-285750" eaLnBrk="0" hangingPunct="0">
              <a:spcBef>
                <a:spcPct val="20000"/>
              </a:spcBef>
              <a:buFont typeface="Arial" charset="0"/>
              <a:buChar char="–"/>
            </a:pPr>
            <a:r>
              <a:rPr lang="en-US" sz="2800"/>
              <a:t>Matrix structure  - assigns specialists from different functional departments to work on one or more projects being led by project managers</a:t>
            </a:r>
          </a:p>
          <a:p>
            <a:pPr marL="742950" lvl="1" indent="-285750" eaLnBrk="0" hangingPunct="0">
              <a:spcBef>
                <a:spcPct val="20000"/>
              </a:spcBef>
              <a:buFont typeface="Arial" charset="0"/>
              <a:buChar char="–"/>
            </a:pPr>
            <a:r>
              <a:rPr lang="en-US" sz="2800"/>
              <a:t>Project structure - Employees continuously work on projects.</a:t>
            </a:r>
          </a:p>
          <a:p>
            <a:pPr marL="742950" lvl="1" indent="-285750" eaLnBrk="0" hangingPunct="0">
              <a:spcBef>
                <a:spcPct val="20000"/>
              </a:spcBef>
              <a:buFont typeface="Arial" charset="0"/>
              <a:buChar char="–"/>
            </a:pPr>
            <a:endParaRPr lang="en-US" sz="9600"/>
          </a:p>
        </p:txBody>
      </p:sp>
    </p:spTree>
    <p:extLst>
      <p:ext uri="{BB962C8B-B14F-4D97-AF65-F5344CB8AC3E}">
        <p14:creationId xmlns:p14="http://schemas.microsoft.com/office/powerpoint/2010/main" val="30949558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latin typeface="Calibri" pitchFamily="34" charset="0"/>
              </a:rPr>
              <a:t>Review Learning Outcome 12.1 (cont.)</a:t>
            </a: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Virtual organization - consists of a small core of full-time employees and outside specialists temporarily hired as needed to work on projects</a:t>
            </a:r>
          </a:p>
          <a:p>
            <a:pPr marL="342900" indent="-342900" eaLnBrk="0" hangingPunct="0">
              <a:spcBef>
                <a:spcPct val="20000"/>
              </a:spcBef>
              <a:buFont typeface="Arial" charset="0"/>
              <a:buChar char="•"/>
            </a:pPr>
            <a:r>
              <a:rPr lang="en-US" sz="2800"/>
              <a:t>Network organization - uses its own employees to do some work activities and networks of outside suppliers to provide other needed product components or work processes.</a:t>
            </a:r>
          </a:p>
          <a:p>
            <a:pPr marL="342900" indent="-342900" eaLnBrk="0" hangingPunct="0">
              <a:spcBef>
                <a:spcPct val="20000"/>
              </a:spcBef>
              <a:buFont typeface="Arial" charset="0"/>
              <a:buChar char="•"/>
            </a:pPr>
            <a:r>
              <a:rPr lang="en-US" sz="2800"/>
              <a:t>Learning organization  -  one that has developed the capacity to continuously learn, adapt, and change</a:t>
            </a:r>
          </a:p>
        </p:txBody>
      </p:sp>
    </p:spTree>
    <p:extLst>
      <p:ext uri="{BB962C8B-B14F-4D97-AF65-F5344CB8AC3E}">
        <p14:creationId xmlns:p14="http://schemas.microsoft.com/office/powerpoint/2010/main" val="349581130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latin typeface="Calibri" pitchFamily="34" charset="0"/>
              </a:rPr>
              <a:t>Review Learning Outcome 12.2</a:t>
            </a: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r>
              <a:rPr lang="en-US" sz="3200"/>
              <a:t>Discuss how organizations organize for collaboration.</a:t>
            </a:r>
          </a:p>
          <a:p>
            <a:pPr marL="742950" lvl="1" indent="-285750" eaLnBrk="0" hangingPunct="0">
              <a:spcBef>
                <a:spcPct val="20000"/>
              </a:spcBef>
              <a:buFont typeface="Arial" charset="0"/>
              <a:buChar char="–"/>
            </a:pPr>
            <a:r>
              <a:rPr lang="en-US" sz="2800"/>
              <a:t>Internal collaborative - structural options include cross-functional teams, task forces, and communities of practice</a:t>
            </a:r>
          </a:p>
          <a:p>
            <a:pPr marL="742950" lvl="1" indent="-285750" eaLnBrk="0" hangingPunct="0">
              <a:spcBef>
                <a:spcPct val="20000"/>
              </a:spcBef>
              <a:buFont typeface="Arial" charset="0"/>
              <a:buChar char="–"/>
            </a:pPr>
            <a:r>
              <a:rPr lang="en-US" sz="2800"/>
              <a:t>External - collaborative options include open innovation and strategic partnerships</a:t>
            </a:r>
          </a:p>
        </p:txBody>
      </p:sp>
    </p:spTree>
    <p:extLst>
      <p:ext uri="{BB962C8B-B14F-4D97-AF65-F5344CB8AC3E}">
        <p14:creationId xmlns:p14="http://schemas.microsoft.com/office/powerpoint/2010/main" val="3397964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Exhibit 2-4 Organizational Stakeholders</a:t>
            </a:r>
            <a:endParaRPr lang="en-US" sz="3600">
              <a:latin typeface="Calibri" pitchFamily="34" charset="0"/>
            </a:endParaRPr>
          </a:p>
        </p:txBody>
      </p:sp>
      <p:pic>
        <p:nvPicPr>
          <p:cNvPr id="50178" name="Picture 4"/>
          <p:cNvPicPr>
            <a:picLocks noGrp="1" noChangeAspect="1" noChangeArrowheads="1"/>
          </p:cNvPicPr>
          <p:nvPr/>
        </p:nvPicPr>
        <p:blipFill>
          <a:blip r:embed="rId3"/>
          <a:srcRect/>
          <a:stretch>
            <a:fillRect/>
          </a:stretch>
        </p:blipFill>
        <p:spPr bwMode="auto">
          <a:xfrm>
            <a:off x="838200" y="1573213"/>
            <a:ext cx="7467600" cy="4522787"/>
          </a:xfrm>
          <a:prstGeom prst="rect">
            <a:avLst/>
          </a:prstGeom>
          <a:noFill/>
          <a:ln w="9525">
            <a:noFill/>
            <a:miter lim="800000"/>
            <a:headEnd/>
            <a:tailEnd/>
          </a:ln>
        </p:spPr>
      </p:pic>
    </p:spTree>
    <p:extLst>
      <p:ext uri="{BB962C8B-B14F-4D97-AF65-F5344CB8AC3E}">
        <p14:creationId xmlns:p14="http://schemas.microsoft.com/office/powerpoint/2010/main" val="309174991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latin typeface="Calibri" pitchFamily="34" charset="0"/>
              </a:rPr>
              <a:t>Review Learning Outcome 12.3</a:t>
            </a: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r>
              <a:rPr lang="en-US" sz="2800"/>
              <a:t>Explain flexible work arrangements used by organizations.</a:t>
            </a:r>
          </a:p>
          <a:p>
            <a:pPr marL="742950" lvl="1" indent="-285750" eaLnBrk="0" hangingPunct="0">
              <a:spcBef>
                <a:spcPct val="20000"/>
              </a:spcBef>
              <a:buFont typeface="Arial" charset="0"/>
              <a:buChar char="–"/>
            </a:pPr>
            <a:r>
              <a:rPr lang="en-US" sz="2800"/>
              <a:t>Flexible work arrangements  - give organizations the flexibility to deploy employees when and where they’re needed.</a:t>
            </a:r>
          </a:p>
          <a:p>
            <a:pPr marL="742950" lvl="1" indent="-285750" eaLnBrk="0" hangingPunct="0">
              <a:spcBef>
                <a:spcPct val="20000"/>
              </a:spcBef>
              <a:buFont typeface="Arial" charset="0"/>
              <a:buChar char="–"/>
            </a:pPr>
            <a:r>
              <a:rPr lang="en-US" sz="2800"/>
              <a:t>Structural options include telecommuting, compressed workweeks, flextime, and job sharing.</a:t>
            </a:r>
            <a:endParaRPr lang="en-US" sz="7200"/>
          </a:p>
        </p:txBody>
      </p:sp>
    </p:spTree>
    <p:extLst>
      <p:ext uri="{BB962C8B-B14F-4D97-AF65-F5344CB8AC3E}">
        <p14:creationId xmlns:p14="http://schemas.microsoft.com/office/powerpoint/2010/main" val="30481366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latin typeface="Calibri" pitchFamily="34" charset="0"/>
              </a:rPr>
              <a:t>Review Learning Outcome 12.4</a:t>
            </a: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r>
              <a:rPr lang="en-US" sz="2800"/>
              <a:t>Discuss organizing issues associated with a contingent workforce.</a:t>
            </a:r>
          </a:p>
          <a:p>
            <a:pPr marL="742950" lvl="1" indent="-285750" eaLnBrk="0" hangingPunct="0">
              <a:spcBef>
                <a:spcPct val="20000"/>
              </a:spcBef>
              <a:buFont typeface="Arial" charset="0"/>
              <a:buChar char="–"/>
            </a:pPr>
            <a:r>
              <a:rPr lang="en-US" sz="2800"/>
              <a:t>Contingent workers are temporary, freelance, or contract workers whose employment is contingent on demand for their services</a:t>
            </a:r>
            <a:endParaRPr lang="en-US" sz="7200"/>
          </a:p>
        </p:txBody>
      </p:sp>
    </p:spTree>
    <p:extLst>
      <p:ext uri="{BB962C8B-B14F-4D97-AF65-F5344CB8AC3E}">
        <p14:creationId xmlns:p14="http://schemas.microsoft.com/office/powerpoint/2010/main" val="23790624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latin typeface="Calibri" pitchFamily="34" charset="0"/>
              </a:rPr>
              <a:t>Review Learning Outcome 12.5</a:t>
            </a: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80000"/>
              </a:lnSpc>
              <a:spcBef>
                <a:spcPct val="35000"/>
              </a:spcBef>
              <a:buFont typeface="Arial" charset="0"/>
              <a:buChar char="•"/>
            </a:pPr>
            <a:r>
              <a:rPr lang="en-US" sz="2800"/>
              <a:t>Describe today’s organizational design challenges.</a:t>
            </a:r>
          </a:p>
          <a:p>
            <a:pPr marL="742950" lvl="1" indent="-285750" eaLnBrk="0" hangingPunct="0">
              <a:spcBef>
                <a:spcPct val="20000"/>
              </a:spcBef>
              <a:buFont typeface="Arial" charset="0"/>
              <a:buChar char="–"/>
            </a:pPr>
            <a:r>
              <a:rPr lang="en-US" sz="2800"/>
              <a:t>The two main organizational design challenges for today include keeping employees connected and managing global structural issues.</a:t>
            </a:r>
            <a:endParaRPr lang="en-US" sz="7200"/>
          </a:p>
        </p:txBody>
      </p:sp>
    </p:spTree>
    <p:extLst>
      <p:ext uri="{BB962C8B-B14F-4D97-AF65-F5344CB8AC3E}">
        <p14:creationId xmlns:p14="http://schemas.microsoft.com/office/powerpoint/2010/main" val="10442230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Human Resource Management</a:t>
            </a:r>
          </a:p>
        </p:txBody>
      </p:sp>
      <p:pic>
        <p:nvPicPr>
          <p:cNvPr id="29698" name="Picture 1"/>
          <p:cNvPicPr>
            <a:picLocks noChangeAspect="1"/>
          </p:cNvPicPr>
          <p:nvPr/>
        </p:nvPicPr>
        <p:blipFill>
          <a:blip r:embed="rId2"/>
          <a:srcRect/>
          <a:stretch>
            <a:fillRect/>
          </a:stretch>
        </p:blipFill>
        <p:spPr bwMode="auto">
          <a:xfrm>
            <a:off x="5867400" y="43434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2545256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447800"/>
            <a:ext cx="7620000" cy="4419600"/>
          </a:xfrm>
        </p:spPr>
        <p:txBody>
          <a:bodyPr/>
          <a:lstStyle/>
          <a:p>
            <a:pPr marL="457200" indent="-457200" eaLnBrk="1" hangingPunct="1">
              <a:buFont typeface="Arial" charset="0"/>
              <a:buNone/>
            </a:pPr>
            <a:r>
              <a:rPr lang="en-US" sz="2600" b="1" i="0"/>
              <a:t>Explain </a:t>
            </a:r>
            <a:r>
              <a:rPr lang="en-US" sz="2600" i="0"/>
              <a:t>the importance of the human resource management process and the external</a:t>
            </a:r>
          </a:p>
          <a:p>
            <a:pPr marL="457200" indent="-457200" eaLnBrk="1" hangingPunct="1">
              <a:buFont typeface="Arial" charset="0"/>
              <a:buNone/>
            </a:pPr>
            <a:r>
              <a:rPr lang="en-US" sz="2600" i="0"/>
              <a:t>influences that might affect that process.</a:t>
            </a:r>
          </a:p>
          <a:p>
            <a:pPr marL="457200" indent="-457200" eaLnBrk="1" hangingPunct="1">
              <a:buFont typeface="Arial" charset="0"/>
              <a:buNone/>
            </a:pPr>
            <a:r>
              <a:rPr lang="en-US" sz="2600" b="1" i="0"/>
              <a:t>Discuss </a:t>
            </a:r>
            <a:r>
              <a:rPr lang="en-US" sz="2600" i="0"/>
              <a:t>the tasks associated with identifying and selecting competent employees.</a:t>
            </a:r>
          </a:p>
          <a:p>
            <a:pPr marL="457200" indent="-457200" eaLnBrk="1" hangingPunct="1">
              <a:buFont typeface="Arial" charset="0"/>
              <a:buNone/>
            </a:pPr>
            <a:r>
              <a:rPr lang="en-US" sz="2600" b="1" i="0"/>
              <a:t>Explain </a:t>
            </a:r>
            <a:r>
              <a:rPr lang="en-US" sz="2600" i="0"/>
              <a:t>the different types of orientation and training.</a:t>
            </a:r>
          </a:p>
          <a:p>
            <a:pPr marL="457200" indent="-457200" eaLnBrk="1" hangingPunct="1">
              <a:buFont typeface="Arial" charset="0"/>
              <a:buNone/>
            </a:pPr>
            <a:r>
              <a:rPr lang="en-US" sz="2600" b="1" i="0"/>
              <a:t>Describe </a:t>
            </a:r>
            <a:r>
              <a:rPr lang="en-US" sz="2600" i="0"/>
              <a:t>strategies for retaining competent, high-performing employees.</a:t>
            </a:r>
          </a:p>
          <a:p>
            <a:pPr marL="457200" indent="-457200" eaLnBrk="1" hangingPunct="1">
              <a:buFont typeface="Arial" charset="0"/>
              <a:buNone/>
            </a:pPr>
            <a:r>
              <a:rPr lang="en-US" sz="2600" b="1" i="0"/>
              <a:t>Discuss </a:t>
            </a:r>
            <a:r>
              <a:rPr lang="en-US" sz="2600" i="0"/>
              <a:t>contemporary issues in managing human resources.</a:t>
            </a:r>
            <a:endParaRPr lang="en-US" sz="2600" i="0">
              <a:cs typeface="Arial" charset="0"/>
            </a:endParaRPr>
          </a:p>
        </p:txBody>
      </p:sp>
    </p:spTree>
    <p:extLst>
      <p:ext uri="{BB962C8B-B14F-4D97-AF65-F5344CB8AC3E}">
        <p14:creationId xmlns:p14="http://schemas.microsoft.com/office/powerpoint/2010/main" val="309956076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Why Is HRM Important?</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As a significant source of competitive advantage</a:t>
            </a:r>
          </a:p>
          <a:p>
            <a:pPr marL="742950" lvl="1" indent="-285750" eaLnBrk="0" hangingPunct="0">
              <a:spcBef>
                <a:spcPct val="20000"/>
              </a:spcBef>
              <a:buFont typeface="Arial" charset="0"/>
              <a:buChar char="–"/>
            </a:pPr>
            <a:r>
              <a:rPr lang="en-US" sz="2400"/>
              <a:t>People-oriented HR creates superior shareholder value</a:t>
            </a:r>
          </a:p>
          <a:p>
            <a:pPr marL="342900" indent="-342900" eaLnBrk="0" hangingPunct="0">
              <a:spcBef>
                <a:spcPct val="20000"/>
              </a:spcBef>
              <a:buFont typeface="Arial" charset="0"/>
              <a:buChar char="•"/>
            </a:pPr>
            <a:r>
              <a:rPr lang="en-US" sz="2800"/>
              <a:t>As an important strategic tool</a:t>
            </a:r>
          </a:p>
          <a:p>
            <a:pPr marL="742950" lvl="1" indent="-285750" eaLnBrk="0" hangingPunct="0">
              <a:spcBef>
                <a:spcPct val="20000"/>
              </a:spcBef>
              <a:buFont typeface="Arial" charset="0"/>
              <a:buChar char="–"/>
            </a:pPr>
            <a:r>
              <a:rPr lang="en-US" sz="2400"/>
              <a:t>Achieve competitive success through people by treating employees as partners</a:t>
            </a:r>
          </a:p>
          <a:p>
            <a:pPr marL="342900" indent="-342900" eaLnBrk="0" hangingPunct="0">
              <a:spcBef>
                <a:spcPct val="20000"/>
              </a:spcBef>
              <a:buFont typeface="Arial" charset="0"/>
              <a:buChar char="•"/>
            </a:pPr>
            <a:r>
              <a:rPr lang="en-US" sz="2800"/>
              <a:t>To improve organizational performance</a:t>
            </a:r>
          </a:p>
          <a:p>
            <a:pPr marL="742950" lvl="1" indent="-285750" eaLnBrk="0" hangingPunct="0">
              <a:spcBef>
                <a:spcPct val="20000"/>
              </a:spcBef>
              <a:buFont typeface="Arial" charset="0"/>
              <a:buChar char="–"/>
            </a:pPr>
            <a:r>
              <a:rPr lang="en-US" sz="2400"/>
              <a:t>High performance work practices lead to both high individual and high organizational performance</a:t>
            </a:r>
          </a:p>
        </p:txBody>
      </p:sp>
    </p:spTree>
    <p:extLst>
      <p:ext uri="{BB962C8B-B14F-4D97-AF65-F5344CB8AC3E}">
        <p14:creationId xmlns:p14="http://schemas.microsoft.com/office/powerpoint/2010/main" val="42212093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Why Is HRM Important (cont.)?</a:t>
            </a:r>
            <a:endParaRPr lang="en-US" sz="36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High-performance work practices - </a:t>
            </a:r>
            <a:r>
              <a:rPr lang="en-US" sz="2800"/>
              <a:t>work practices that lead to both high individual and high organizational performance</a:t>
            </a:r>
          </a:p>
        </p:txBody>
      </p:sp>
    </p:spTree>
    <p:extLst>
      <p:ext uri="{BB962C8B-B14F-4D97-AF65-F5344CB8AC3E}">
        <p14:creationId xmlns:p14="http://schemas.microsoft.com/office/powerpoint/2010/main" val="2319892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Exhibit 13-1</a:t>
            </a:r>
            <a:br>
              <a:rPr lang="en-US" sz="3600"/>
            </a:br>
            <a:r>
              <a:rPr lang="en-US" sz="3600"/>
              <a:t>High-Performance Work Practices</a:t>
            </a:r>
            <a:endParaRPr lang="en-US" sz="3600">
              <a:latin typeface="Calibri" pitchFamily="34" charset="0"/>
            </a:endParaRPr>
          </a:p>
        </p:txBody>
      </p:sp>
      <p:sp>
        <p:nvSpPr>
          <p:cNvPr id="358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35843" name="Picture 2"/>
          <p:cNvPicPr>
            <a:picLocks noChangeAspect="1" noChangeArrowheads="1"/>
          </p:cNvPicPr>
          <p:nvPr/>
        </p:nvPicPr>
        <p:blipFill>
          <a:blip r:embed="rId3"/>
          <a:srcRect/>
          <a:stretch>
            <a:fillRect/>
          </a:stretch>
        </p:blipFill>
        <p:spPr bwMode="auto">
          <a:xfrm>
            <a:off x="152400" y="1600200"/>
            <a:ext cx="8821738" cy="3962400"/>
          </a:xfrm>
          <a:prstGeom prst="rect">
            <a:avLst/>
          </a:prstGeom>
          <a:noFill/>
          <a:ln w="9525">
            <a:noFill/>
            <a:miter lim="800000"/>
            <a:headEnd/>
            <a:tailEnd/>
          </a:ln>
        </p:spPr>
      </p:pic>
    </p:spTree>
    <p:extLst>
      <p:ext uri="{BB962C8B-B14F-4D97-AF65-F5344CB8AC3E}">
        <p14:creationId xmlns:p14="http://schemas.microsoft.com/office/powerpoint/2010/main" val="109041236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Exhibit 13-2 HRM Process</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37891" name="Picture 3"/>
          <p:cNvPicPr>
            <a:picLocks noGrp="1" noChangeAspect="1" noChangeArrowheads="1"/>
          </p:cNvPicPr>
          <p:nvPr/>
        </p:nvPicPr>
        <p:blipFill>
          <a:blip r:embed="rId3"/>
          <a:srcRect/>
          <a:stretch>
            <a:fillRect/>
          </a:stretch>
        </p:blipFill>
        <p:spPr bwMode="auto">
          <a:xfrm>
            <a:off x="457200" y="1439863"/>
            <a:ext cx="8423275" cy="4427537"/>
          </a:xfrm>
          <a:prstGeom prst="rect">
            <a:avLst/>
          </a:prstGeom>
          <a:noFill/>
          <a:ln w="9525">
            <a:noFill/>
            <a:miter lim="800000"/>
            <a:headEnd/>
            <a:tailEnd/>
          </a:ln>
        </p:spPr>
      </p:pic>
    </p:spTree>
    <p:extLst>
      <p:ext uri="{BB962C8B-B14F-4D97-AF65-F5344CB8AC3E}">
        <p14:creationId xmlns:p14="http://schemas.microsoft.com/office/powerpoint/2010/main" val="15859292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External Factors That Affect the HRM Process</a:t>
            </a:r>
            <a:endParaRPr lang="en-US" sz="3600">
              <a:latin typeface="Calibri" pitchFamily="34" charset="0"/>
            </a:endParaRPr>
          </a:p>
        </p:txBody>
      </p:sp>
      <p:sp>
        <p:nvSpPr>
          <p:cNvPr id="399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The Economy’s Effect on HRM</a:t>
            </a:r>
          </a:p>
          <a:p>
            <a:pPr marL="742950" lvl="1" indent="-285750" eaLnBrk="0" hangingPunct="0">
              <a:spcBef>
                <a:spcPct val="20000"/>
              </a:spcBef>
              <a:buFont typeface="Arial" charset="0"/>
              <a:buChar char="–"/>
            </a:pPr>
            <a:r>
              <a:rPr lang="en-US" sz="2800"/>
              <a:t>The global economic downturn has left what many experts believe to be an enduring mark on HRM practices worldwide</a:t>
            </a:r>
            <a:endParaRPr lang="en-US" sz="7200"/>
          </a:p>
          <a:p>
            <a:pPr marL="742950" lvl="1" indent="-285750" eaLnBrk="0" hangingPunct="0">
              <a:spcBef>
                <a:spcPct val="20000"/>
              </a:spcBef>
              <a:buFont typeface="Arial" charset="0"/>
              <a:buChar char="–"/>
            </a:pPr>
            <a:r>
              <a:rPr lang="en-US" sz="2800"/>
              <a:t>U.S. workers have dramatically lowered their career and retirement expectations for the foreseeable future</a:t>
            </a:r>
          </a:p>
        </p:txBody>
      </p:sp>
    </p:spTree>
    <p:extLst>
      <p:ext uri="{BB962C8B-B14F-4D97-AF65-F5344CB8AC3E}">
        <p14:creationId xmlns:p14="http://schemas.microsoft.com/office/powerpoint/2010/main" val="1646175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a:t>What Is Organizational Culture?</a:t>
            </a:r>
            <a:endParaRPr lang="en-US">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Organizational Culture - </a:t>
            </a:r>
            <a:r>
              <a:rPr lang="en-US" sz="3200"/>
              <a:t>The shared values, principles, traditions, and ways of doing things that influence the way organizational members act.</a:t>
            </a:r>
          </a:p>
          <a:p>
            <a:pPr marL="342900" indent="-342900" eaLnBrk="0" hangingPunct="0">
              <a:spcBef>
                <a:spcPct val="20000"/>
              </a:spcBef>
              <a:buFont typeface="Arial" charset="0"/>
              <a:buChar char="•"/>
            </a:pPr>
            <a:r>
              <a:rPr lang="en-US" sz="3200" b="1"/>
              <a:t>Strong Cultures - </a:t>
            </a:r>
            <a:r>
              <a:rPr lang="en-US" sz="3200"/>
              <a:t>Organizational cultures in which key values are intensely held and widely shared.</a:t>
            </a:r>
          </a:p>
        </p:txBody>
      </p:sp>
    </p:spTree>
    <p:extLst>
      <p:ext uri="{BB962C8B-B14F-4D97-AF65-F5344CB8AC3E}">
        <p14:creationId xmlns:p14="http://schemas.microsoft.com/office/powerpoint/2010/main" val="279416376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External Factors That Affect the HRM Process (cont.)</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Employee Labor Unions</a:t>
            </a:r>
          </a:p>
          <a:p>
            <a:pPr marL="742950" lvl="1" indent="-285750" eaLnBrk="0" hangingPunct="0">
              <a:spcBef>
                <a:spcPct val="20000"/>
              </a:spcBef>
              <a:buFont typeface="Arial" charset="0"/>
              <a:buChar char="–"/>
            </a:pPr>
            <a:r>
              <a:rPr lang="en-US" sz="2800" b="1"/>
              <a:t>Labor union - </a:t>
            </a:r>
            <a:r>
              <a:rPr lang="en-US" sz="2800"/>
              <a:t>an organization that represents workers and seeks to protect their interests through collective bargaining</a:t>
            </a:r>
          </a:p>
          <a:p>
            <a:pPr marL="742950" lvl="1" indent="-285750" eaLnBrk="0" hangingPunct="0">
              <a:spcBef>
                <a:spcPct val="20000"/>
              </a:spcBef>
              <a:buFont typeface="Arial" charset="0"/>
              <a:buChar char="–"/>
            </a:pPr>
            <a:r>
              <a:rPr lang="en-US" sz="2800"/>
              <a:t>Work stops, labor disputes, and negotiations between management and labor are just a few of the challenges organizations and managers face when their workforce is unionized</a:t>
            </a:r>
            <a:endParaRPr lang="en-US" sz="7200"/>
          </a:p>
        </p:txBody>
      </p:sp>
    </p:spTree>
    <p:extLst>
      <p:ext uri="{BB962C8B-B14F-4D97-AF65-F5344CB8AC3E}">
        <p14:creationId xmlns:p14="http://schemas.microsoft.com/office/powerpoint/2010/main" val="23364120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External Factors That Affect the HRM Process (cont.)</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Legal Environment of HRM</a:t>
            </a:r>
          </a:p>
          <a:p>
            <a:pPr marL="742950" lvl="1" indent="-285750" eaLnBrk="0" hangingPunct="0">
              <a:spcBef>
                <a:spcPct val="20000"/>
              </a:spcBef>
              <a:buFont typeface="Arial" charset="0"/>
              <a:buChar char="–"/>
            </a:pPr>
            <a:r>
              <a:rPr lang="en-US" sz="2800" b="1"/>
              <a:t>Affirmative action - </a:t>
            </a:r>
            <a:r>
              <a:rPr lang="en-US" sz="2800"/>
              <a:t>organizational programs that enhance the status of members of protected groups</a:t>
            </a:r>
            <a:endParaRPr lang="en-US" sz="8800"/>
          </a:p>
          <a:p>
            <a:pPr marL="742950" lvl="1" indent="-285750" eaLnBrk="0" hangingPunct="0">
              <a:spcBef>
                <a:spcPct val="20000"/>
              </a:spcBef>
              <a:buFont typeface="Arial" charset="0"/>
              <a:buChar char="–"/>
            </a:pPr>
            <a:r>
              <a:rPr lang="en-US" sz="2800"/>
              <a:t>Two current U.S. laws that each have the potential to affect future HRM practices</a:t>
            </a:r>
          </a:p>
          <a:p>
            <a:pPr marL="1143000" lvl="2" indent="-228600" eaLnBrk="0" hangingPunct="0">
              <a:spcBef>
                <a:spcPct val="20000"/>
              </a:spcBef>
              <a:buFont typeface="Arial" charset="0"/>
              <a:buChar char="•"/>
            </a:pPr>
            <a:r>
              <a:rPr lang="en-US" sz="2400"/>
              <a:t>Protection and Affordable Care Act (PPACA and commonly called the Health Care Reform Act)</a:t>
            </a:r>
          </a:p>
          <a:p>
            <a:pPr marL="1143000" lvl="2" indent="-228600" eaLnBrk="0" hangingPunct="0">
              <a:spcBef>
                <a:spcPct val="20000"/>
              </a:spcBef>
              <a:buFont typeface="Arial" charset="0"/>
              <a:buChar char="•"/>
            </a:pPr>
            <a:r>
              <a:rPr lang="en-US" sz="2400"/>
              <a:t>Social Networking Online Protection Act (SNOPA)</a:t>
            </a:r>
          </a:p>
        </p:txBody>
      </p:sp>
    </p:spTree>
    <p:extLst>
      <p:ext uri="{BB962C8B-B14F-4D97-AF65-F5344CB8AC3E}">
        <p14:creationId xmlns:p14="http://schemas.microsoft.com/office/powerpoint/2010/main" val="42900941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Exhibit 13-3 Major HRM Laws</a:t>
            </a:r>
            <a:endParaRPr lang="en-US" sz="3600">
              <a:latin typeface="Calibri" pitchFamily="34" charset="0"/>
            </a:endParaRPr>
          </a:p>
        </p:txBody>
      </p:sp>
      <p:pic>
        <p:nvPicPr>
          <p:cNvPr id="46082" name="Picture 3"/>
          <p:cNvPicPr>
            <a:picLocks noChangeAspect="1" noChangeArrowheads="1"/>
          </p:cNvPicPr>
          <p:nvPr/>
        </p:nvPicPr>
        <p:blipFill>
          <a:blip r:embed="rId3"/>
          <a:srcRect b="3465"/>
          <a:stretch>
            <a:fillRect/>
          </a:stretch>
        </p:blipFill>
        <p:spPr bwMode="auto">
          <a:xfrm>
            <a:off x="23813" y="1676400"/>
            <a:ext cx="9120187" cy="3714750"/>
          </a:xfrm>
          <a:prstGeom prst="rect">
            <a:avLst/>
          </a:prstGeom>
          <a:noFill/>
          <a:ln w="9525">
            <a:noFill/>
            <a:miter lim="800000"/>
            <a:headEnd/>
            <a:tailEnd/>
          </a:ln>
        </p:spPr>
      </p:pic>
    </p:spTree>
    <p:extLst>
      <p:ext uri="{BB962C8B-B14F-4D97-AF65-F5344CB8AC3E}">
        <p14:creationId xmlns:p14="http://schemas.microsoft.com/office/powerpoint/2010/main" val="132095932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Exhibit 13-3 Major HRM Laws (cont.)</a:t>
            </a:r>
            <a:endParaRPr lang="en-US" sz="3600">
              <a:latin typeface="Calibri" pitchFamily="34" charset="0"/>
            </a:endParaRPr>
          </a:p>
        </p:txBody>
      </p:sp>
      <p:pic>
        <p:nvPicPr>
          <p:cNvPr id="48130" name="Picture 2"/>
          <p:cNvPicPr>
            <a:picLocks noChangeAspect="1" noChangeArrowheads="1"/>
          </p:cNvPicPr>
          <p:nvPr/>
        </p:nvPicPr>
        <p:blipFill>
          <a:blip r:embed="rId3"/>
          <a:srcRect/>
          <a:stretch>
            <a:fillRect/>
          </a:stretch>
        </p:blipFill>
        <p:spPr bwMode="auto">
          <a:xfrm>
            <a:off x="0" y="1524000"/>
            <a:ext cx="9144000" cy="965200"/>
          </a:xfrm>
          <a:prstGeom prst="rect">
            <a:avLst/>
          </a:prstGeom>
          <a:noFill/>
          <a:ln w="9525">
            <a:noFill/>
            <a:miter lim="800000"/>
            <a:headEnd/>
            <a:tailEnd/>
          </a:ln>
        </p:spPr>
      </p:pic>
      <p:pic>
        <p:nvPicPr>
          <p:cNvPr id="48131" name="Picture 3"/>
          <p:cNvPicPr>
            <a:picLocks noChangeAspect="1" noChangeArrowheads="1"/>
          </p:cNvPicPr>
          <p:nvPr/>
        </p:nvPicPr>
        <p:blipFill>
          <a:blip r:embed="rId4"/>
          <a:srcRect/>
          <a:stretch>
            <a:fillRect/>
          </a:stretch>
        </p:blipFill>
        <p:spPr bwMode="auto">
          <a:xfrm>
            <a:off x="76200" y="2438400"/>
            <a:ext cx="8991600" cy="2824163"/>
          </a:xfrm>
          <a:prstGeom prst="rect">
            <a:avLst/>
          </a:prstGeom>
          <a:noFill/>
          <a:ln w="9525">
            <a:noFill/>
            <a:miter lim="800000"/>
            <a:headEnd/>
            <a:tailEnd/>
          </a:ln>
        </p:spPr>
      </p:pic>
    </p:spTree>
    <p:extLst>
      <p:ext uri="{BB962C8B-B14F-4D97-AF65-F5344CB8AC3E}">
        <p14:creationId xmlns:p14="http://schemas.microsoft.com/office/powerpoint/2010/main" val="8814752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Exhibit 13-3 Major HRM Laws (cont.)</a:t>
            </a:r>
            <a:endParaRPr lang="en-US" sz="3600">
              <a:latin typeface="Calibri" pitchFamily="34" charset="0"/>
            </a:endParaRPr>
          </a:p>
        </p:txBody>
      </p:sp>
      <p:pic>
        <p:nvPicPr>
          <p:cNvPr id="50178" name="Picture 2"/>
          <p:cNvPicPr>
            <a:picLocks noChangeAspect="1" noChangeArrowheads="1"/>
          </p:cNvPicPr>
          <p:nvPr/>
        </p:nvPicPr>
        <p:blipFill>
          <a:blip r:embed="rId3"/>
          <a:srcRect/>
          <a:stretch>
            <a:fillRect/>
          </a:stretch>
        </p:blipFill>
        <p:spPr bwMode="auto">
          <a:xfrm>
            <a:off x="0" y="1524000"/>
            <a:ext cx="9144000" cy="965200"/>
          </a:xfrm>
          <a:prstGeom prst="rect">
            <a:avLst/>
          </a:prstGeom>
          <a:noFill/>
          <a:ln w="9525">
            <a:noFill/>
            <a:miter lim="800000"/>
            <a:headEnd/>
            <a:tailEnd/>
          </a:ln>
        </p:spPr>
      </p:pic>
      <p:pic>
        <p:nvPicPr>
          <p:cNvPr id="50179" name="Picture 2"/>
          <p:cNvPicPr>
            <a:picLocks noChangeAspect="1" noChangeArrowheads="1"/>
          </p:cNvPicPr>
          <p:nvPr/>
        </p:nvPicPr>
        <p:blipFill>
          <a:blip r:embed="rId4"/>
          <a:srcRect/>
          <a:stretch>
            <a:fillRect/>
          </a:stretch>
        </p:blipFill>
        <p:spPr bwMode="auto">
          <a:xfrm>
            <a:off x="152400" y="2482850"/>
            <a:ext cx="8839200" cy="1555750"/>
          </a:xfrm>
          <a:prstGeom prst="rect">
            <a:avLst/>
          </a:prstGeom>
          <a:noFill/>
          <a:ln w="9525">
            <a:noFill/>
            <a:miter lim="800000"/>
            <a:headEnd/>
            <a:tailEnd/>
          </a:ln>
        </p:spPr>
      </p:pic>
    </p:spTree>
    <p:extLst>
      <p:ext uri="{BB962C8B-B14F-4D97-AF65-F5344CB8AC3E}">
        <p14:creationId xmlns:p14="http://schemas.microsoft.com/office/powerpoint/2010/main" val="215704817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latin typeface="Calibri" pitchFamily="34" charset="0"/>
              </a:rPr>
              <a:t>Global HRM Laws</a:t>
            </a: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Work councils</a:t>
            </a:r>
            <a:r>
              <a:rPr lang="en-US" sz="2800"/>
              <a:t> - groups of nominated or elected employees who must be consulted when management makes decisions involving personnel</a:t>
            </a:r>
          </a:p>
          <a:p>
            <a:pPr marL="342900" indent="-342900" eaLnBrk="0" hangingPunct="0">
              <a:spcBef>
                <a:spcPct val="20000"/>
              </a:spcBef>
              <a:buFont typeface="Arial" charset="0"/>
              <a:buChar char="•"/>
            </a:pPr>
            <a:r>
              <a:rPr lang="en-US" sz="2800" b="1"/>
              <a:t>Board representatives</a:t>
            </a:r>
            <a:r>
              <a:rPr lang="en-US" sz="2800"/>
              <a:t> - employees who sit on a company’s board of directors and represent the interests of the firm’s employees</a:t>
            </a:r>
          </a:p>
        </p:txBody>
      </p:sp>
    </p:spTree>
    <p:extLst>
      <p:ext uri="{BB962C8B-B14F-4D97-AF65-F5344CB8AC3E}">
        <p14:creationId xmlns:p14="http://schemas.microsoft.com/office/powerpoint/2010/main" val="224858196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External Factors That Affect the HRM Process (cont.)</a:t>
            </a:r>
            <a:endParaRPr lang="en-US" sz="36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Demographic Trends</a:t>
            </a:r>
          </a:p>
          <a:p>
            <a:pPr marL="742950" lvl="1" indent="-285750" eaLnBrk="0" hangingPunct="0">
              <a:spcBef>
                <a:spcPct val="20000"/>
              </a:spcBef>
              <a:buFont typeface="Arial" charset="0"/>
              <a:buChar char="–"/>
            </a:pPr>
            <a:r>
              <a:rPr lang="en-US" sz="2400"/>
              <a:t>The oldest, most experienced workers (those born before 1946) make up 6 percent of the workforce.</a:t>
            </a:r>
          </a:p>
          <a:p>
            <a:pPr marL="742950" lvl="1" indent="-285750" eaLnBrk="0" hangingPunct="0">
              <a:spcBef>
                <a:spcPct val="20000"/>
              </a:spcBef>
              <a:buFont typeface="Arial" charset="0"/>
              <a:buChar char="–"/>
            </a:pPr>
            <a:r>
              <a:rPr lang="en-US" sz="2400"/>
              <a:t>The baby boomers (those born between 1946 and 1964) make up 41.5 percent of the workforce.</a:t>
            </a:r>
          </a:p>
          <a:p>
            <a:pPr marL="742950" lvl="1" indent="-285750" eaLnBrk="0" hangingPunct="0">
              <a:spcBef>
                <a:spcPct val="20000"/>
              </a:spcBef>
              <a:buFont typeface="Arial" charset="0"/>
              <a:buChar char="–"/>
            </a:pPr>
            <a:r>
              <a:rPr lang="en-US" sz="2400"/>
              <a:t>Gen Xers (those born 1965 to 1977) make up almost 29 percent of the workforce.</a:t>
            </a:r>
          </a:p>
          <a:p>
            <a:pPr marL="742950" lvl="1" indent="-285750" eaLnBrk="0" hangingPunct="0">
              <a:spcBef>
                <a:spcPct val="20000"/>
              </a:spcBef>
              <a:buFont typeface="Arial" charset="0"/>
              <a:buChar char="–"/>
            </a:pPr>
            <a:r>
              <a:rPr lang="en-US" sz="2400"/>
              <a:t>Gen Yers (those born 1978 to 1994) make up almost 24 percent of the workforce</a:t>
            </a:r>
          </a:p>
        </p:txBody>
      </p:sp>
    </p:spTree>
    <p:extLst>
      <p:ext uri="{BB962C8B-B14F-4D97-AF65-F5344CB8AC3E}">
        <p14:creationId xmlns:p14="http://schemas.microsoft.com/office/powerpoint/2010/main" val="77127694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Human Resource Planning</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Human resource planning  - </a:t>
            </a:r>
            <a:r>
              <a:rPr lang="en-US" sz="2800"/>
              <a:t>ensuring that the organization has the right number and kinds of capable people in the right places and at the right times</a:t>
            </a:r>
          </a:p>
          <a:p>
            <a:pPr marL="342900" indent="-342900" eaLnBrk="0" hangingPunct="0">
              <a:spcBef>
                <a:spcPct val="20000"/>
              </a:spcBef>
              <a:buFont typeface="Arial" charset="0"/>
              <a:buChar char="•"/>
            </a:pPr>
            <a:r>
              <a:rPr lang="en-US" sz="2800" b="1"/>
              <a:t>Job analysis - </a:t>
            </a:r>
            <a:r>
              <a:rPr lang="en-US" sz="2800"/>
              <a:t>an assessment that defines jobs and the behaviors necessary to perform them</a:t>
            </a:r>
          </a:p>
        </p:txBody>
      </p:sp>
    </p:spTree>
    <p:extLst>
      <p:ext uri="{BB962C8B-B14F-4D97-AF65-F5344CB8AC3E}">
        <p14:creationId xmlns:p14="http://schemas.microsoft.com/office/powerpoint/2010/main" val="258929728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Human Resource Planning (cont.)</a:t>
            </a:r>
            <a:endParaRPr lang="en-US" sz="3600">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Job description  - </a:t>
            </a:r>
            <a:r>
              <a:rPr lang="en-US" sz="3200"/>
              <a:t>a written statement that describes a job</a:t>
            </a:r>
          </a:p>
          <a:p>
            <a:pPr marL="342900" indent="-342900" eaLnBrk="0" hangingPunct="0">
              <a:spcBef>
                <a:spcPct val="20000"/>
              </a:spcBef>
              <a:buFont typeface="Arial" charset="0"/>
              <a:buChar char="•"/>
            </a:pPr>
            <a:r>
              <a:rPr lang="en-US" sz="3200" b="1"/>
              <a:t>Job specification - </a:t>
            </a:r>
            <a:r>
              <a:rPr lang="en-US" sz="3200"/>
              <a:t>a written statement of the minimum qualifications a person must possess to perform a given job successfully</a:t>
            </a:r>
          </a:p>
        </p:txBody>
      </p:sp>
    </p:spTree>
    <p:extLst>
      <p:ext uri="{BB962C8B-B14F-4D97-AF65-F5344CB8AC3E}">
        <p14:creationId xmlns:p14="http://schemas.microsoft.com/office/powerpoint/2010/main" val="42468449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Recruitment and Decruitment</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Recruitment - </a:t>
            </a:r>
            <a:r>
              <a:rPr lang="en-US" sz="2800"/>
              <a:t>locating, identifying, and attracting capable applicants</a:t>
            </a:r>
          </a:p>
          <a:p>
            <a:pPr marL="342900" indent="-342900" eaLnBrk="0" hangingPunct="0">
              <a:spcBef>
                <a:spcPct val="20000"/>
              </a:spcBef>
              <a:buFont typeface="Arial" charset="0"/>
              <a:buChar char="•"/>
            </a:pPr>
            <a:r>
              <a:rPr lang="en-US" sz="2800" b="1"/>
              <a:t>Decruitment - </a:t>
            </a:r>
            <a:r>
              <a:rPr lang="en-US" sz="2800"/>
              <a:t>reducing an organization’s workforce</a:t>
            </a:r>
          </a:p>
        </p:txBody>
      </p:sp>
    </p:spTree>
    <p:extLst>
      <p:ext uri="{BB962C8B-B14F-4D97-AF65-F5344CB8AC3E}">
        <p14:creationId xmlns:p14="http://schemas.microsoft.com/office/powerpoint/2010/main" val="36418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a:t>Exhibit 1-1</a:t>
            </a:r>
            <a:br>
              <a:rPr lang="en-US"/>
            </a:br>
            <a:r>
              <a:rPr lang="en-US"/>
              <a:t>Levels of Management</a:t>
            </a:r>
            <a:endParaRPr lang="en-US">
              <a:latin typeface="Calibri" pitchFamily="34" charset="0"/>
            </a:endParaRPr>
          </a:p>
        </p:txBody>
      </p:sp>
      <p:pic>
        <p:nvPicPr>
          <p:cNvPr id="35842" name="Picture 2"/>
          <p:cNvPicPr>
            <a:picLocks noChangeAspect="1" noChangeArrowheads="1"/>
          </p:cNvPicPr>
          <p:nvPr/>
        </p:nvPicPr>
        <p:blipFill>
          <a:blip r:embed="rId3"/>
          <a:srcRect/>
          <a:stretch>
            <a:fillRect/>
          </a:stretch>
        </p:blipFill>
        <p:spPr bwMode="auto">
          <a:xfrm>
            <a:off x="76200" y="1676400"/>
            <a:ext cx="9070975" cy="4251325"/>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Exhibit 2-5</a:t>
            </a:r>
            <a:br>
              <a:rPr lang="en-US" sz="3600"/>
            </a:br>
            <a:r>
              <a:rPr lang="en-US" sz="3600"/>
              <a:t>Dimensions of Organizational Culture</a:t>
            </a:r>
            <a:endParaRPr lang="en-US" sz="3600">
              <a:latin typeface="Calibri" pitchFamily="34" charset="0"/>
            </a:endParaRPr>
          </a:p>
        </p:txBody>
      </p:sp>
      <p:pic>
        <p:nvPicPr>
          <p:cNvPr id="54274" name="Picture 3"/>
          <p:cNvPicPr>
            <a:picLocks noGrp="1" noChangeAspect="1" noChangeArrowheads="1"/>
          </p:cNvPicPr>
          <p:nvPr/>
        </p:nvPicPr>
        <p:blipFill>
          <a:blip r:embed="rId3"/>
          <a:srcRect/>
          <a:stretch>
            <a:fillRect/>
          </a:stretch>
        </p:blipFill>
        <p:spPr bwMode="auto">
          <a:xfrm>
            <a:off x="1038225" y="1562100"/>
            <a:ext cx="7267575" cy="4649788"/>
          </a:xfrm>
          <a:prstGeom prst="rect">
            <a:avLst/>
          </a:prstGeom>
          <a:noFill/>
          <a:ln w="9525">
            <a:noFill/>
            <a:miter lim="800000"/>
            <a:headEnd/>
            <a:tailEnd/>
          </a:ln>
        </p:spPr>
      </p:pic>
    </p:spTree>
    <p:extLst>
      <p:ext uri="{BB962C8B-B14F-4D97-AF65-F5344CB8AC3E}">
        <p14:creationId xmlns:p14="http://schemas.microsoft.com/office/powerpoint/2010/main" val="65133902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Exhibit 13-4</a:t>
            </a:r>
            <a:br>
              <a:rPr lang="en-US" sz="3600"/>
            </a:br>
            <a:r>
              <a:rPr lang="en-US" sz="3600"/>
              <a:t>Recruiting Sources</a:t>
            </a:r>
            <a:endParaRPr lang="en-US" sz="36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62467" name="Picture 2"/>
          <p:cNvPicPr>
            <a:picLocks noChangeAspect="1" noChangeArrowheads="1"/>
          </p:cNvPicPr>
          <p:nvPr/>
        </p:nvPicPr>
        <p:blipFill>
          <a:blip r:embed="rId3"/>
          <a:srcRect/>
          <a:stretch>
            <a:fillRect/>
          </a:stretch>
        </p:blipFill>
        <p:spPr bwMode="auto">
          <a:xfrm>
            <a:off x="457200" y="1371600"/>
            <a:ext cx="7953375" cy="4953000"/>
          </a:xfrm>
          <a:prstGeom prst="rect">
            <a:avLst/>
          </a:prstGeom>
          <a:noFill/>
          <a:ln w="9525">
            <a:noFill/>
            <a:miter lim="800000"/>
            <a:headEnd/>
            <a:tailEnd/>
          </a:ln>
        </p:spPr>
      </p:pic>
    </p:spTree>
    <p:extLst>
      <p:ext uri="{BB962C8B-B14F-4D97-AF65-F5344CB8AC3E}">
        <p14:creationId xmlns:p14="http://schemas.microsoft.com/office/powerpoint/2010/main" val="374612278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Exhibit 13-5</a:t>
            </a:r>
            <a:br>
              <a:rPr lang="en-US" sz="3600"/>
            </a:br>
            <a:r>
              <a:rPr lang="en-US" sz="3600"/>
              <a:t>Decruitment Options</a:t>
            </a:r>
            <a:endParaRPr lang="en-US" sz="36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64515" name="Picture 2"/>
          <p:cNvPicPr>
            <a:picLocks noChangeAspect="1" noChangeArrowheads="1"/>
          </p:cNvPicPr>
          <p:nvPr/>
        </p:nvPicPr>
        <p:blipFill>
          <a:blip r:embed="rId3"/>
          <a:srcRect/>
          <a:stretch>
            <a:fillRect/>
          </a:stretch>
        </p:blipFill>
        <p:spPr bwMode="auto">
          <a:xfrm>
            <a:off x="382588" y="1281113"/>
            <a:ext cx="8304212" cy="4814887"/>
          </a:xfrm>
          <a:prstGeom prst="rect">
            <a:avLst/>
          </a:prstGeom>
          <a:noFill/>
          <a:ln w="9525">
            <a:noFill/>
            <a:miter lim="800000"/>
            <a:headEnd/>
            <a:tailEnd/>
          </a:ln>
        </p:spPr>
      </p:pic>
    </p:spTree>
    <p:extLst>
      <p:ext uri="{BB962C8B-B14F-4D97-AF65-F5344CB8AC3E}">
        <p14:creationId xmlns:p14="http://schemas.microsoft.com/office/powerpoint/2010/main" val="10119605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Selection</a:t>
            </a:r>
            <a:endParaRPr lang="en-US" sz="3600">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Selection </a:t>
            </a:r>
            <a:r>
              <a:rPr lang="en-US" sz="2800"/>
              <a:t>- screening job applicants to ensure that the most appropriate candidates are hired</a:t>
            </a:r>
          </a:p>
          <a:p>
            <a:pPr marL="342900" indent="-342900" eaLnBrk="0" hangingPunct="0">
              <a:spcBef>
                <a:spcPct val="20000"/>
              </a:spcBef>
              <a:buFont typeface="Arial" charset="0"/>
              <a:buChar char="•"/>
            </a:pPr>
            <a:r>
              <a:rPr lang="en-US" sz="2800"/>
              <a:t>A valid selection device is characterized by a proven relationship between the selection device and some relevant criterion</a:t>
            </a:r>
          </a:p>
          <a:p>
            <a:pPr marL="342900" indent="-342900" eaLnBrk="0" hangingPunct="0">
              <a:spcBef>
                <a:spcPct val="20000"/>
              </a:spcBef>
              <a:buFont typeface="Arial" charset="0"/>
              <a:buChar char="•"/>
            </a:pPr>
            <a:r>
              <a:rPr lang="en-US" sz="2800"/>
              <a:t>A reliable selection device indicates that it measures the same thing consistently</a:t>
            </a:r>
          </a:p>
        </p:txBody>
      </p:sp>
    </p:spTree>
    <p:extLst>
      <p:ext uri="{BB962C8B-B14F-4D97-AF65-F5344CB8AC3E}">
        <p14:creationId xmlns:p14="http://schemas.microsoft.com/office/powerpoint/2010/main" val="233443478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Exhibit 13-6</a:t>
            </a:r>
            <a:br>
              <a:rPr lang="en-US" sz="3600"/>
            </a:br>
            <a:r>
              <a:rPr lang="en-US" sz="3600"/>
              <a:t>Selection Decision Outcomes</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68611" name="Picture 3"/>
          <p:cNvPicPr>
            <a:picLocks noGrp="1" noChangeAspect="1" noChangeArrowheads="1"/>
          </p:cNvPicPr>
          <p:nvPr/>
        </p:nvPicPr>
        <p:blipFill>
          <a:blip r:embed="rId3"/>
          <a:srcRect/>
          <a:stretch>
            <a:fillRect/>
          </a:stretch>
        </p:blipFill>
        <p:spPr bwMode="auto">
          <a:xfrm>
            <a:off x="647700" y="1489075"/>
            <a:ext cx="7848600" cy="4530725"/>
          </a:xfrm>
          <a:prstGeom prst="rect">
            <a:avLst/>
          </a:prstGeom>
          <a:noFill/>
          <a:ln w="9525">
            <a:noFill/>
            <a:miter lim="800000"/>
            <a:headEnd/>
            <a:tailEnd/>
          </a:ln>
        </p:spPr>
      </p:pic>
    </p:spTree>
    <p:extLst>
      <p:ext uri="{BB962C8B-B14F-4D97-AF65-F5344CB8AC3E}">
        <p14:creationId xmlns:p14="http://schemas.microsoft.com/office/powerpoint/2010/main" val="411136314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Exhibit 13-7 Selection Tools</a:t>
            </a:r>
            <a:endParaRPr lang="en-US" sz="3600">
              <a:latin typeface="Calibri" pitchFamily="34" charset="0"/>
            </a:endParaRPr>
          </a:p>
        </p:txBody>
      </p:sp>
      <p:pic>
        <p:nvPicPr>
          <p:cNvPr id="70658" name="Picture 3"/>
          <p:cNvPicPr>
            <a:picLocks noGrp="1" noChangeAspect="1" noChangeArrowheads="1"/>
          </p:cNvPicPr>
          <p:nvPr/>
        </p:nvPicPr>
        <p:blipFill>
          <a:blip r:embed="rId3"/>
          <a:srcRect/>
          <a:stretch>
            <a:fillRect/>
          </a:stretch>
        </p:blipFill>
        <p:spPr bwMode="auto">
          <a:xfrm>
            <a:off x="457200" y="1676400"/>
            <a:ext cx="8077200" cy="3243263"/>
          </a:xfrm>
          <a:prstGeom prst="rect">
            <a:avLst/>
          </a:prstGeom>
          <a:noFill/>
          <a:ln w="9525">
            <a:noFill/>
            <a:miter lim="800000"/>
            <a:headEnd/>
            <a:tailEnd/>
          </a:ln>
        </p:spPr>
      </p:pic>
    </p:spTree>
    <p:extLst>
      <p:ext uri="{BB962C8B-B14F-4D97-AF65-F5344CB8AC3E}">
        <p14:creationId xmlns:p14="http://schemas.microsoft.com/office/powerpoint/2010/main" val="364776023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Exhibit 13-7 Selection Tools (cont.)</a:t>
            </a:r>
            <a:endParaRPr lang="en-US" sz="3600">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72707" name="Picture 3"/>
          <p:cNvPicPr>
            <a:picLocks noGrp="1" noChangeAspect="1" noChangeArrowheads="1"/>
          </p:cNvPicPr>
          <p:nvPr/>
        </p:nvPicPr>
        <p:blipFill>
          <a:blip r:embed="rId3"/>
          <a:srcRect/>
          <a:stretch>
            <a:fillRect/>
          </a:stretch>
        </p:blipFill>
        <p:spPr bwMode="auto">
          <a:xfrm>
            <a:off x="266700" y="1447800"/>
            <a:ext cx="8610600" cy="2971800"/>
          </a:xfrm>
          <a:prstGeom prst="rect">
            <a:avLst/>
          </a:prstGeom>
          <a:noFill/>
          <a:ln w="9525">
            <a:noFill/>
            <a:miter lim="800000"/>
            <a:headEnd/>
            <a:tailEnd/>
          </a:ln>
        </p:spPr>
      </p:pic>
    </p:spTree>
    <p:extLst>
      <p:ext uri="{BB962C8B-B14F-4D97-AF65-F5344CB8AC3E}">
        <p14:creationId xmlns:p14="http://schemas.microsoft.com/office/powerpoint/2010/main" val="107881089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Exhibit 13-7 Selection Tools (cont.)</a:t>
            </a:r>
            <a:endParaRPr lang="en-US" sz="36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74755" name="Picture 3"/>
          <p:cNvPicPr>
            <a:picLocks noGrp="1" noChangeAspect="1" noChangeArrowheads="1"/>
          </p:cNvPicPr>
          <p:nvPr/>
        </p:nvPicPr>
        <p:blipFill>
          <a:blip r:embed="rId3"/>
          <a:srcRect/>
          <a:stretch>
            <a:fillRect/>
          </a:stretch>
        </p:blipFill>
        <p:spPr bwMode="auto">
          <a:xfrm>
            <a:off x="496888" y="1828800"/>
            <a:ext cx="8342312" cy="2362200"/>
          </a:xfrm>
          <a:prstGeom prst="rect">
            <a:avLst/>
          </a:prstGeom>
          <a:noFill/>
          <a:ln w="9525">
            <a:noFill/>
            <a:miter lim="800000"/>
            <a:headEnd/>
            <a:tailEnd/>
          </a:ln>
        </p:spPr>
      </p:pic>
    </p:spTree>
    <p:extLst>
      <p:ext uri="{BB962C8B-B14F-4D97-AF65-F5344CB8AC3E}">
        <p14:creationId xmlns:p14="http://schemas.microsoft.com/office/powerpoint/2010/main" val="20914597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Selection (cont.)</a:t>
            </a:r>
            <a:endParaRPr lang="en-US" sz="3600">
              <a:latin typeface="Calibri" pitchFamily="34" charset="0"/>
            </a:endParaRP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Realistic Job Preview (RJP)</a:t>
            </a:r>
            <a:r>
              <a:rPr lang="en-US" sz="2800"/>
              <a:t> - a preview of a job that provides both positive and negative information about the job and the company</a:t>
            </a:r>
          </a:p>
        </p:txBody>
      </p:sp>
    </p:spTree>
    <p:extLst>
      <p:ext uri="{BB962C8B-B14F-4D97-AF65-F5344CB8AC3E}">
        <p14:creationId xmlns:p14="http://schemas.microsoft.com/office/powerpoint/2010/main" val="152445794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Providing Employees with Needed</a:t>
            </a:r>
            <a:br>
              <a:rPr lang="en-US" sz="3600"/>
            </a:br>
            <a:r>
              <a:rPr lang="en-US" sz="3600"/>
              <a:t>Skills and Knowledge</a:t>
            </a:r>
            <a:endParaRPr lang="en-US" sz="3600">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Orientation </a:t>
            </a:r>
            <a:r>
              <a:rPr lang="en-US" sz="2800"/>
              <a:t> - introducing a new employee to his or her job and the organization</a:t>
            </a:r>
          </a:p>
          <a:p>
            <a:pPr marL="342900" indent="-342900" eaLnBrk="0" hangingPunct="0">
              <a:spcBef>
                <a:spcPct val="20000"/>
              </a:spcBef>
              <a:buFont typeface="Arial" charset="0"/>
              <a:buChar char="•"/>
            </a:pPr>
            <a:r>
              <a:rPr lang="en-US" sz="2800"/>
              <a:t>Employee Training is an important HRM activity. </a:t>
            </a:r>
          </a:p>
          <a:p>
            <a:pPr marL="342900" indent="-342900" eaLnBrk="0" hangingPunct="0">
              <a:spcBef>
                <a:spcPct val="20000"/>
              </a:spcBef>
              <a:buFont typeface="Arial" charset="0"/>
              <a:buChar char="•"/>
            </a:pPr>
            <a:r>
              <a:rPr lang="en-US" sz="2800"/>
              <a:t>In 2011, U.S. business firms spent more than $59 billion on formal employee training.</a:t>
            </a:r>
          </a:p>
        </p:txBody>
      </p:sp>
    </p:spTree>
    <p:extLst>
      <p:ext uri="{BB962C8B-B14F-4D97-AF65-F5344CB8AC3E}">
        <p14:creationId xmlns:p14="http://schemas.microsoft.com/office/powerpoint/2010/main" val="13574857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Exhibit 13-8</a:t>
            </a:r>
            <a:br>
              <a:rPr lang="en-US" sz="3600"/>
            </a:br>
            <a:r>
              <a:rPr lang="en-US" sz="3600"/>
              <a:t>Types of Training</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80899" name="Picture 2"/>
          <p:cNvPicPr>
            <a:picLocks noChangeAspect="1" noChangeArrowheads="1"/>
          </p:cNvPicPr>
          <p:nvPr/>
        </p:nvPicPr>
        <p:blipFill>
          <a:blip r:embed="rId3"/>
          <a:srcRect/>
          <a:stretch>
            <a:fillRect/>
          </a:stretch>
        </p:blipFill>
        <p:spPr bwMode="auto">
          <a:xfrm>
            <a:off x="152400" y="1752600"/>
            <a:ext cx="8882063" cy="3225800"/>
          </a:xfrm>
          <a:prstGeom prst="rect">
            <a:avLst/>
          </a:prstGeom>
          <a:noFill/>
          <a:ln w="9525">
            <a:noFill/>
            <a:miter lim="800000"/>
            <a:headEnd/>
            <a:tailEnd/>
          </a:ln>
        </p:spPr>
      </p:pic>
    </p:spTree>
    <p:extLst>
      <p:ext uri="{BB962C8B-B14F-4D97-AF65-F5344CB8AC3E}">
        <p14:creationId xmlns:p14="http://schemas.microsoft.com/office/powerpoint/2010/main" val="4278940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Exhibit 2-6</a:t>
            </a:r>
            <a:br>
              <a:rPr lang="en-US" sz="3600"/>
            </a:br>
            <a:r>
              <a:rPr lang="en-US" sz="3600"/>
              <a:t>Contrasting Organizational Cultures</a:t>
            </a:r>
            <a:endParaRPr lang="en-US" sz="3600">
              <a:latin typeface="Calibri" pitchFamily="34" charset="0"/>
            </a:endParaRPr>
          </a:p>
        </p:txBody>
      </p:sp>
      <p:pic>
        <p:nvPicPr>
          <p:cNvPr id="56322" name="Picture 2"/>
          <p:cNvPicPr>
            <a:picLocks noChangeAspect="1" noChangeArrowheads="1"/>
          </p:cNvPicPr>
          <p:nvPr/>
        </p:nvPicPr>
        <p:blipFill>
          <a:blip r:embed="rId3"/>
          <a:srcRect b="56451"/>
          <a:stretch>
            <a:fillRect/>
          </a:stretch>
        </p:blipFill>
        <p:spPr bwMode="auto">
          <a:xfrm>
            <a:off x="809625" y="1428750"/>
            <a:ext cx="7724775" cy="2095500"/>
          </a:xfrm>
          <a:prstGeom prst="rect">
            <a:avLst/>
          </a:prstGeom>
          <a:noFill/>
          <a:ln w="9525">
            <a:noFill/>
            <a:miter lim="800000"/>
            <a:headEnd/>
            <a:tailEnd/>
          </a:ln>
        </p:spPr>
      </p:pic>
      <p:pic>
        <p:nvPicPr>
          <p:cNvPr id="56323" name="Picture 5"/>
          <p:cNvPicPr>
            <a:picLocks noChangeAspect="1" noChangeArrowheads="1"/>
          </p:cNvPicPr>
          <p:nvPr/>
        </p:nvPicPr>
        <p:blipFill>
          <a:blip r:embed="rId4"/>
          <a:srcRect/>
          <a:stretch>
            <a:fillRect/>
          </a:stretch>
        </p:blipFill>
        <p:spPr bwMode="auto">
          <a:xfrm>
            <a:off x="838200" y="3441700"/>
            <a:ext cx="7086600" cy="2630488"/>
          </a:xfrm>
          <a:prstGeom prst="rect">
            <a:avLst/>
          </a:prstGeom>
          <a:noFill/>
          <a:ln w="9525">
            <a:noFill/>
            <a:miter lim="800000"/>
            <a:headEnd/>
            <a:tailEnd/>
          </a:ln>
        </p:spPr>
      </p:pic>
    </p:spTree>
    <p:extLst>
      <p:ext uri="{BB962C8B-B14F-4D97-AF65-F5344CB8AC3E}">
        <p14:creationId xmlns:p14="http://schemas.microsoft.com/office/powerpoint/2010/main" val="79846205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Exhibit 13-9</a:t>
            </a:r>
            <a:br>
              <a:rPr lang="en-US" sz="3600"/>
            </a:br>
            <a:r>
              <a:rPr lang="en-US" sz="3600"/>
              <a:t>Traditional Training Methods</a:t>
            </a:r>
            <a:endParaRPr lang="en-US" sz="3600">
              <a:latin typeface="Calibri" pitchFamily="34" charset="0"/>
            </a:endParaRPr>
          </a:p>
        </p:txBody>
      </p:sp>
      <p:pic>
        <p:nvPicPr>
          <p:cNvPr id="82946" name="Picture 2"/>
          <p:cNvPicPr>
            <a:picLocks noChangeAspect="1" noChangeArrowheads="1"/>
          </p:cNvPicPr>
          <p:nvPr/>
        </p:nvPicPr>
        <p:blipFill>
          <a:blip r:embed="rId3"/>
          <a:srcRect/>
          <a:stretch>
            <a:fillRect/>
          </a:stretch>
        </p:blipFill>
        <p:spPr bwMode="auto">
          <a:xfrm>
            <a:off x="500063" y="1685925"/>
            <a:ext cx="8143875" cy="3876675"/>
          </a:xfrm>
          <a:prstGeom prst="rect">
            <a:avLst/>
          </a:prstGeom>
          <a:noFill/>
          <a:ln w="9525">
            <a:noFill/>
            <a:miter lim="800000"/>
            <a:headEnd/>
            <a:tailEnd/>
          </a:ln>
        </p:spPr>
      </p:pic>
    </p:spTree>
    <p:extLst>
      <p:ext uri="{BB962C8B-B14F-4D97-AF65-F5344CB8AC3E}">
        <p14:creationId xmlns:p14="http://schemas.microsoft.com/office/powerpoint/2010/main" val="25940544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Exhibit 13-9</a:t>
            </a:r>
            <a:br>
              <a:rPr lang="en-US" sz="3600"/>
            </a:br>
            <a:r>
              <a:rPr lang="en-US" sz="3600"/>
              <a:t>Traditional Training Methods (cont.)</a:t>
            </a:r>
            <a:endParaRPr lang="en-US" sz="3600">
              <a:latin typeface="Calibri" pitchFamily="34" charset="0"/>
            </a:endParaRP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84995" name="Picture 2"/>
          <p:cNvPicPr>
            <a:picLocks noChangeAspect="1" noChangeArrowheads="1"/>
          </p:cNvPicPr>
          <p:nvPr/>
        </p:nvPicPr>
        <p:blipFill>
          <a:blip r:embed="rId3"/>
          <a:srcRect/>
          <a:stretch>
            <a:fillRect/>
          </a:stretch>
        </p:blipFill>
        <p:spPr bwMode="auto">
          <a:xfrm>
            <a:off x="400050" y="1676400"/>
            <a:ext cx="8210550" cy="2714625"/>
          </a:xfrm>
          <a:prstGeom prst="rect">
            <a:avLst/>
          </a:prstGeom>
          <a:noFill/>
          <a:ln w="9525">
            <a:noFill/>
            <a:miter lim="800000"/>
            <a:headEnd/>
            <a:tailEnd/>
          </a:ln>
        </p:spPr>
      </p:pic>
    </p:spTree>
    <p:extLst>
      <p:ext uri="{BB962C8B-B14F-4D97-AF65-F5344CB8AC3E}">
        <p14:creationId xmlns:p14="http://schemas.microsoft.com/office/powerpoint/2010/main" val="20664881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Retaining Competent, High-Performing</a:t>
            </a:r>
            <a:br>
              <a:rPr lang="en-US" sz="3600"/>
            </a:br>
            <a:r>
              <a:rPr lang="en-US" sz="3600"/>
              <a:t>Employees</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Performance management system - </a:t>
            </a:r>
            <a:r>
              <a:rPr lang="en-US" sz="2800"/>
              <a:t>establishes performance standards used to evaluate employee performance.</a:t>
            </a:r>
          </a:p>
          <a:p>
            <a:pPr marL="342900" indent="-342900" eaLnBrk="0" hangingPunct="0">
              <a:spcBef>
                <a:spcPct val="20000"/>
              </a:spcBef>
              <a:buFont typeface="Arial" charset="0"/>
              <a:buChar char="•"/>
            </a:pPr>
            <a:r>
              <a:rPr lang="en-US" sz="2800" b="1"/>
              <a:t>Skill-based pay  - </a:t>
            </a:r>
            <a:r>
              <a:rPr lang="en-US" sz="2800"/>
              <a:t>a pay system that rewards employees for the job skills they can  demonstrate</a:t>
            </a:r>
          </a:p>
          <a:p>
            <a:pPr marL="342900" indent="-342900" eaLnBrk="0" hangingPunct="0">
              <a:spcBef>
                <a:spcPct val="20000"/>
              </a:spcBef>
              <a:buFont typeface="Arial" charset="0"/>
              <a:buChar char="•"/>
            </a:pPr>
            <a:r>
              <a:rPr lang="en-US" sz="2800" b="1"/>
              <a:t>Variable pay - </a:t>
            </a:r>
            <a:r>
              <a:rPr lang="en-US" sz="2800"/>
              <a:t>a pay system in which an individual’s compensation is contingent on performance</a:t>
            </a:r>
          </a:p>
        </p:txBody>
      </p:sp>
    </p:spTree>
    <p:extLst>
      <p:ext uri="{BB962C8B-B14F-4D97-AF65-F5344CB8AC3E}">
        <p14:creationId xmlns:p14="http://schemas.microsoft.com/office/powerpoint/2010/main" val="175665784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Exhibit 13-10</a:t>
            </a:r>
            <a:br>
              <a:rPr lang="en-US" sz="3600"/>
            </a:br>
            <a:r>
              <a:rPr lang="en-US" sz="3600"/>
              <a:t>Performance Appraisal Methods</a:t>
            </a:r>
            <a:endParaRPr lang="en-US" sz="36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89091" name="Picture 3"/>
          <p:cNvPicPr>
            <a:picLocks noGrp="1" noChangeAspect="1" noChangeArrowheads="1"/>
          </p:cNvPicPr>
          <p:nvPr/>
        </p:nvPicPr>
        <p:blipFill>
          <a:blip r:embed="rId3"/>
          <a:srcRect/>
          <a:stretch>
            <a:fillRect/>
          </a:stretch>
        </p:blipFill>
        <p:spPr bwMode="auto">
          <a:xfrm>
            <a:off x="419100" y="1579563"/>
            <a:ext cx="8305800" cy="4592637"/>
          </a:xfrm>
          <a:prstGeom prst="rect">
            <a:avLst/>
          </a:prstGeom>
          <a:noFill/>
          <a:ln w="9525">
            <a:noFill/>
            <a:miter lim="800000"/>
            <a:headEnd/>
            <a:tailEnd/>
          </a:ln>
        </p:spPr>
      </p:pic>
    </p:spTree>
    <p:extLst>
      <p:ext uri="{BB962C8B-B14F-4D97-AF65-F5344CB8AC3E}">
        <p14:creationId xmlns:p14="http://schemas.microsoft.com/office/powerpoint/2010/main" val="24489994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t>Exhibit 13-10</a:t>
            </a:r>
            <a:br>
              <a:rPr lang="en-US" sz="3600"/>
            </a:br>
            <a:r>
              <a:rPr lang="en-US" sz="3600"/>
              <a:t>Performance Appraisal Methods (cont.)</a:t>
            </a:r>
            <a:endParaRPr lang="en-US" sz="3600">
              <a:latin typeface="Calibri" pitchFamily="34" charset="0"/>
            </a:endParaRP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91139" name="Picture 3"/>
          <p:cNvPicPr>
            <a:picLocks noGrp="1" noChangeAspect="1" noChangeArrowheads="1"/>
          </p:cNvPicPr>
          <p:nvPr/>
        </p:nvPicPr>
        <p:blipFill>
          <a:blip r:embed="rId3"/>
          <a:srcRect/>
          <a:stretch>
            <a:fillRect/>
          </a:stretch>
        </p:blipFill>
        <p:spPr bwMode="auto">
          <a:xfrm>
            <a:off x="723900" y="1404938"/>
            <a:ext cx="7696200" cy="4919662"/>
          </a:xfrm>
          <a:prstGeom prst="rect">
            <a:avLst/>
          </a:prstGeom>
          <a:noFill/>
          <a:ln w="9525">
            <a:noFill/>
            <a:miter lim="800000"/>
            <a:headEnd/>
            <a:tailEnd/>
          </a:ln>
        </p:spPr>
      </p:pic>
    </p:spTree>
    <p:extLst>
      <p:ext uri="{BB962C8B-B14F-4D97-AF65-F5344CB8AC3E}">
        <p14:creationId xmlns:p14="http://schemas.microsoft.com/office/powerpoint/2010/main" val="210100514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t>Exhibit 13-11 </a:t>
            </a:r>
            <a:br>
              <a:rPr lang="en-US" sz="3600"/>
            </a:br>
            <a:r>
              <a:rPr lang="en-US" sz="3600"/>
              <a:t>What Determines Pay and Benefits</a:t>
            </a:r>
            <a:endParaRPr lang="en-US" sz="3600">
              <a:latin typeface="Calibri" pitchFamily="34" charset="0"/>
            </a:endParaRP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800"/>
          </a:p>
        </p:txBody>
      </p:sp>
      <p:pic>
        <p:nvPicPr>
          <p:cNvPr id="93187" name="Picture 3"/>
          <p:cNvPicPr>
            <a:picLocks noGrp="1" noChangeAspect="1" noChangeArrowheads="1"/>
          </p:cNvPicPr>
          <p:nvPr/>
        </p:nvPicPr>
        <p:blipFill>
          <a:blip r:embed="rId3"/>
          <a:srcRect/>
          <a:stretch>
            <a:fillRect/>
          </a:stretch>
        </p:blipFill>
        <p:spPr bwMode="auto">
          <a:xfrm>
            <a:off x="533400" y="1506538"/>
            <a:ext cx="7896225" cy="4818062"/>
          </a:xfrm>
          <a:prstGeom prst="rect">
            <a:avLst/>
          </a:prstGeom>
          <a:noFill/>
          <a:ln w="9525">
            <a:noFill/>
            <a:miter lim="800000"/>
            <a:headEnd/>
            <a:tailEnd/>
          </a:ln>
        </p:spPr>
      </p:pic>
    </p:spTree>
    <p:extLst>
      <p:ext uri="{BB962C8B-B14F-4D97-AF65-F5344CB8AC3E}">
        <p14:creationId xmlns:p14="http://schemas.microsoft.com/office/powerpoint/2010/main" val="61610855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t>Contemporary Issues in Managing</a:t>
            </a:r>
            <a:br>
              <a:rPr lang="en-US" sz="3600"/>
            </a:br>
            <a:r>
              <a:rPr lang="en-US" sz="3600"/>
              <a:t>Human Resources</a:t>
            </a:r>
            <a:endParaRPr lang="en-US" sz="3600">
              <a:latin typeface="Calibri" pitchFamily="34" charset="0"/>
            </a:endParaRP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Downsizing  - </a:t>
            </a:r>
            <a:r>
              <a:rPr lang="en-US" sz="2800"/>
              <a:t>the planned elimination of jobs in an organization</a:t>
            </a:r>
          </a:p>
          <a:p>
            <a:pPr marL="342900" indent="-342900" eaLnBrk="0" hangingPunct="0">
              <a:spcBef>
                <a:spcPct val="20000"/>
              </a:spcBef>
              <a:buFont typeface="Arial" charset="0"/>
              <a:buChar char="•"/>
            </a:pPr>
            <a:r>
              <a:rPr lang="en-US" sz="2800" b="1"/>
              <a:t>Sexual harassment</a:t>
            </a:r>
            <a:r>
              <a:rPr lang="en-US" sz="2800"/>
              <a:t> - any unwanted action or activity of a sexual nature that explicitly or implicitly affects an individual’s employment, performance, or work environment</a:t>
            </a:r>
          </a:p>
        </p:txBody>
      </p:sp>
    </p:spTree>
    <p:extLst>
      <p:ext uri="{BB962C8B-B14F-4D97-AF65-F5344CB8AC3E}">
        <p14:creationId xmlns:p14="http://schemas.microsoft.com/office/powerpoint/2010/main" val="27907892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t>Exhibit 13-12</a:t>
            </a:r>
            <a:br>
              <a:rPr lang="en-US" sz="3600"/>
            </a:br>
            <a:r>
              <a:rPr lang="en-US" sz="3600"/>
              <a:t>Tips for Managing Downsizing</a:t>
            </a:r>
            <a:endParaRPr lang="en-US" sz="3600">
              <a:latin typeface="Calibri" pitchFamily="34" charset="0"/>
            </a:endParaRPr>
          </a:p>
        </p:txBody>
      </p:sp>
      <p:pic>
        <p:nvPicPr>
          <p:cNvPr id="97282" name="Picture 2"/>
          <p:cNvPicPr>
            <a:picLocks noChangeAspect="1" noChangeArrowheads="1"/>
          </p:cNvPicPr>
          <p:nvPr/>
        </p:nvPicPr>
        <p:blipFill>
          <a:blip r:embed="rId3"/>
          <a:srcRect/>
          <a:stretch>
            <a:fillRect/>
          </a:stretch>
        </p:blipFill>
        <p:spPr bwMode="auto">
          <a:xfrm>
            <a:off x="823913" y="1562100"/>
            <a:ext cx="7496175" cy="4305300"/>
          </a:xfrm>
          <a:prstGeom prst="rect">
            <a:avLst/>
          </a:prstGeom>
          <a:noFill/>
          <a:ln w="9525">
            <a:noFill/>
            <a:miter lim="800000"/>
            <a:headEnd/>
            <a:tailEnd/>
          </a:ln>
        </p:spPr>
      </p:pic>
    </p:spTree>
    <p:extLst>
      <p:ext uri="{BB962C8B-B14F-4D97-AF65-F5344CB8AC3E}">
        <p14:creationId xmlns:p14="http://schemas.microsoft.com/office/powerpoint/2010/main" val="12360675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600"/>
              <a:t>Contemporary Issues in Managing</a:t>
            </a:r>
            <a:br>
              <a:rPr lang="en-US" sz="3600"/>
            </a:br>
            <a:r>
              <a:rPr lang="en-US" sz="3600"/>
              <a:t>Human Resources (cont.)</a:t>
            </a:r>
            <a:endParaRPr lang="en-US" sz="3600">
              <a:latin typeface="Calibri" pitchFamily="34" charset="0"/>
            </a:endParaRPr>
          </a:p>
        </p:txBody>
      </p:sp>
      <p:sp>
        <p:nvSpPr>
          <p:cNvPr id="99330" name="Rectangle 3"/>
          <p:cNvSpPr txBox="1">
            <a:spLocks/>
          </p:cNvSpPr>
          <p:nvPr/>
        </p:nvSpPr>
        <p:spPr bwMode="auto">
          <a:xfrm>
            <a:off x="304800" y="1600200"/>
            <a:ext cx="42672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Family-friendly benefits</a:t>
            </a:r>
            <a:r>
              <a:rPr lang="en-US" sz="3200"/>
              <a:t>  - benefits that accommodate employees’ needs for work–life balance</a:t>
            </a:r>
          </a:p>
          <a:p>
            <a:pPr lvl="1" eaLnBrk="0" hangingPunct="0">
              <a:spcBef>
                <a:spcPct val="20000"/>
              </a:spcBef>
              <a:buFont typeface="Arial" charset="0"/>
              <a:buNone/>
            </a:pPr>
            <a:endParaRPr lang="en-US" sz="2800"/>
          </a:p>
        </p:txBody>
      </p:sp>
      <p:pic>
        <p:nvPicPr>
          <p:cNvPr id="99331" name="Picture 2"/>
          <p:cNvPicPr>
            <a:picLocks noChangeAspect="1" noChangeArrowheads="1"/>
          </p:cNvPicPr>
          <p:nvPr/>
        </p:nvPicPr>
        <p:blipFill>
          <a:blip r:embed="rId3"/>
          <a:srcRect/>
          <a:stretch>
            <a:fillRect/>
          </a:stretch>
        </p:blipFill>
        <p:spPr bwMode="auto">
          <a:xfrm>
            <a:off x="5181600" y="1476375"/>
            <a:ext cx="3124200" cy="4368800"/>
          </a:xfrm>
          <a:prstGeom prst="rect">
            <a:avLst/>
          </a:prstGeom>
          <a:noFill/>
          <a:ln w="9525">
            <a:noFill/>
            <a:miter lim="800000"/>
            <a:headEnd/>
            <a:tailEnd/>
          </a:ln>
        </p:spPr>
      </p:pic>
    </p:spTree>
    <p:extLst>
      <p:ext uri="{BB962C8B-B14F-4D97-AF65-F5344CB8AC3E}">
        <p14:creationId xmlns:p14="http://schemas.microsoft.com/office/powerpoint/2010/main" val="7262674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sz="3600"/>
              <a:t>Contemporary Issues in Managing</a:t>
            </a:r>
            <a:br>
              <a:rPr lang="en-US" sz="3600"/>
            </a:br>
            <a:r>
              <a:rPr lang="en-US" sz="3600"/>
              <a:t>Human Resources (cont.)</a:t>
            </a:r>
            <a:endParaRPr lang="en-US" sz="3600">
              <a:latin typeface="Calibri" pitchFamily="34" charset="0"/>
            </a:endParaRPr>
          </a:p>
        </p:txBody>
      </p:sp>
      <p:sp>
        <p:nvSpPr>
          <p:cNvPr id="1013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Employee Health Care Costs - since 2002, health care costs have risen an average of 15 percent a year and are expected to double by the year 2016 from the $2.2 trillion spent in 2007</a:t>
            </a:r>
          </a:p>
          <a:p>
            <a:pPr marL="342900" indent="-342900" eaLnBrk="0" hangingPunct="0">
              <a:spcBef>
                <a:spcPct val="20000"/>
              </a:spcBef>
              <a:buFont typeface="Arial" charset="0"/>
              <a:buChar char="•"/>
            </a:pPr>
            <a:r>
              <a:rPr lang="en-US" sz="2800"/>
              <a:t>Employee Pension Plan Costs - pension commitments have become such an enormous burden that companies can no longer afford them. In fact, the corporate pension system has been described as “fundamentally broken</a:t>
            </a:r>
          </a:p>
        </p:txBody>
      </p:sp>
    </p:spTree>
    <p:extLst>
      <p:ext uri="{BB962C8B-B14F-4D97-AF65-F5344CB8AC3E}">
        <p14:creationId xmlns:p14="http://schemas.microsoft.com/office/powerpoint/2010/main" val="10310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Exhibit 2-7</a:t>
            </a:r>
            <a:br>
              <a:rPr lang="en-US" sz="3600"/>
            </a:br>
            <a:r>
              <a:rPr lang="en-US" sz="3600"/>
              <a:t>Strong Versus Weak Cultures</a:t>
            </a:r>
            <a:endParaRPr lang="en-US" sz="3600">
              <a:latin typeface="Calibri" pitchFamily="34" charset="0"/>
            </a:endParaRPr>
          </a:p>
        </p:txBody>
      </p:sp>
      <p:pic>
        <p:nvPicPr>
          <p:cNvPr id="58370" name="Picture 2"/>
          <p:cNvPicPr>
            <a:picLocks noChangeAspect="1" noChangeArrowheads="1"/>
          </p:cNvPicPr>
          <p:nvPr/>
        </p:nvPicPr>
        <p:blipFill>
          <a:blip r:embed="rId3"/>
          <a:srcRect/>
          <a:stretch>
            <a:fillRect/>
          </a:stretch>
        </p:blipFill>
        <p:spPr bwMode="auto">
          <a:xfrm>
            <a:off x="76200" y="1885950"/>
            <a:ext cx="9082088" cy="3524250"/>
          </a:xfrm>
          <a:prstGeom prst="rect">
            <a:avLst/>
          </a:prstGeom>
          <a:noFill/>
          <a:ln w="9525">
            <a:noFill/>
            <a:miter lim="800000"/>
            <a:headEnd/>
            <a:tailEnd/>
          </a:ln>
        </p:spPr>
      </p:pic>
    </p:spTree>
    <p:extLst>
      <p:ext uri="{BB962C8B-B14F-4D97-AF65-F5344CB8AC3E}">
        <p14:creationId xmlns:p14="http://schemas.microsoft.com/office/powerpoint/2010/main" val="382525134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p:txBody>
          <a:bodyPr/>
          <a:lstStyle/>
          <a:p>
            <a:r>
              <a:rPr lang="en-US" sz="3600">
                <a:latin typeface="Calibri" pitchFamily="34" charset="0"/>
              </a:rPr>
              <a:t>Review Learning Outcome 13.1</a:t>
            </a: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dirty="0"/>
              <a:t>Explain the importance of the human resource management process and the external influences that might affect that process.</a:t>
            </a:r>
          </a:p>
          <a:p>
            <a:pPr lvl="1">
              <a:defRPr/>
            </a:pPr>
            <a:r>
              <a:rPr lang="en-US" sz="2400" dirty="0"/>
              <a:t>HRM is important for three reasons</a:t>
            </a:r>
          </a:p>
          <a:p>
            <a:pPr marL="914400" lvl="1" indent="-457200">
              <a:buFont typeface="+mj-lt"/>
              <a:buAutoNum type="arabicPeriod"/>
              <a:defRPr/>
            </a:pPr>
            <a:r>
              <a:rPr lang="en-US" sz="2400" dirty="0"/>
              <a:t>It can be a significant source of competitive advantage.</a:t>
            </a:r>
          </a:p>
          <a:p>
            <a:pPr marL="914400" lvl="1" indent="-457200">
              <a:buFont typeface="+mj-lt"/>
              <a:buAutoNum type="arabicPeriod"/>
              <a:defRPr/>
            </a:pPr>
            <a:r>
              <a:rPr lang="en-US" sz="2400" dirty="0"/>
              <a:t>It’s an important part of organizational strategies</a:t>
            </a:r>
          </a:p>
          <a:p>
            <a:pPr marL="914400" lvl="1" indent="-457200">
              <a:buFont typeface="+mj-lt"/>
              <a:buAutoNum type="arabicPeriod"/>
              <a:defRPr/>
            </a:pPr>
            <a:r>
              <a:rPr lang="en-US" sz="2400" dirty="0"/>
              <a:t>the way organizations treat their people has been found to significantly impact organizational performance</a:t>
            </a:r>
          </a:p>
        </p:txBody>
      </p:sp>
    </p:spTree>
    <p:extLst>
      <p:ext uri="{BB962C8B-B14F-4D97-AF65-F5344CB8AC3E}">
        <p14:creationId xmlns:p14="http://schemas.microsoft.com/office/powerpoint/2010/main" val="250931262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p:txBody>
          <a:bodyPr/>
          <a:lstStyle/>
          <a:p>
            <a:r>
              <a:rPr lang="en-US" sz="3600">
                <a:latin typeface="Calibri" pitchFamily="34" charset="0"/>
              </a:rPr>
              <a:t>Review Learning Outcome 13.2</a:t>
            </a:r>
          </a:p>
        </p:txBody>
      </p:sp>
      <p:sp>
        <p:nvSpPr>
          <p:cNvPr id="1054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Discuss the tasks associated with identifying and selecting competent employees</a:t>
            </a:r>
          </a:p>
          <a:p>
            <a:pPr marL="742950" lvl="1" indent="-285750" eaLnBrk="0" hangingPunct="0">
              <a:spcBef>
                <a:spcPct val="20000"/>
              </a:spcBef>
              <a:buFont typeface="Arial" charset="0"/>
              <a:buChar char="–"/>
            </a:pPr>
            <a:r>
              <a:rPr lang="en-US" sz="2800"/>
              <a:t>A job analysis is an assessment that defines a job and the behaviors necessary to perform it</a:t>
            </a:r>
          </a:p>
          <a:p>
            <a:pPr marL="742950" lvl="1" indent="-285750" eaLnBrk="0" hangingPunct="0">
              <a:spcBef>
                <a:spcPct val="20000"/>
              </a:spcBef>
              <a:buFont typeface="Arial" charset="0"/>
              <a:buChar char="–"/>
            </a:pPr>
            <a:r>
              <a:rPr lang="en-US" sz="2800"/>
              <a:t>A job description is a written statement describing a job</a:t>
            </a:r>
          </a:p>
          <a:p>
            <a:pPr marL="742950" lvl="1" indent="-285750" eaLnBrk="0" hangingPunct="0">
              <a:spcBef>
                <a:spcPct val="20000"/>
              </a:spcBef>
              <a:buFont typeface="Arial" charset="0"/>
              <a:buChar char="–"/>
            </a:pPr>
            <a:r>
              <a:rPr lang="en-US" sz="2800"/>
              <a:t>A job specification specifies the minimum qualifications a person must possess to successfully perform a given job</a:t>
            </a:r>
          </a:p>
        </p:txBody>
      </p:sp>
    </p:spTree>
    <p:extLst>
      <p:ext uri="{BB962C8B-B14F-4D97-AF65-F5344CB8AC3E}">
        <p14:creationId xmlns:p14="http://schemas.microsoft.com/office/powerpoint/2010/main" val="22380268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p:txBody>
          <a:bodyPr/>
          <a:lstStyle/>
          <a:p>
            <a:r>
              <a:rPr lang="en-US" sz="3600">
                <a:latin typeface="Calibri" pitchFamily="34" charset="0"/>
              </a:rPr>
              <a:t>Review Learning Outcome 13.2 (cont.)</a:t>
            </a:r>
          </a:p>
        </p:txBody>
      </p:sp>
      <p:sp>
        <p:nvSpPr>
          <p:cNvPr id="1075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Major sources of potential job candidates include 	</a:t>
            </a:r>
          </a:p>
          <a:p>
            <a:pPr marL="742950" lvl="1" indent="-285750" eaLnBrk="0" hangingPunct="0">
              <a:spcBef>
                <a:spcPct val="20000"/>
              </a:spcBef>
              <a:buFont typeface="Arial" charset="0"/>
              <a:buChar char="–"/>
            </a:pPr>
            <a:r>
              <a:rPr lang="en-US" sz="2800"/>
              <a:t>The Internet</a:t>
            </a:r>
          </a:p>
          <a:p>
            <a:pPr marL="742950" lvl="1" indent="-285750" eaLnBrk="0" hangingPunct="0">
              <a:spcBef>
                <a:spcPct val="20000"/>
              </a:spcBef>
              <a:buFont typeface="Arial" charset="0"/>
              <a:buChar char="–"/>
            </a:pPr>
            <a:r>
              <a:rPr lang="en-US" sz="2800"/>
              <a:t>Employee referrals</a:t>
            </a:r>
          </a:p>
          <a:p>
            <a:pPr marL="742950" lvl="1" indent="-285750" eaLnBrk="0" hangingPunct="0">
              <a:spcBef>
                <a:spcPct val="20000"/>
              </a:spcBef>
              <a:buFont typeface="Arial" charset="0"/>
              <a:buChar char="–"/>
            </a:pPr>
            <a:r>
              <a:rPr lang="en-US" sz="2800"/>
              <a:t>Company Web site</a:t>
            </a:r>
          </a:p>
          <a:p>
            <a:pPr marL="742950" lvl="1" indent="-285750" eaLnBrk="0" hangingPunct="0">
              <a:spcBef>
                <a:spcPct val="20000"/>
              </a:spcBef>
              <a:buFont typeface="Arial" charset="0"/>
              <a:buChar char="–"/>
            </a:pPr>
            <a:r>
              <a:rPr lang="en-US" sz="2800"/>
              <a:t>College recruiting</a:t>
            </a:r>
          </a:p>
          <a:p>
            <a:pPr marL="742950" lvl="1" indent="-285750" eaLnBrk="0" hangingPunct="0">
              <a:spcBef>
                <a:spcPct val="20000"/>
              </a:spcBef>
              <a:buFont typeface="Arial" charset="0"/>
              <a:buChar char="–"/>
            </a:pPr>
            <a:r>
              <a:rPr lang="en-US" sz="2800"/>
              <a:t>Professional recruiting organizations.</a:t>
            </a:r>
          </a:p>
        </p:txBody>
      </p:sp>
    </p:spTree>
    <p:extLst>
      <p:ext uri="{BB962C8B-B14F-4D97-AF65-F5344CB8AC3E}">
        <p14:creationId xmlns:p14="http://schemas.microsoft.com/office/powerpoint/2010/main" val="326950352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r>
              <a:rPr lang="en-US" sz="3600">
                <a:latin typeface="Calibri" pitchFamily="34" charset="0"/>
              </a:rPr>
              <a:t>Review Learning Outcome 13.2 (cont.)</a:t>
            </a:r>
          </a:p>
        </p:txBody>
      </p:sp>
      <p:sp>
        <p:nvSpPr>
          <p:cNvPr id="109570" name="Rectangle 3"/>
          <p:cNvSpPr txBox="1">
            <a:spLocks/>
          </p:cNvSpPr>
          <p:nvPr/>
        </p:nvSpPr>
        <p:spPr bwMode="auto">
          <a:xfrm>
            <a:off x="47625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Different selection devices include; application forms, written tests, work sampling, assessment centers, background investigations, reference checks, and physical exams</a:t>
            </a:r>
          </a:p>
          <a:p>
            <a:pPr marL="342900" indent="-342900" eaLnBrk="0" hangingPunct="0">
              <a:spcBef>
                <a:spcPct val="20000"/>
              </a:spcBef>
              <a:buFont typeface="Arial" charset="0"/>
              <a:buChar char="•"/>
            </a:pPr>
            <a:r>
              <a:rPr lang="en-US" sz="3200"/>
              <a:t>A realistic job preview gives an applicant more realistic expectations about the job, and should increase employee job satisfaction and reduce turnover</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1197990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idx="4294967295"/>
          </p:nvPr>
        </p:nvSpPr>
        <p:spPr/>
        <p:txBody>
          <a:bodyPr/>
          <a:lstStyle/>
          <a:p>
            <a:r>
              <a:rPr lang="en-US" sz="3600">
                <a:latin typeface="Calibri" pitchFamily="34" charset="0"/>
              </a:rPr>
              <a:t>Review Learning Outcome 13.3</a:t>
            </a:r>
          </a:p>
        </p:txBody>
      </p:sp>
      <p:sp>
        <p:nvSpPr>
          <p:cNvPr id="1116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Explain the different types of orientation and training</a:t>
            </a:r>
          </a:p>
          <a:p>
            <a:pPr marL="742950" lvl="1" indent="-285750" eaLnBrk="0" hangingPunct="0">
              <a:spcBef>
                <a:spcPct val="20000"/>
              </a:spcBef>
              <a:buFont typeface="Arial" charset="0"/>
              <a:buChar char="–"/>
            </a:pPr>
            <a:r>
              <a:rPr lang="en-US" sz="2800"/>
              <a:t>Orientation results in an outsider-insider transition that makes the new employee feel comfortable and fairly well-adjusted</a:t>
            </a:r>
            <a:endParaRPr lang="en-US" sz="7200"/>
          </a:p>
          <a:p>
            <a:pPr marL="742950" lvl="1" indent="-285750" eaLnBrk="0" hangingPunct="0">
              <a:spcBef>
                <a:spcPct val="20000"/>
              </a:spcBef>
              <a:buFont typeface="Arial" charset="0"/>
              <a:buChar char="–"/>
            </a:pPr>
            <a:r>
              <a:rPr lang="en-US" sz="2800"/>
              <a:t>The two types of training are general and specific</a:t>
            </a:r>
          </a:p>
        </p:txBody>
      </p:sp>
    </p:spTree>
    <p:extLst>
      <p:ext uri="{BB962C8B-B14F-4D97-AF65-F5344CB8AC3E}">
        <p14:creationId xmlns:p14="http://schemas.microsoft.com/office/powerpoint/2010/main" val="417015629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p:txBody>
          <a:bodyPr/>
          <a:lstStyle/>
          <a:p>
            <a:r>
              <a:rPr lang="en-US" sz="3600">
                <a:latin typeface="Calibri" pitchFamily="34" charset="0"/>
              </a:rPr>
              <a:t>Review Learning Outcome 13.4</a:t>
            </a:r>
          </a:p>
        </p:txBody>
      </p:sp>
      <p:sp>
        <p:nvSpPr>
          <p:cNvPr id="113666"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Describe strategies for retaining competent, high-performing employees</a:t>
            </a:r>
          </a:p>
          <a:p>
            <a:pPr marL="742950" lvl="1" indent="-285750" eaLnBrk="0" hangingPunct="0">
              <a:spcBef>
                <a:spcPct val="20000"/>
              </a:spcBef>
              <a:buFont typeface="Arial" charset="0"/>
              <a:buChar char="–"/>
            </a:pPr>
            <a:r>
              <a:rPr lang="en-US" sz="2400"/>
              <a:t>Performance appraisal methods are written essays, critical incidents, graphic rating scales, BARS, multiperson comparisons, MBO, and 360-degree appraisals.</a:t>
            </a:r>
            <a:endParaRPr lang="en-US" sz="6600"/>
          </a:p>
          <a:p>
            <a:pPr marL="742950" lvl="1" indent="-285750" eaLnBrk="0" hangingPunct="0">
              <a:spcBef>
                <a:spcPct val="20000"/>
              </a:spcBef>
              <a:buFont typeface="Arial" charset="0"/>
              <a:buChar char="–"/>
            </a:pPr>
            <a:r>
              <a:rPr lang="en-US" sz="2400"/>
              <a:t>Skill-based pay systems reward employees for  demonstrated  job skills and competencies.  </a:t>
            </a:r>
          </a:p>
          <a:p>
            <a:pPr marL="742950" lvl="1" indent="-285750" eaLnBrk="0" hangingPunct="0">
              <a:spcBef>
                <a:spcPct val="20000"/>
              </a:spcBef>
              <a:buFont typeface="Arial" charset="0"/>
              <a:buChar char="–"/>
            </a:pPr>
            <a:r>
              <a:rPr lang="en-US" sz="2400"/>
              <a:t>Variable pay system, an employee’s compensation is contingent on performance</a:t>
            </a:r>
          </a:p>
        </p:txBody>
      </p:sp>
    </p:spTree>
    <p:extLst>
      <p:ext uri="{BB962C8B-B14F-4D97-AF65-F5344CB8AC3E}">
        <p14:creationId xmlns:p14="http://schemas.microsoft.com/office/powerpoint/2010/main" val="87035011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p:txBody>
          <a:bodyPr/>
          <a:lstStyle/>
          <a:p>
            <a:r>
              <a:rPr lang="en-US" sz="3600">
                <a:latin typeface="Calibri" pitchFamily="34" charset="0"/>
              </a:rPr>
              <a:t>Review Learning Outcome 13.5</a:t>
            </a:r>
          </a:p>
        </p:txBody>
      </p:sp>
      <p:sp>
        <p:nvSpPr>
          <p:cNvPr id="115714"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dirty="0"/>
              <a:t>Discuss contemporary issues in managing human resources.</a:t>
            </a:r>
          </a:p>
          <a:p>
            <a:pPr marL="742950" lvl="1" indent="-285750" eaLnBrk="0" hangingPunct="0">
              <a:spcBef>
                <a:spcPct val="20000"/>
              </a:spcBef>
              <a:buFont typeface="Arial" charset="0"/>
              <a:buChar char="–"/>
            </a:pPr>
            <a:r>
              <a:rPr lang="en-US" sz="2400" dirty="0"/>
              <a:t>Managers can manage downsizing by communicating openly and honestly</a:t>
            </a:r>
          </a:p>
          <a:p>
            <a:pPr marL="742950" lvl="1" indent="-285750" eaLnBrk="0" hangingPunct="0">
              <a:spcBef>
                <a:spcPct val="20000"/>
              </a:spcBef>
              <a:buFont typeface="Arial" charset="0"/>
              <a:buChar char="–"/>
            </a:pPr>
            <a:r>
              <a:rPr lang="en-US" sz="2400" dirty="0"/>
              <a:t>Sexual harassment is any unwanted action or activity of a sexual nature that explicitly or implicitly affects an individual’s employment, performance, or work environment</a:t>
            </a:r>
          </a:p>
          <a:p>
            <a:pPr marL="742950" lvl="1" indent="-285750" eaLnBrk="0" hangingPunct="0">
              <a:spcBef>
                <a:spcPct val="20000"/>
              </a:spcBef>
              <a:buFont typeface="Arial" charset="0"/>
              <a:buChar char="–"/>
            </a:pPr>
            <a:r>
              <a:rPr lang="en-US" sz="2400" dirty="0"/>
              <a:t>Organizations are dealing with work–family life balance issues</a:t>
            </a:r>
          </a:p>
          <a:p>
            <a:pPr marL="742950" lvl="1" indent="-285750" eaLnBrk="0" hangingPunct="0">
              <a:spcBef>
                <a:spcPct val="20000"/>
              </a:spcBef>
              <a:buFont typeface="Arial" charset="0"/>
              <a:buChar char="–"/>
            </a:pPr>
            <a:r>
              <a:rPr lang="en-US" sz="2400" dirty="0"/>
              <a:t>Organizations are controlling HR costs by controlling employee health care costs and pensions</a:t>
            </a:r>
          </a:p>
        </p:txBody>
      </p:sp>
    </p:spTree>
    <p:extLst>
      <p:ext uri="{BB962C8B-B14F-4D97-AF65-F5344CB8AC3E}">
        <p14:creationId xmlns:p14="http://schemas.microsoft.com/office/powerpoint/2010/main" val="39521287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Groups and Teams</a:t>
            </a:r>
          </a:p>
        </p:txBody>
      </p:sp>
      <p:pic>
        <p:nvPicPr>
          <p:cNvPr id="29698" name="Picture 2"/>
          <p:cNvPicPr>
            <a:picLocks noChangeAspect="1"/>
          </p:cNvPicPr>
          <p:nvPr/>
        </p:nvPicPr>
        <p:blipFill>
          <a:blip r:embed="rId2"/>
          <a:srcRect/>
          <a:stretch>
            <a:fillRect/>
          </a:stretch>
        </p:blipFill>
        <p:spPr bwMode="auto">
          <a:xfrm>
            <a:off x="5791200" y="42672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140708638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447800"/>
            <a:ext cx="7620000" cy="4419600"/>
          </a:xfrm>
        </p:spPr>
        <p:txBody>
          <a:bodyPr/>
          <a:lstStyle/>
          <a:p>
            <a:pPr eaLnBrk="1" hangingPunct="1">
              <a:buFont typeface="Arial" charset="0"/>
              <a:buNone/>
            </a:pPr>
            <a:r>
              <a:rPr lang="en-US" sz="3200" b="1" i="0"/>
              <a:t>Define </a:t>
            </a:r>
            <a:r>
              <a:rPr lang="en-US" sz="3200" i="0"/>
              <a:t>groups and the stages of group development.</a:t>
            </a:r>
          </a:p>
          <a:p>
            <a:pPr eaLnBrk="1" hangingPunct="1">
              <a:buFont typeface="Arial" charset="0"/>
              <a:buNone/>
            </a:pPr>
            <a:r>
              <a:rPr lang="en-US" sz="3200" b="1" i="0"/>
              <a:t>Describe </a:t>
            </a:r>
            <a:r>
              <a:rPr lang="en-US" sz="3200" i="0"/>
              <a:t>the major components that determine group performance and satisfaction.</a:t>
            </a:r>
          </a:p>
          <a:p>
            <a:pPr eaLnBrk="1" hangingPunct="1">
              <a:buFont typeface="Arial" charset="0"/>
              <a:buNone/>
            </a:pPr>
            <a:r>
              <a:rPr lang="en-US" sz="3200" b="1" i="0"/>
              <a:t>Define </a:t>
            </a:r>
            <a:r>
              <a:rPr lang="en-US" sz="3200" i="0"/>
              <a:t>teams and best practices influencing team performance.</a:t>
            </a:r>
          </a:p>
          <a:p>
            <a:pPr eaLnBrk="1" hangingPunct="1">
              <a:buFont typeface="Arial" charset="0"/>
              <a:buNone/>
            </a:pPr>
            <a:r>
              <a:rPr lang="en-US" sz="3200" b="1" i="0"/>
              <a:t>Discuss </a:t>
            </a:r>
            <a:r>
              <a:rPr lang="en-US" sz="3200" i="0"/>
              <a:t>contemporary issues in managing teams.</a:t>
            </a:r>
            <a:endParaRPr lang="en-US" sz="3200" i="0">
              <a:cs typeface="Arial" charset="0"/>
            </a:endParaRPr>
          </a:p>
        </p:txBody>
      </p:sp>
    </p:spTree>
    <p:extLst>
      <p:ext uri="{BB962C8B-B14F-4D97-AF65-F5344CB8AC3E}">
        <p14:creationId xmlns:p14="http://schemas.microsoft.com/office/powerpoint/2010/main" val="357152162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What Is a Group?</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Group - </a:t>
            </a:r>
            <a:r>
              <a:rPr lang="en-US" sz="3200"/>
              <a:t>two or more interacting and interdependent individuals who come together to achieve specific goals.</a:t>
            </a:r>
          </a:p>
          <a:p>
            <a:pPr marL="742950" lvl="1" indent="-285750" eaLnBrk="0" hangingPunct="0">
              <a:spcBef>
                <a:spcPct val="20000"/>
              </a:spcBef>
              <a:buFont typeface="Arial" charset="0"/>
              <a:buChar char="–"/>
            </a:pPr>
            <a:r>
              <a:rPr lang="en-US" sz="2800"/>
              <a:t>Formal groups</a:t>
            </a:r>
          </a:p>
          <a:p>
            <a:pPr marL="1143000" lvl="2" indent="-228600" eaLnBrk="0" hangingPunct="0">
              <a:spcBef>
                <a:spcPct val="20000"/>
              </a:spcBef>
              <a:buFont typeface="Arial" charset="0"/>
              <a:buChar char="•"/>
            </a:pPr>
            <a:r>
              <a:rPr lang="en-US" sz="2400"/>
              <a:t>Work groups defined by the organization’s structure that have designated work assignments and tasks</a:t>
            </a:r>
          </a:p>
          <a:p>
            <a:pPr marL="742950" lvl="1" indent="-285750" eaLnBrk="0" hangingPunct="0">
              <a:spcBef>
                <a:spcPct val="20000"/>
              </a:spcBef>
              <a:buFont typeface="Arial" charset="0"/>
              <a:buChar char="–"/>
            </a:pPr>
            <a:r>
              <a:rPr lang="en-US" sz="2800"/>
              <a:t>Informal groups</a:t>
            </a:r>
          </a:p>
          <a:p>
            <a:pPr marL="1143000" lvl="2" indent="-228600" eaLnBrk="0" hangingPunct="0">
              <a:spcBef>
                <a:spcPct val="20000"/>
              </a:spcBef>
              <a:buFont typeface="Arial" charset="0"/>
              <a:buChar char="•"/>
            </a:pPr>
            <a:r>
              <a:rPr lang="en-US" sz="2400"/>
              <a:t>Groups that are independently formed to meet the social needs of their members</a:t>
            </a:r>
          </a:p>
        </p:txBody>
      </p:sp>
    </p:spTree>
    <p:extLst>
      <p:ext uri="{BB962C8B-B14F-4D97-AF65-F5344CB8AC3E}">
        <p14:creationId xmlns:p14="http://schemas.microsoft.com/office/powerpoint/2010/main" val="2688961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4000"/>
              <a:t>Where Does Culture Come From?</a:t>
            </a:r>
            <a:endParaRPr lang="en-US" sz="4000">
              <a:latin typeface="Calibri" pitchFamily="34" charset="0"/>
            </a:endParaRPr>
          </a:p>
        </p:txBody>
      </p:sp>
      <p:sp>
        <p:nvSpPr>
          <p:cNvPr id="60418" name="Rectangle 3"/>
          <p:cNvSpPr txBox="1">
            <a:spLocks/>
          </p:cNvSpPr>
          <p:nvPr/>
        </p:nvSpPr>
        <p:spPr bwMode="auto">
          <a:xfrm>
            <a:off x="457200" y="1600200"/>
            <a:ext cx="4267200" cy="3962400"/>
          </a:xfrm>
          <a:prstGeom prst="rect">
            <a:avLst/>
          </a:prstGeom>
          <a:noFill/>
          <a:ln w="9525">
            <a:noFill/>
            <a:miter lim="800000"/>
            <a:headEnd/>
            <a:tailEnd/>
          </a:ln>
        </p:spPr>
        <p:txBody>
          <a:bodyPr/>
          <a:lstStyle/>
          <a:p>
            <a:pPr marL="342900" indent="-342900" eaLnBrk="0" hangingPunct="0">
              <a:spcBef>
                <a:spcPct val="25000"/>
              </a:spcBef>
              <a:buFont typeface="Arial" charset="0"/>
              <a:buChar char="•"/>
            </a:pPr>
            <a:r>
              <a:rPr lang="en-US" sz="2800"/>
              <a:t>Organization founder</a:t>
            </a:r>
          </a:p>
          <a:p>
            <a:pPr marL="342900" indent="-342900" eaLnBrk="0" hangingPunct="0">
              <a:spcBef>
                <a:spcPct val="25000"/>
              </a:spcBef>
              <a:buFont typeface="Arial" charset="0"/>
              <a:buChar char="•"/>
            </a:pPr>
            <a:r>
              <a:rPr lang="en-US" sz="2800"/>
              <a:t>Vision and mission</a:t>
            </a:r>
          </a:p>
          <a:p>
            <a:pPr marL="342900" indent="-342900" eaLnBrk="0" hangingPunct="0">
              <a:spcBef>
                <a:spcPct val="25000"/>
              </a:spcBef>
              <a:buFont typeface="Arial" charset="0"/>
              <a:buChar char="•"/>
            </a:pPr>
            <a:r>
              <a:rPr lang="en-US" sz="2800"/>
              <a:t>Past practices</a:t>
            </a:r>
          </a:p>
          <a:p>
            <a:pPr marL="342900" indent="-342900" eaLnBrk="0" hangingPunct="0">
              <a:spcBef>
                <a:spcPct val="25000"/>
              </a:spcBef>
              <a:buFont typeface="Arial" charset="0"/>
              <a:buChar char="•"/>
            </a:pPr>
            <a:r>
              <a:rPr lang="en-US" sz="2800"/>
              <a:t>Top management behavior </a:t>
            </a:r>
            <a:endParaRPr lang="en-US" sz="2800" b="1"/>
          </a:p>
          <a:p>
            <a:pPr marL="342900" indent="-342900" eaLnBrk="0" hangingPunct="0">
              <a:spcBef>
                <a:spcPct val="20000"/>
              </a:spcBef>
              <a:buFont typeface="Arial" charset="0"/>
              <a:buChar char="•"/>
            </a:pPr>
            <a:r>
              <a:rPr lang="en-US" sz="2800" b="1"/>
              <a:t>Socialization - </a:t>
            </a:r>
            <a:r>
              <a:rPr lang="en-US" sz="2800"/>
              <a:t>The process that helps employees adapt to the organization’s culture.</a:t>
            </a:r>
          </a:p>
        </p:txBody>
      </p:sp>
      <p:pic>
        <p:nvPicPr>
          <p:cNvPr id="60419" name="Picture 3"/>
          <p:cNvPicPr>
            <a:picLocks noChangeAspect="1" noChangeArrowheads="1"/>
          </p:cNvPicPr>
          <p:nvPr/>
        </p:nvPicPr>
        <p:blipFill>
          <a:blip r:embed="rId3"/>
          <a:srcRect/>
          <a:stretch>
            <a:fillRect/>
          </a:stretch>
        </p:blipFill>
        <p:spPr bwMode="auto">
          <a:xfrm>
            <a:off x="4933950" y="2254250"/>
            <a:ext cx="3733800" cy="2654300"/>
          </a:xfrm>
          <a:prstGeom prst="rect">
            <a:avLst/>
          </a:prstGeom>
          <a:noFill/>
          <a:ln w="9525">
            <a:noFill/>
            <a:miter lim="800000"/>
            <a:headEnd/>
            <a:tailEnd/>
          </a:ln>
        </p:spPr>
      </p:pic>
    </p:spTree>
    <p:extLst>
      <p:ext uri="{BB962C8B-B14F-4D97-AF65-F5344CB8AC3E}">
        <p14:creationId xmlns:p14="http://schemas.microsoft.com/office/powerpoint/2010/main" val="233317130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Exhibit 14-1</a:t>
            </a:r>
            <a:br>
              <a:rPr lang="en-US" sz="3600"/>
            </a:br>
            <a:r>
              <a:rPr lang="en-US" sz="3600"/>
              <a:t>Examples of Formal Work Groups</a:t>
            </a:r>
            <a:endParaRPr lang="en-US" sz="36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400"/>
          </a:p>
        </p:txBody>
      </p:sp>
      <p:pic>
        <p:nvPicPr>
          <p:cNvPr id="33795" name="Picture 3"/>
          <p:cNvPicPr>
            <a:picLocks noGrp="1" noChangeAspect="1" noChangeArrowheads="1"/>
          </p:cNvPicPr>
          <p:nvPr/>
        </p:nvPicPr>
        <p:blipFill>
          <a:blip r:embed="rId3"/>
          <a:srcRect/>
          <a:stretch>
            <a:fillRect/>
          </a:stretch>
        </p:blipFill>
        <p:spPr bwMode="auto">
          <a:xfrm>
            <a:off x="152400" y="1752600"/>
            <a:ext cx="8899525" cy="3200400"/>
          </a:xfrm>
          <a:prstGeom prst="rect">
            <a:avLst/>
          </a:prstGeom>
          <a:noFill/>
          <a:ln w="9525">
            <a:noFill/>
            <a:miter lim="800000"/>
            <a:headEnd/>
            <a:tailEnd/>
          </a:ln>
        </p:spPr>
      </p:pic>
    </p:spTree>
    <p:extLst>
      <p:ext uri="{BB962C8B-B14F-4D97-AF65-F5344CB8AC3E}">
        <p14:creationId xmlns:p14="http://schemas.microsoft.com/office/powerpoint/2010/main" val="423253771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Stages of Group Development</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b="1" dirty="0"/>
              <a:t>Forming stage</a:t>
            </a:r>
            <a:r>
              <a:rPr lang="en-US" sz="2800" dirty="0"/>
              <a:t> - the first stage of group development in which people join the group and then define the group’s purpose, structure, and leadership</a:t>
            </a:r>
          </a:p>
          <a:p>
            <a:pPr>
              <a:defRPr/>
            </a:pPr>
            <a:r>
              <a:rPr lang="en-US" sz="2800" b="1" dirty="0"/>
              <a:t>Storming stage - </a:t>
            </a:r>
            <a:r>
              <a:rPr lang="en-US" sz="2800" dirty="0"/>
              <a:t>the second stage of group development, characterized by intragroup conflict</a:t>
            </a:r>
          </a:p>
          <a:p>
            <a:pPr>
              <a:defRPr/>
            </a:pPr>
            <a:r>
              <a:rPr lang="en-US" sz="2800" b="1" dirty="0"/>
              <a:t>Norming stage - </a:t>
            </a:r>
            <a:r>
              <a:rPr lang="en-US" sz="2800" dirty="0"/>
              <a:t>the third stage of group development, characterized by close relationships and cohesiveness.</a:t>
            </a:r>
          </a:p>
          <a:p>
            <a:pPr marL="0" indent="0">
              <a:buFont typeface="Arial" pitchFamily="34" charset="0"/>
              <a:buNone/>
              <a:defRPr/>
            </a:pPr>
            <a:endParaRPr lang="en-US" sz="2800" dirty="0"/>
          </a:p>
        </p:txBody>
      </p:sp>
    </p:spTree>
    <p:extLst>
      <p:ext uri="{BB962C8B-B14F-4D97-AF65-F5344CB8AC3E}">
        <p14:creationId xmlns:p14="http://schemas.microsoft.com/office/powerpoint/2010/main" val="15430637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Stages of Group Development (cont.)</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Performing stage</a:t>
            </a:r>
            <a:r>
              <a:rPr lang="en-US" sz="2800"/>
              <a:t> - the fourth stage of group development when the group is fully functional and works on group task.</a:t>
            </a:r>
          </a:p>
          <a:p>
            <a:pPr marL="342900" indent="-342900" eaLnBrk="0" hangingPunct="0">
              <a:spcBef>
                <a:spcPct val="20000"/>
              </a:spcBef>
              <a:buFont typeface="Arial" charset="0"/>
              <a:buChar char="•"/>
            </a:pPr>
            <a:r>
              <a:rPr lang="en-US" sz="2800" b="1"/>
              <a:t>Adjourning - </a:t>
            </a:r>
            <a:r>
              <a:rPr lang="en-US" sz="2800"/>
              <a:t>the final stage of group development for temporary groups during which group members are concerned with wrapping up activities rather than task performance.</a:t>
            </a:r>
          </a:p>
        </p:txBody>
      </p:sp>
    </p:spTree>
    <p:extLst>
      <p:ext uri="{BB962C8B-B14F-4D97-AF65-F5344CB8AC3E}">
        <p14:creationId xmlns:p14="http://schemas.microsoft.com/office/powerpoint/2010/main" val="54089064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Exhibit 14-2</a:t>
            </a:r>
            <a:br>
              <a:rPr lang="en-US" sz="3600"/>
            </a:br>
            <a:r>
              <a:rPr lang="en-US" sz="3600"/>
              <a:t>Stages of Group Development</a:t>
            </a:r>
            <a:endParaRPr lang="en-US" sz="3600">
              <a:latin typeface="Calibri" pitchFamily="34" charset="0"/>
            </a:endParaRPr>
          </a:p>
        </p:txBody>
      </p:sp>
      <p:sp>
        <p:nvSpPr>
          <p:cNvPr id="399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400"/>
          </a:p>
        </p:txBody>
      </p:sp>
      <p:pic>
        <p:nvPicPr>
          <p:cNvPr id="39939" name="Picture 3"/>
          <p:cNvPicPr>
            <a:picLocks noGrp="1" noChangeAspect="1" noChangeArrowheads="1"/>
          </p:cNvPicPr>
          <p:nvPr/>
        </p:nvPicPr>
        <p:blipFill>
          <a:blip r:embed="rId3"/>
          <a:srcRect/>
          <a:stretch>
            <a:fillRect/>
          </a:stretch>
        </p:blipFill>
        <p:spPr bwMode="auto">
          <a:xfrm>
            <a:off x="955675" y="1500188"/>
            <a:ext cx="7197725" cy="4824412"/>
          </a:xfrm>
          <a:prstGeom prst="rect">
            <a:avLst/>
          </a:prstGeom>
          <a:noFill/>
          <a:ln w="9525">
            <a:noFill/>
            <a:miter lim="800000"/>
            <a:headEnd/>
            <a:tailEnd/>
          </a:ln>
        </p:spPr>
      </p:pic>
    </p:spTree>
    <p:extLst>
      <p:ext uri="{BB962C8B-B14F-4D97-AF65-F5344CB8AC3E}">
        <p14:creationId xmlns:p14="http://schemas.microsoft.com/office/powerpoint/2010/main" val="34588541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Work Group Performance and Satisfaction </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Why are some groups more successful than others?</a:t>
            </a:r>
          </a:p>
          <a:p>
            <a:pPr marL="742950" lvl="1" indent="-285750" eaLnBrk="0" hangingPunct="0">
              <a:spcBef>
                <a:spcPct val="20000"/>
              </a:spcBef>
              <a:buFont typeface="Arial" charset="0"/>
              <a:buChar char="–"/>
            </a:pPr>
            <a:r>
              <a:rPr lang="en-US" sz="2800"/>
              <a:t>The abilities of the group’s members</a:t>
            </a:r>
          </a:p>
          <a:p>
            <a:pPr marL="742950" lvl="1" indent="-285750" eaLnBrk="0" hangingPunct="0">
              <a:spcBef>
                <a:spcPct val="20000"/>
              </a:spcBef>
              <a:buFont typeface="Arial" charset="0"/>
              <a:buChar char="–"/>
            </a:pPr>
            <a:r>
              <a:rPr lang="en-US" sz="2800"/>
              <a:t>The size of the group</a:t>
            </a:r>
          </a:p>
          <a:p>
            <a:pPr marL="742950" lvl="1" indent="-285750" eaLnBrk="0" hangingPunct="0">
              <a:spcBef>
                <a:spcPct val="20000"/>
              </a:spcBef>
              <a:buFont typeface="Arial" charset="0"/>
              <a:buChar char="–"/>
            </a:pPr>
            <a:r>
              <a:rPr lang="en-US" sz="2800"/>
              <a:t>The level of conflict</a:t>
            </a:r>
          </a:p>
          <a:p>
            <a:pPr marL="742950" lvl="1" indent="-285750" eaLnBrk="0" hangingPunct="0">
              <a:spcBef>
                <a:spcPct val="20000"/>
              </a:spcBef>
              <a:buFont typeface="Arial" charset="0"/>
              <a:buChar char="–"/>
            </a:pPr>
            <a:r>
              <a:rPr lang="en-US" sz="2800"/>
              <a:t>The internal pressures on members to conform to the group’s norms</a:t>
            </a:r>
            <a:endParaRPr lang="en-US" sz="6600"/>
          </a:p>
        </p:txBody>
      </p:sp>
    </p:spTree>
    <p:extLst>
      <p:ext uri="{BB962C8B-B14F-4D97-AF65-F5344CB8AC3E}">
        <p14:creationId xmlns:p14="http://schemas.microsoft.com/office/powerpoint/2010/main" val="110761333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Exhibit 14-3 </a:t>
            </a:r>
            <a:br>
              <a:rPr lang="en-US" sz="3600"/>
            </a:br>
            <a:r>
              <a:rPr lang="en-US" sz="3600"/>
              <a:t>Group Performance/Satisfaction Model</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2400"/>
          </a:p>
        </p:txBody>
      </p:sp>
      <p:pic>
        <p:nvPicPr>
          <p:cNvPr id="44035" name="Picture 3"/>
          <p:cNvPicPr>
            <a:picLocks noGrp="1" noChangeAspect="1" noChangeArrowheads="1"/>
          </p:cNvPicPr>
          <p:nvPr/>
        </p:nvPicPr>
        <p:blipFill>
          <a:blip r:embed="rId3"/>
          <a:srcRect/>
          <a:stretch>
            <a:fillRect/>
          </a:stretch>
        </p:blipFill>
        <p:spPr bwMode="auto">
          <a:xfrm>
            <a:off x="92075" y="1905000"/>
            <a:ext cx="8959850" cy="3048000"/>
          </a:xfrm>
          <a:prstGeom prst="rect">
            <a:avLst/>
          </a:prstGeom>
          <a:noFill/>
          <a:ln w="9525">
            <a:noFill/>
            <a:miter lim="800000"/>
            <a:headEnd/>
            <a:tailEnd/>
          </a:ln>
        </p:spPr>
      </p:pic>
    </p:spTree>
    <p:extLst>
      <p:ext uri="{BB962C8B-B14F-4D97-AF65-F5344CB8AC3E}">
        <p14:creationId xmlns:p14="http://schemas.microsoft.com/office/powerpoint/2010/main" val="234517022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External Conditions Imposed on the Group</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Work groups are affected by the external conditions imposed on it:</a:t>
            </a:r>
          </a:p>
          <a:p>
            <a:pPr marL="742950" lvl="1" indent="-285750" eaLnBrk="0" hangingPunct="0">
              <a:spcBef>
                <a:spcPct val="20000"/>
              </a:spcBef>
              <a:buFont typeface="Arial" charset="0"/>
              <a:buChar char="–"/>
            </a:pPr>
            <a:r>
              <a:rPr lang="en-US" sz="2400"/>
              <a:t>The organization’s strategy</a:t>
            </a:r>
          </a:p>
          <a:p>
            <a:pPr marL="742950" lvl="1" indent="-285750" eaLnBrk="0" hangingPunct="0">
              <a:spcBef>
                <a:spcPct val="20000"/>
              </a:spcBef>
              <a:buFont typeface="Arial" charset="0"/>
              <a:buChar char="–"/>
            </a:pPr>
            <a:r>
              <a:rPr lang="en-US" sz="2400"/>
              <a:t>Authority relationships</a:t>
            </a:r>
          </a:p>
          <a:p>
            <a:pPr marL="742950" lvl="1" indent="-285750" eaLnBrk="0" hangingPunct="0">
              <a:spcBef>
                <a:spcPct val="20000"/>
              </a:spcBef>
              <a:buFont typeface="Arial" charset="0"/>
              <a:buChar char="–"/>
            </a:pPr>
            <a:r>
              <a:rPr lang="en-US" sz="2400"/>
              <a:t>Formal rules and regulations</a:t>
            </a:r>
          </a:p>
          <a:p>
            <a:pPr marL="742950" lvl="1" indent="-285750" eaLnBrk="0" hangingPunct="0">
              <a:spcBef>
                <a:spcPct val="20000"/>
              </a:spcBef>
              <a:buFont typeface="Arial" charset="0"/>
              <a:buChar char="–"/>
            </a:pPr>
            <a:r>
              <a:rPr lang="en-US" sz="2400"/>
              <a:t>Availability of resources</a:t>
            </a:r>
          </a:p>
          <a:p>
            <a:pPr marL="742950" lvl="1" indent="-285750" eaLnBrk="0" hangingPunct="0">
              <a:spcBef>
                <a:spcPct val="20000"/>
              </a:spcBef>
              <a:buFont typeface="Arial" charset="0"/>
              <a:buChar char="–"/>
            </a:pPr>
            <a:r>
              <a:rPr lang="en-US" sz="2400"/>
              <a:t>Employee selection criteria</a:t>
            </a:r>
          </a:p>
          <a:p>
            <a:pPr marL="742950" lvl="1" indent="-285750" eaLnBrk="0" hangingPunct="0">
              <a:spcBef>
                <a:spcPct val="20000"/>
              </a:spcBef>
              <a:buFont typeface="Arial" charset="0"/>
              <a:buChar char="–"/>
            </a:pPr>
            <a:r>
              <a:rPr lang="en-US" sz="2400"/>
              <a:t>The performance management system and culture</a:t>
            </a:r>
          </a:p>
          <a:p>
            <a:pPr marL="742950" lvl="1" indent="-285750" eaLnBrk="0" hangingPunct="0">
              <a:spcBef>
                <a:spcPct val="20000"/>
              </a:spcBef>
              <a:buFont typeface="Arial" charset="0"/>
              <a:buChar char="–"/>
            </a:pPr>
            <a:r>
              <a:rPr lang="en-US" sz="2400"/>
              <a:t>The general physical layout of the group’s work space</a:t>
            </a:r>
            <a:endParaRPr lang="en-US" sz="6600"/>
          </a:p>
        </p:txBody>
      </p:sp>
    </p:spTree>
    <p:extLst>
      <p:ext uri="{BB962C8B-B14F-4D97-AF65-F5344CB8AC3E}">
        <p14:creationId xmlns:p14="http://schemas.microsoft.com/office/powerpoint/2010/main" val="363412196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Group Member Resources</a:t>
            </a:r>
            <a:endParaRPr lang="en-US" sz="36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A group’s performance potential depends to a large extent on the resources each individual brings to the group. These include:</a:t>
            </a:r>
          </a:p>
          <a:p>
            <a:pPr marL="742950" lvl="1" indent="-285750" eaLnBrk="0" hangingPunct="0">
              <a:spcBef>
                <a:spcPct val="20000"/>
              </a:spcBef>
              <a:buFont typeface="Arial" charset="0"/>
              <a:buChar char="–"/>
            </a:pPr>
            <a:r>
              <a:rPr lang="en-US" sz="2800"/>
              <a:t>Knowledge</a:t>
            </a:r>
          </a:p>
          <a:p>
            <a:pPr marL="742950" lvl="1" indent="-285750" eaLnBrk="0" hangingPunct="0">
              <a:spcBef>
                <a:spcPct val="20000"/>
              </a:spcBef>
              <a:buFont typeface="Arial" charset="0"/>
              <a:buChar char="–"/>
            </a:pPr>
            <a:r>
              <a:rPr lang="en-US" sz="2800"/>
              <a:t>Abilities</a:t>
            </a:r>
          </a:p>
          <a:p>
            <a:pPr marL="742950" lvl="1" indent="-285750" eaLnBrk="0" hangingPunct="0">
              <a:spcBef>
                <a:spcPct val="20000"/>
              </a:spcBef>
              <a:buFont typeface="Arial" charset="0"/>
              <a:buChar char="–"/>
            </a:pPr>
            <a:r>
              <a:rPr lang="en-US" sz="2800"/>
              <a:t>Skills</a:t>
            </a:r>
          </a:p>
          <a:p>
            <a:pPr marL="742950" lvl="1" indent="-285750" eaLnBrk="0" hangingPunct="0">
              <a:spcBef>
                <a:spcPct val="20000"/>
              </a:spcBef>
              <a:buFont typeface="Arial" charset="0"/>
              <a:buChar char="–"/>
            </a:pPr>
            <a:r>
              <a:rPr lang="en-US" sz="2800"/>
              <a:t>Personality traits</a:t>
            </a:r>
            <a:endParaRPr lang="en-US" sz="6600"/>
          </a:p>
        </p:txBody>
      </p:sp>
    </p:spTree>
    <p:extLst>
      <p:ext uri="{BB962C8B-B14F-4D97-AF65-F5344CB8AC3E}">
        <p14:creationId xmlns:p14="http://schemas.microsoft.com/office/powerpoint/2010/main" val="31469120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Group Structure</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b="1" dirty="0"/>
              <a:t>Role - </a:t>
            </a:r>
            <a:r>
              <a:rPr lang="en-US" sz="2800" dirty="0"/>
              <a:t>behavior patterns expected of someone occupying a given position in a social unit.</a:t>
            </a:r>
          </a:p>
          <a:p>
            <a:pPr>
              <a:defRPr/>
            </a:pPr>
            <a:r>
              <a:rPr lang="en-US" sz="2800" b="1" dirty="0"/>
              <a:t>Norms - </a:t>
            </a:r>
            <a:r>
              <a:rPr lang="en-US" sz="2800" dirty="0"/>
              <a:t>standards or expectations that are accepted and shared by a group’s members.</a:t>
            </a:r>
          </a:p>
          <a:p>
            <a:pPr>
              <a:defRPr/>
            </a:pPr>
            <a:r>
              <a:rPr lang="en-US" sz="2800" b="1" dirty="0"/>
              <a:t>Groupthink - </a:t>
            </a:r>
            <a:r>
              <a:rPr lang="en-US" sz="2800" dirty="0"/>
              <a:t>when a group exerts extensive pressure on an individual to align his or her opinion with that of others.</a:t>
            </a:r>
          </a:p>
          <a:p>
            <a:pPr marL="0" indent="0">
              <a:buFont typeface="Arial" pitchFamily="34" charset="0"/>
              <a:buNone/>
              <a:defRPr/>
            </a:pPr>
            <a:endParaRPr lang="en-US" sz="2800" dirty="0"/>
          </a:p>
        </p:txBody>
      </p:sp>
    </p:spTree>
    <p:extLst>
      <p:ext uri="{BB962C8B-B14F-4D97-AF65-F5344CB8AC3E}">
        <p14:creationId xmlns:p14="http://schemas.microsoft.com/office/powerpoint/2010/main" val="29260578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Group Structure (cont.)</a:t>
            </a:r>
            <a:endParaRPr lang="en-US" sz="36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Status - </a:t>
            </a:r>
            <a:r>
              <a:rPr lang="en-US" sz="2800"/>
              <a:t>a prestige grading, position, or rank within a group.</a:t>
            </a:r>
          </a:p>
          <a:p>
            <a:pPr marL="342900" indent="-342900" eaLnBrk="0" hangingPunct="0">
              <a:spcBef>
                <a:spcPct val="20000"/>
              </a:spcBef>
              <a:buFont typeface="Arial" charset="0"/>
              <a:buChar char="•"/>
            </a:pPr>
            <a:r>
              <a:rPr lang="en-US" sz="2800" b="1"/>
              <a:t>Social loafing</a:t>
            </a:r>
            <a:r>
              <a:rPr lang="en-US" sz="2800"/>
              <a:t> </a:t>
            </a:r>
            <a:r>
              <a:rPr lang="en-US" sz="2800" b="1"/>
              <a:t>-</a:t>
            </a:r>
            <a:r>
              <a:rPr lang="en-US" sz="2800"/>
              <a:t> the tendency for individuals to expend less effort when working collectively than when working individually.</a:t>
            </a:r>
          </a:p>
          <a:p>
            <a:pPr marL="342900" indent="-342900" eaLnBrk="0" hangingPunct="0">
              <a:spcBef>
                <a:spcPct val="20000"/>
              </a:spcBef>
              <a:buFont typeface="Arial" charset="0"/>
              <a:buChar char="•"/>
            </a:pPr>
            <a:r>
              <a:rPr lang="en-US" sz="2800" b="1"/>
              <a:t>Group cohesiveness </a:t>
            </a:r>
            <a:r>
              <a:rPr lang="en-US" sz="2800"/>
              <a:t>- the degree to which group members are attracted to one another and share the group’s goals.</a:t>
            </a:r>
          </a:p>
        </p:txBody>
      </p:sp>
    </p:spTree>
    <p:extLst>
      <p:ext uri="{BB962C8B-B14F-4D97-AF65-F5344CB8AC3E}">
        <p14:creationId xmlns:p14="http://schemas.microsoft.com/office/powerpoint/2010/main" val="2786413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Exhibit 2-8</a:t>
            </a:r>
            <a:br>
              <a:rPr lang="en-US" sz="3600"/>
            </a:br>
            <a:r>
              <a:rPr lang="en-US" sz="3600"/>
              <a:t>Establishing and Maintaining Culture</a:t>
            </a:r>
            <a:endParaRPr lang="en-US" sz="36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62467" name="Picture 3"/>
          <p:cNvPicPr>
            <a:picLocks noGrp="1" noChangeAspect="1" noChangeArrowheads="1"/>
          </p:cNvPicPr>
          <p:nvPr/>
        </p:nvPicPr>
        <p:blipFill>
          <a:blip r:embed="rId3"/>
          <a:srcRect r="4167"/>
          <a:stretch>
            <a:fillRect/>
          </a:stretch>
        </p:blipFill>
        <p:spPr bwMode="auto">
          <a:xfrm>
            <a:off x="239713" y="2476500"/>
            <a:ext cx="8664575" cy="1905000"/>
          </a:xfrm>
          <a:prstGeom prst="rect">
            <a:avLst/>
          </a:prstGeom>
          <a:noFill/>
          <a:ln w="9525">
            <a:noFill/>
            <a:miter lim="800000"/>
            <a:headEnd/>
            <a:tailEnd/>
          </a:ln>
        </p:spPr>
      </p:pic>
    </p:spTree>
    <p:extLst>
      <p:ext uri="{BB962C8B-B14F-4D97-AF65-F5344CB8AC3E}">
        <p14:creationId xmlns:p14="http://schemas.microsoft.com/office/powerpoint/2010/main" val="33314883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Exhibit 14-4</a:t>
            </a:r>
            <a:br>
              <a:rPr lang="en-US" sz="3600"/>
            </a:br>
            <a:r>
              <a:rPr lang="en-US" sz="3600"/>
              <a:t>Examples of Asch’s Cards</a:t>
            </a:r>
            <a:endParaRPr lang="en-US" sz="3600">
              <a:latin typeface="Calibri" pitchFamily="34" charset="0"/>
            </a:endParaRPr>
          </a:p>
        </p:txBody>
      </p:sp>
      <p:pic>
        <p:nvPicPr>
          <p:cNvPr id="54274" name="Picture 3"/>
          <p:cNvPicPr>
            <a:picLocks noGrp="1" noChangeAspect="1" noChangeArrowheads="1"/>
          </p:cNvPicPr>
          <p:nvPr/>
        </p:nvPicPr>
        <p:blipFill>
          <a:blip r:embed="rId3"/>
          <a:srcRect/>
          <a:stretch>
            <a:fillRect/>
          </a:stretch>
        </p:blipFill>
        <p:spPr bwMode="auto">
          <a:xfrm>
            <a:off x="385763" y="1676400"/>
            <a:ext cx="8374062" cy="3505200"/>
          </a:xfrm>
          <a:prstGeom prst="rect">
            <a:avLst/>
          </a:prstGeom>
          <a:noFill/>
          <a:ln w="9525">
            <a:noFill/>
            <a:miter lim="800000"/>
            <a:headEnd/>
            <a:tailEnd/>
          </a:ln>
        </p:spPr>
      </p:pic>
    </p:spTree>
    <p:extLst>
      <p:ext uri="{BB962C8B-B14F-4D97-AF65-F5344CB8AC3E}">
        <p14:creationId xmlns:p14="http://schemas.microsoft.com/office/powerpoint/2010/main" val="155453523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Exhibit 14-5 Group Cohesiveness and</a:t>
            </a:r>
            <a:br>
              <a:rPr lang="en-US" sz="3600"/>
            </a:br>
            <a:r>
              <a:rPr lang="en-US" sz="3600"/>
              <a:t>Productivity</a:t>
            </a:r>
            <a:endParaRPr lang="en-US" sz="3600">
              <a:latin typeface="Calibri" pitchFamily="34" charset="0"/>
            </a:endParaRPr>
          </a:p>
        </p:txBody>
      </p:sp>
      <p:pic>
        <p:nvPicPr>
          <p:cNvPr id="56322" name="Picture 3"/>
          <p:cNvPicPr>
            <a:picLocks noGrp="1" noChangeAspect="1" noChangeArrowheads="1"/>
          </p:cNvPicPr>
          <p:nvPr/>
        </p:nvPicPr>
        <p:blipFill>
          <a:blip r:embed="rId3"/>
          <a:srcRect/>
          <a:stretch>
            <a:fillRect/>
          </a:stretch>
        </p:blipFill>
        <p:spPr bwMode="auto">
          <a:xfrm>
            <a:off x="819150" y="1466850"/>
            <a:ext cx="7639050" cy="4629150"/>
          </a:xfrm>
          <a:prstGeom prst="rect">
            <a:avLst/>
          </a:prstGeom>
          <a:noFill/>
          <a:ln w="9525">
            <a:noFill/>
            <a:miter lim="800000"/>
            <a:headEnd/>
            <a:tailEnd/>
          </a:ln>
        </p:spPr>
      </p:pic>
    </p:spTree>
    <p:extLst>
      <p:ext uri="{BB962C8B-B14F-4D97-AF65-F5344CB8AC3E}">
        <p14:creationId xmlns:p14="http://schemas.microsoft.com/office/powerpoint/2010/main" val="33169199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Group Structure (cont.)</a:t>
            </a:r>
            <a:endParaRPr lang="en-US" sz="3600">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Group Size</a:t>
            </a:r>
          </a:p>
          <a:p>
            <a:pPr marL="742950" lvl="1" indent="-285750" eaLnBrk="0" hangingPunct="0">
              <a:spcBef>
                <a:spcPct val="20000"/>
              </a:spcBef>
              <a:buFont typeface="Arial" charset="0"/>
              <a:buChar char="–"/>
            </a:pPr>
            <a:r>
              <a:rPr lang="en-US" sz="2800"/>
              <a:t>Small groups are faster than larger ones at completing tasks</a:t>
            </a:r>
          </a:p>
          <a:p>
            <a:pPr marL="742950" lvl="1" indent="-285750" eaLnBrk="0" hangingPunct="0">
              <a:spcBef>
                <a:spcPct val="20000"/>
              </a:spcBef>
              <a:buFont typeface="Arial" charset="0"/>
              <a:buChar char="–"/>
            </a:pPr>
            <a:r>
              <a:rPr lang="en-US" sz="2800"/>
              <a:t>Large groups consistently get better problem solving results than smaller ones</a:t>
            </a:r>
          </a:p>
          <a:p>
            <a:pPr marL="742950" lvl="1" indent="-285750" eaLnBrk="0" hangingPunct="0">
              <a:spcBef>
                <a:spcPct val="20000"/>
              </a:spcBef>
              <a:buFont typeface="Arial" charset="0"/>
              <a:buChar char="–"/>
            </a:pPr>
            <a:r>
              <a:rPr lang="en-US" sz="2800"/>
              <a:t>Amazon founder and CEO Jeff Bezos  uses a “two-pizza” philosophy; that is, a team should be small enough that it can be fed with two pizzas.</a:t>
            </a:r>
          </a:p>
        </p:txBody>
      </p:sp>
    </p:spTree>
    <p:extLst>
      <p:ext uri="{BB962C8B-B14F-4D97-AF65-F5344CB8AC3E}">
        <p14:creationId xmlns:p14="http://schemas.microsoft.com/office/powerpoint/2010/main" val="135423252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Group Structure (cont.)</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Group Processes - processes that go on within a work group determines group performance and satisfaction.  These include:</a:t>
            </a:r>
          </a:p>
          <a:p>
            <a:pPr marL="742950" lvl="1" indent="-285750" eaLnBrk="0" hangingPunct="0">
              <a:spcBef>
                <a:spcPct val="20000"/>
              </a:spcBef>
              <a:buFont typeface="Arial" charset="0"/>
              <a:buChar char="–"/>
            </a:pPr>
            <a:r>
              <a:rPr lang="en-US" sz="2800"/>
              <a:t>Communication</a:t>
            </a:r>
          </a:p>
          <a:p>
            <a:pPr marL="742950" lvl="1" indent="-285750" eaLnBrk="0" hangingPunct="0">
              <a:spcBef>
                <a:spcPct val="20000"/>
              </a:spcBef>
              <a:buFont typeface="Arial" charset="0"/>
              <a:buChar char="–"/>
            </a:pPr>
            <a:r>
              <a:rPr lang="en-US" sz="2800"/>
              <a:t>Decision making</a:t>
            </a:r>
          </a:p>
          <a:p>
            <a:pPr marL="742950" lvl="1" indent="-285750" eaLnBrk="0" hangingPunct="0">
              <a:spcBef>
                <a:spcPct val="20000"/>
              </a:spcBef>
              <a:buFont typeface="Arial" charset="0"/>
              <a:buChar char="–"/>
            </a:pPr>
            <a:r>
              <a:rPr lang="en-US" sz="2800"/>
              <a:t>Conflict management</a:t>
            </a:r>
          </a:p>
        </p:txBody>
      </p:sp>
    </p:spTree>
    <p:extLst>
      <p:ext uri="{BB962C8B-B14F-4D97-AF65-F5344CB8AC3E}">
        <p14:creationId xmlns:p14="http://schemas.microsoft.com/office/powerpoint/2010/main" val="15040147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Group Structure (cont.)</a:t>
            </a:r>
            <a:endParaRPr lang="en-US" sz="3600">
              <a:latin typeface="Calibri" pitchFamily="34" charset="0"/>
            </a:endParaRPr>
          </a:p>
        </p:txBody>
      </p:sp>
      <p:sp>
        <p:nvSpPr>
          <p:cNvPr id="62466"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Group Decision Making -  most organizations use groups to make decisions.</a:t>
            </a:r>
          </a:p>
          <a:p>
            <a:pPr marL="342900" indent="-342900" eaLnBrk="0" hangingPunct="0">
              <a:spcBef>
                <a:spcPct val="20000"/>
              </a:spcBef>
              <a:buFont typeface="Arial" charset="0"/>
              <a:buChar char="•"/>
            </a:pPr>
            <a:r>
              <a:rPr lang="en-US" sz="2400"/>
              <a:t>Advantages of group decision making</a:t>
            </a:r>
          </a:p>
          <a:p>
            <a:pPr marL="742950" lvl="1" indent="-285750" eaLnBrk="0" hangingPunct="0">
              <a:spcBef>
                <a:spcPct val="20000"/>
              </a:spcBef>
              <a:buFont typeface="Arial" charset="0"/>
              <a:buChar char="–"/>
            </a:pPr>
            <a:r>
              <a:rPr lang="en-US" sz="2400"/>
              <a:t>More complete information and knowledge  </a:t>
            </a:r>
          </a:p>
          <a:p>
            <a:pPr marL="742950" lvl="1" indent="-285750" eaLnBrk="0" hangingPunct="0">
              <a:spcBef>
                <a:spcPct val="20000"/>
              </a:spcBef>
              <a:buFont typeface="Arial" charset="0"/>
              <a:buChar char="–"/>
            </a:pPr>
            <a:r>
              <a:rPr lang="en-US" sz="2400"/>
              <a:t>A diversity of experience and perspectives</a:t>
            </a:r>
          </a:p>
          <a:p>
            <a:pPr marL="742950" lvl="1" indent="-285750" eaLnBrk="0" hangingPunct="0">
              <a:spcBef>
                <a:spcPct val="20000"/>
              </a:spcBef>
              <a:buFont typeface="Arial" charset="0"/>
              <a:buChar char="–"/>
            </a:pPr>
            <a:r>
              <a:rPr lang="en-US" sz="2400"/>
              <a:t>Increased acceptance of a solution</a:t>
            </a:r>
          </a:p>
          <a:p>
            <a:pPr marL="342900" indent="-342900" eaLnBrk="0" hangingPunct="0">
              <a:spcBef>
                <a:spcPct val="20000"/>
              </a:spcBef>
              <a:buFont typeface="Arial" charset="0"/>
              <a:buChar char="•"/>
            </a:pPr>
            <a:r>
              <a:rPr lang="en-US" sz="2800"/>
              <a:t>Disadvantages of group decision making</a:t>
            </a:r>
          </a:p>
          <a:p>
            <a:pPr marL="742950" lvl="1" indent="-285750" eaLnBrk="0" hangingPunct="0">
              <a:spcBef>
                <a:spcPct val="20000"/>
              </a:spcBef>
              <a:buFont typeface="Arial" charset="0"/>
              <a:buChar char="–"/>
            </a:pPr>
            <a:r>
              <a:rPr lang="en-US" sz="2400"/>
              <a:t>Groups almost always take more time n</a:t>
            </a:r>
          </a:p>
          <a:p>
            <a:pPr marL="742950" lvl="1" indent="-285750" eaLnBrk="0" hangingPunct="0">
              <a:spcBef>
                <a:spcPct val="20000"/>
              </a:spcBef>
              <a:buFont typeface="Arial" charset="0"/>
              <a:buChar char="–"/>
            </a:pPr>
            <a:r>
              <a:rPr lang="en-US" sz="2400"/>
              <a:t>Dominant and vocal minority can influence the decision</a:t>
            </a:r>
          </a:p>
          <a:p>
            <a:pPr marL="742950" lvl="1" indent="-285750" eaLnBrk="0" hangingPunct="0">
              <a:spcBef>
                <a:spcPct val="20000"/>
              </a:spcBef>
              <a:buFont typeface="Arial" charset="0"/>
              <a:buChar char="–"/>
            </a:pPr>
            <a:r>
              <a:rPr lang="en-US" sz="2400"/>
              <a:t>Groupthink</a:t>
            </a:r>
          </a:p>
        </p:txBody>
      </p:sp>
    </p:spTree>
    <p:extLst>
      <p:ext uri="{BB962C8B-B14F-4D97-AF65-F5344CB8AC3E}">
        <p14:creationId xmlns:p14="http://schemas.microsoft.com/office/powerpoint/2010/main" val="21900376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Exhibit 14-6</a:t>
            </a:r>
            <a:br>
              <a:rPr lang="en-US" sz="3600"/>
            </a:br>
            <a:r>
              <a:rPr lang="en-US" sz="3600"/>
              <a:t>Creative Group Decision Making</a:t>
            </a:r>
            <a:endParaRPr lang="en-US" sz="3600">
              <a:latin typeface="Calibri" pitchFamily="34" charset="0"/>
            </a:endParaRPr>
          </a:p>
        </p:txBody>
      </p:sp>
      <p:pic>
        <p:nvPicPr>
          <p:cNvPr id="64514" name="Picture 3"/>
          <p:cNvPicPr>
            <a:picLocks noGrp="1" noChangeAspect="1" noChangeArrowheads="1"/>
          </p:cNvPicPr>
          <p:nvPr/>
        </p:nvPicPr>
        <p:blipFill>
          <a:blip r:embed="rId3"/>
          <a:srcRect/>
          <a:stretch>
            <a:fillRect/>
          </a:stretch>
        </p:blipFill>
        <p:spPr bwMode="auto">
          <a:xfrm>
            <a:off x="457200" y="1571625"/>
            <a:ext cx="8077200" cy="4371975"/>
          </a:xfrm>
          <a:prstGeom prst="rect">
            <a:avLst/>
          </a:prstGeom>
          <a:noFill/>
          <a:ln w="9525">
            <a:noFill/>
            <a:miter lim="800000"/>
            <a:headEnd/>
            <a:tailEnd/>
          </a:ln>
        </p:spPr>
      </p:pic>
    </p:spTree>
    <p:extLst>
      <p:ext uri="{BB962C8B-B14F-4D97-AF65-F5344CB8AC3E}">
        <p14:creationId xmlns:p14="http://schemas.microsoft.com/office/powerpoint/2010/main" val="30275531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Conflict Management</a:t>
            </a:r>
            <a:endParaRPr lang="en-US" sz="3600">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Conflict</a:t>
            </a:r>
            <a:r>
              <a:rPr lang="en-US" sz="2800"/>
              <a:t> </a:t>
            </a:r>
            <a:r>
              <a:rPr lang="en-US" sz="2800" b="1"/>
              <a:t>-</a:t>
            </a:r>
            <a:r>
              <a:rPr lang="en-US" sz="2800"/>
              <a:t> perceived incompatible differences that result in interference or opposition.</a:t>
            </a:r>
          </a:p>
          <a:p>
            <a:pPr marL="342900" indent="-342900" eaLnBrk="0" hangingPunct="0">
              <a:spcBef>
                <a:spcPct val="20000"/>
              </a:spcBef>
              <a:buFont typeface="Arial" charset="0"/>
              <a:buChar char="•"/>
            </a:pPr>
            <a:r>
              <a:rPr lang="en-US" sz="2800" b="1"/>
              <a:t>Traditional view of conflict - </a:t>
            </a:r>
            <a:r>
              <a:rPr lang="en-US" sz="2800"/>
              <a:t>the view that all conflict is bad and must be avoided.</a:t>
            </a:r>
          </a:p>
          <a:p>
            <a:pPr marL="342900" indent="-342900" eaLnBrk="0" hangingPunct="0">
              <a:spcBef>
                <a:spcPct val="20000"/>
              </a:spcBef>
              <a:buFont typeface="Arial" charset="0"/>
              <a:buChar char="•"/>
            </a:pPr>
            <a:r>
              <a:rPr lang="en-US" sz="2800" b="1"/>
              <a:t>Human relations view of conflict - </a:t>
            </a:r>
            <a:r>
              <a:rPr lang="en-US" sz="2800"/>
              <a:t>the view that conflict is a natural and inevitable outcome in any group</a:t>
            </a:r>
          </a:p>
        </p:txBody>
      </p:sp>
    </p:spTree>
    <p:extLst>
      <p:ext uri="{BB962C8B-B14F-4D97-AF65-F5344CB8AC3E}">
        <p14:creationId xmlns:p14="http://schemas.microsoft.com/office/powerpoint/2010/main" val="30221445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Conflict Management (cont.)</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Interactionist view of conflict</a:t>
            </a:r>
            <a:r>
              <a:rPr lang="en-US" sz="2800"/>
              <a:t> </a:t>
            </a:r>
            <a:r>
              <a:rPr lang="en-US" sz="2800" b="1"/>
              <a:t>-</a:t>
            </a:r>
            <a:r>
              <a:rPr lang="en-US" sz="2800"/>
              <a:t> the view that some conflict is necessary for a group to perform effectively.</a:t>
            </a:r>
          </a:p>
          <a:p>
            <a:pPr marL="342900" indent="-342900" eaLnBrk="0" hangingPunct="0">
              <a:spcBef>
                <a:spcPct val="20000"/>
              </a:spcBef>
              <a:buFont typeface="Arial" charset="0"/>
              <a:buChar char="•"/>
            </a:pPr>
            <a:r>
              <a:rPr lang="en-US" sz="2800" b="1"/>
              <a:t>Functional conflicts -</a:t>
            </a:r>
            <a:r>
              <a:rPr lang="en-US" sz="2800"/>
              <a:t> conflicts that support a group’s goals and improve its performance.</a:t>
            </a:r>
          </a:p>
          <a:p>
            <a:pPr marL="342900" indent="-342900" eaLnBrk="0" hangingPunct="0">
              <a:spcBef>
                <a:spcPct val="20000"/>
              </a:spcBef>
              <a:buFont typeface="Arial" charset="0"/>
              <a:buChar char="•"/>
            </a:pPr>
            <a:r>
              <a:rPr lang="en-US" sz="2800" b="1"/>
              <a:t>Dysfunctional conflicts -</a:t>
            </a:r>
            <a:r>
              <a:rPr lang="en-US" sz="2800"/>
              <a:t> conflicts that prevent a group from achieving its goals.</a:t>
            </a:r>
          </a:p>
        </p:txBody>
      </p:sp>
    </p:spTree>
    <p:extLst>
      <p:ext uri="{BB962C8B-B14F-4D97-AF65-F5344CB8AC3E}">
        <p14:creationId xmlns:p14="http://schemas.microsoft.com/office/powerpoint/2010/main" val="12649790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Conflict Management (cont.)</a:t>
            </a:r>
            <a:endParaRPr lang="en-US" sz="3600">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Task conflict - </a:t>
            </a:r>
            <a:r>
              <a:rPr lang="en-US" sz="3200"/>
              <a:t>conflicts over content and goals of the work.</a:t>
            </a:r>
          </a:p>
          <a:p>
            <a:pPr marL="342900" indent="-342900" eaLnBrk="0" hangingPunct="0">
              <a:spcBef>
                <a:spcPct val="20000"/>
              </a:spcBef>
              <a:buFont typeface="Arial" charset="0"/>
              <a:buChar char="•"/>
            </a:pPr>
            <a:r>
              <a:rPr lang="en-US" sz="3200" b="1"/>
              <a:t>Relationship conflict - </a:t>
            </a:r>
            <a:r>
              <a:rPr lang="en-US" sz="3200"/>
              <a:t>conflict based on interpersonal relationships.</a:t>
            </a:r>
          </a:p>
          <a:p>
            <a:pPr marL="342900" indent="-342900" eaLnBrk="0" hangingPunct="0">
              <a:spcBef>
                <a:spcPct val="20000"/>
              </a:spcBef>
              <a:buFont typeface="Arial" charset="0"/>
              <a:buChar char="•"/>
            </a:pPr>
            <a:r>
              <a:rPr lang="en-US" sz="3200" b="1"/>
              <a:t>Process conflict - </a:t>
            </a:r>
            <a:r>
              <a:rPr lang="en-US" sz="3200"/>
              <a:t>conflict over how work gets done.</a:t>
            </a:r>
          </a:p>
        </p:txBody>
      </p:sp>
    </p:spTree>
    <p:extLst>
      <p:ext uri="{BB962C8B-B14F-4D97-AF65-F5344CB8AC3E}">
        <p14:creationId xmlns:p14="http://schemas.microsoft.com/office/powerpoint/2010/main" val="199327365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Exhibit 14-7 </a:t>
            </a:r>
            <a:br>
              <a:rPr lang="en-US" sz="3600"/>
            </a:br>
            <a:r>
              <a:rPr lang="en-US" sz="3600"/>
              <a:t>Conflict and Group Performance</a:t>
            </a:r>
            <a:endParaRPr lang="en-US" sz="3600">
              <a:latin typeface="Calibri" pitchFamily="34" charset="0"/>
            </a:endParaRPr>
          </a:p>
        </p:txBody>
      </p:sp>
      <p:pic>
        <p:nvPicPr>
          <p:cNvPr id="72706" name="Picture 3"/>
          <p:cNvPicPr>
            <a:picLocks noGrp="1" noChangeAspect="1" noChangeArrowheads="1"/>
          </p:cNvPicPr>
          <p:nvPr/>
        </p:nvPicPr>
        <p:blipFill>
          <a:blip r:embed="rId3"/>
          <a:srcRect/>
          <a:stretch>
            <a:fillRect/>
          </a:stretch>
        </p:blipFill>
        <p:spPr bwMode="auto">
          <a:xfrm>
            <a:off x="1724025" y="1493838"/>
            <a:ext cx="5695950" cy="4754562"/>
          </a:xfrm>
          <a:prstGeom prst="rect">
            <a:avLst/>
          </a:prstGeom>
          <a:noFill/>
          <a:ln w="9525">
            <a:noFill/>
            <a:miter lim="800000"/>
            <a:headEnd/>
            <a:tailEnd/>
          </a:ln>
        </p:spPr>
      </p:pic>
    </p:spTree>
    <p:extLst>
      <p:ext uri="{BB962C8B-B14F-4D97-AF65-F5344CB8AC3E}">
        <p14:creationId xmlns:p14="http://schemas.microsoft.com/office/powerpoint/2010/main" val="1876434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4000"/>
              <a:t>How Do Employees Learn Culture?</a:t>
            </a:r>
            <a:endParaRPr lang="en-US" sz="40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Stories - </a:t>
            </a:r>
            <a:r>
              <a:rPr lang="en-US" sz="3200"/>
              <a:t>Narratives of significant events or people, e.g. organization founders, rule breaking, reaction to past mistakes etc.</a:t>
            </a:r>
          </a:p>
          <a:p>
            <a:pPr marL="342900" indent="-342900" eaLnBrk="0" hangingPunct="0">
              <a:spcBef>
                <a:spcPct val="20000"/>
              </a:spcBef>
              <a:buFont typeface="Arial" charset="0"/>
              <a:buChar char="•"/>
            </a:pPr>
            <a:r>
              <a:rPr lang="en-US" sz="3200" b="1"/>
              <a:t>Rituals - </a:t>
            </a:r>
            <a:r>
              <a:rPr lang="en-US" sz="3200"/>
              <a:t>Sequences of activities that express and reinforce the important values and goals of the organization</a:t>
            </a:r>
          </a:p>
        </p:txBody>
      </p:sp>
    </p:spTree>
    <p:extLst>
      <p:ext uri="{BB962C8B-B14F-4D97-AF65-F5344CB8AC3E}">
        <p14:creationId xmlns:p14="http://schemas.microsoft.com/office/powerpoint/2010/main" val="40552583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Exhibit 14-8</a:t>
            </a:r>
            <a:br>
              <a:rPr lang="en-US" sz="3600"/>
            </a:br>
            <a:r>
              <a:rPr lang="en-US" sz="3600"/>
              <a:t>Conflict-Management Techniques</a:t>
            </a:r>
            <a:endParaRPr lang="en-US" sz="3600">
              <a:latin typeface="Calibri" pitchFamily="34" charset="0"/>
            </a:endParaRPr>
          </a:p>
        </p:txBody>
      </p:sp>
      <p:pic>
        <p:nvPicPr>
          <p:cNvPr id="74754" name="Picture 3"/>
          <p:cNvPicPr>
            <a:picLocks noGrp="1" noChangeAspect="1" noChangeArrowheads="1"/>
          </p:cNvPicPr>
          <p:nvPr/>
        </p:nvPicPr>
        <p:blipFill>
          <a:blip r:embed="rId3"/>
          <a:srcRect/>
          <a:stretch>
            <a:fillRect/>
          </a:stretch>
        </p:blipFill>
        <p:spPr bwMode="auto">
          <a:xfrm>
            <a:off x="1933575" y="1504950"/>
            <a:ext cx="5276850" cy="4667250"/>
          </a:xfrm>
          <a:prstGeom prst="rect">
            <a:avLst/>
          </a:prstGeom>
          <a:noFill/>
          <a:ln w="9525">
            <a:noFill/>
            <a:miter lim="800000"/>
            <a:headEnd/>
            <a:tailEnd/>
          </a:ln>
        </p:spPr>
      </p:pic>
    </p:spTree>
    <p:extLst>
      <p:ext uri="{BB962C8B-B14F-4D97-AF65-F5344CB8AC3E}">
        <p14:creationId xmlns:p14="http://schemas.microsoft.com/office/powerpoint/2010/main" val="332540220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Turning Groups into Effective Teams</a:t>
            </a:r>
            <a:endParaRPr lang="en-US" sz="3600">
              <a:latin typeface="Calibri" pitchFamily="34" charset="0"/>
            </a:endParaRPr>
          </a:p>
        </p:txBody>
      </p:sp>
      <p:sp>
        <p:nvSpPr>
          <p:cNvPr id="76802" name="Rectangle 3"/>
          <p:cNvSpPr txBox="1">
            <a:spLocks/>
          </p:cNvSpPr>
          <p:nvPr/>
        </p:nvSpPr>
        <p:spPr bwMode="auto">
          <a:xfrm>
            <a:off x="457200" y="1600200"/>
            <a:ext cx="42672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Work teams - </a:t>
            </a:r>
            <a:r>
              <a:rPr lang="en-US" sz="2800"/>
              <a:t>groups whose members work intensely on a specific, common goal using their positive synergy, individual and mutual accountability, and complementary skills</a:t>
            </a:r>
          </a:p>
        </p:txBody>
      </p:sp>
      <p:pic>
        <p:nvPicPr>
          <p:cNvPr id="76803" name="Picture 2"/>
          <p:cNvPicPr>
            <a:picLocks noChangeAspect="1" noChangeArrowheads="1"/>
          </p:cNvPicPr>
          <p:nvPr/>
        </p:nvPicPr>
        <p:blipFill>
          <a:blip r:embed="rId3"/>
          <a:srcRect/>
          <a:stretch>
            <a:fillRect/>
          </a:stretch>
        </p:blipFill>
        <p:spPr bwMode="auto">
          <a:xfrm>
            <a:off x="4724400" y="1676400"/>
            <a:ext cx="4152900" cy="3162300"/>
          </a:xfrm>
          <a:prstGeom prst="rect">
            <a:avLst/>
          </a:prstGeom>
          <a:noFill/>
          <a:ln w="9525">
            <a:noFill/>
            <a:miter lim="800000"/>
            <a:headEnd/>
            <a:tailEnd/>
          </a:ln>
        </p:spPr>
      </p:pic>
    </p:spTree>
    <p:extLst>
      <p:ext uri="{BB962C8B-B14F-4D97-AF65-F5344CB8AC3E}">
        <p14:creationId xmlns:p14="http://schemas.microsoft.com/office/powerpoint/2010/main" val="42607870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Exhibit 14-9</a:t>
            </a:r>
            <a:br>
              <a:rPr lang="en-US" sz="3600"/>
            </a:br>
            <a:r>
              <a:rPr lang="en-US" sz="3600"/>
              <a:t>Groups Versus Teams</a:t>
            </a:r>
            <a:endParaRPr lang="en-US" sz="3600">
              <a:latin typeface="Calibri" pitchFamily="34" charset="0"/>
            </a:endParaRPr>
          </a:p>
        </p:txBody>
      </p:sp>
      <p:pic>
        <p:nvPicPr>
          <p:cNvPr id="78850" name="Picture 2"/>
          <p:cNvPicPr>
            <a:picLocks noChangeAspect="1" noChangeArrowheads="1"/>
          </p:cNvPicPr>
          <p:nvPr/>
        </p:nvPicPr>
        <p:blipFill>
          <a:blip r:embed="rId3"/>
          <a:srcRect/>
          <a:stretch>
            <a:fillRect/>
          </a:stretch>
        </p:blipFill>
        <p:spPr bwMode="auto">
          <a:xfrm>
            <a:off x="552450" y="1524000"/>
            <a:ext cx="8210550" cy="4267200"/>
          </a:xfrm>
          <a:prstGeom prst="rect">
            <a:avLst/>
          </a:prstGeom>
          <a:noFill/>
          <a:ln w="9525">
            <a:noFill/>
            <a:miter lim="800000"/>
            <a:headEnd/>
            <a:tailEnd/>
          </a:ln>
        </p:spPr>
      </p:pic>
    </p:spTree>
    <p:extLst>
      <p:ext uri="{BB962C8B-B14F-4D97-AF65-F5344CB8AC3E}">
        <p14:creationId xmlns:p14="http://schemas.microsoft.com/office/powerpoint/2010/main" val="2382361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Types of Work Teams</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Problem-solving team</a:t>
            </a:r>
            <a:r>
              <a:rPr lang="en-US" sz="2800"/>
              <a:t> </a:t>
            </a:r>
            <a:r>
              <a:rPr lang="en-US" sz="2800" b="1"/>
              <a:t>-</a:t>
            </a:r>
            <a:r>
              <a:rPr lang="en-US" sz="2800"/>
              <a:t> a team from the same department or functional area that’s involved in efforts to improve work activities or to solve specific problems.</a:t>
            </a:r>
          </a:p>
          <a:p>
            <a:pPr marL="342900" indent="-342900" eaLnBrk="0" hangingPunct="0">
              <a:spcBef>
                <a:spcPct val="20000"/>
              </a:spcBef>
              <a:buFont typeface="Arial" charset="0"/>
              <a:buChar char="•"/>
            </a:pPr>
            <a:r>
              <a:rPr lang="en-US" sz="2800" b="1"/>
              <a:t>Self-managed work team</a:t>
            </a:r>
            <a:r>
              <a:rPr lang="en-US" sz="2800"/>
              <a:t> </a:t>
            </a:r>
            <a:r>
              <a:rPr lang="en-US" sz="2800" b="1"/>
              <a:t>-</a:t>
            </a:r>
            <a:r>
              <a:rPr lang="en-US" sz="2800"/>
              <a:t> a type of work team that operates without a manager and is responsible for a complete work process or segment.</a:t>
            </a:r>
          </a:p>
        </p:txBody>
      </p:sp>
    </p:spTree>
    <p:extLst>
      <p:ext uri="{BB962C8B-B14F-4D97-AF65-F5344CB8AC3E}">
        <p14:creationId xmlns:p14="http://schemas.microsoft.com/office/powerpoint/2010/main" val="29298595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Types of Work Teams (cont.)</a:t>
            </a:r>
            <a:endParaRPr lang="en-US" sz="3600">
              <a:latin typeface="Calibri" pitchFamily="34" charset="0"/>
            </a:endParaRP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Cross-functional team -</a:t>
            </a:r>
            <a:r>
              <a:rPr lang="en-US" sz="2800"/>
              <a:t> a work team composed of individuals from various functional specialties.</a:t>
            </a:r>
          </a:p>
          <a:p>
            <a:pPr marL="342900" indent="-342900" eaLnBrk="0" hangingPunct="0">
              <a:spcBef>
                <a:spcPct val="20000"/>
              </a:spcBef>
              <a:buFont typeface="Arial" charset="0"/>
              <a:buChar char="•"/>
            </a:pPr>
            <a:r>
              <a:rPr lang="en-US" sz="2800" b="1"/>
              <a:t>Virtual team</a:t>
            </a:r>
            <a:r>
              <a:rPr lang="en-US" sz="2800"/>
              <a:t> </a:t>
            </a:r>
            <a:r>
              <a:rPr lang="en-US" sz="2800" b="1"/>
              <a:t>-</a:t>
            </a:r>
            <a:r>
              <a:rPr lang="en-US" sz="2800"/>
              <a:t> a type of work team that uses technology to link physically dispersed members in order to achieve a common goal.</a:t>
            </a:r>
          </a:p>
        </p:txBody>
      </p:sp>
    </p:spTree>
    <p:extLst>
      <p:ext uri="{BB962C8B-B14F-4D97-AF65-F5344CB8AC3E}">
        <p14:creationId xmlns:p14="http://schemas.microsoft.com/office/powerpoint/2010/main" val="25613803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Creating Effective Work Teams</a:t>
            </a:r>
            <a:endParaRPr lang="en-US" sz="3600">
              <a:latin typeface="Calibri" pitchFamily="34" charset="0"/>
            </a:endParaRP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Clear Goals - high-performance teams have a clear understanding of the goal to be achieved</a:t>
            </a:r>
          </a:p>
          <a:p>
            <a:pPr marL="342900" indent="-342900" eaLnBrk="0" hangingPunct="0">
              <a:spcBef>
                <a:spcPct val="20000"/>
              </a:spcBef>
              <a:buFont typeface="Arial" charset="0"/>
              <a:buChar char="•"/>
            </a:pPr>
            <a:r>
              <a:rPr lang="en-US" sz="2800"/>
              <a:t>Relevant Skills – team members have the necessary technical and interpersonal skills</a:t>
            </a:r>
          </a:p>
          <a:p>
            <a:pPr marL="342900" indent="-342900" eaLnBrk="0" hangingPunct="0">
              <a:spcBef>
                <a:spcPct val="20000"/>
              </a:spcBef>
              <a:buFont typeface="Arial" charset="0"/>
              <a:buChar char="•"/>
            </a:pPr>
            <a:r>
              <a:rPr lang="en-US" sz="2800"/>
              <a:t>Mutual Trust - effective teams are characterized by high mutual trust among members</a:t>
            </a:r>
          </a:p>
          <a:p>
            <a:pPr marL="342900" indent="-342900" eaLnBrk="0" hangingPunct="0">
              <a:spcBef>
                <a:spcPct val="20000"/>
              </a:spcBef>
              <a:buFont typeface="Arial" charset="0"/>
              <a:buChar char="•"/>
            </a:pPr>
            <a:r>
              <a:rPr lang="en-US" sz="2800"/>
              <a:t>Unified Commitment – members are dedicated to team goals</a:t>
            </a:r>
          </a:p>
        </p:txBody>
      </p:sp>
    </p:spTree>
    <p:extLst>
      <p:ext uri="{BB962C8B-B14F-4D97-AF65-F5344CB8AC3E}">
        <p14:creationId xmlns:p14="http://schemas.microsoft.com/office/powerpoint/2010/main" val="23555326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Creating Effective Work Teams (cont.)</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Good Communication – messages  are clearly understood</a:t>
            </a:r>
          </a:p>
          <a:p>
            <a:pPr marL="342900" indent="-342900" eaLnBrk="0" hangingPunct="0">
              <a:spcBef>
                <a:spcPct val="20000"/>
              </a:spcBef>
              <a:buFont typeface="Arial" charset="0"/>
              <a:buChar char="•"/>
            </a:pPr>
            <a:r>
              <a:rPr lang="en-US" sz="2800"/>
              <a:t>Negotiating Skills - members need are able to confront and reconcile differences</a:t>
            </a:r>
          </a:p>
          <a:p>
            <a:pPr marL="342900" indent="-342900" eaLnBrk="0" hangingPunct="0">
              <a:spcBef>
                <a:spcPct val="20000"/>
              </a:spcBef>
              <a:buFont typeface="Arial" charset="0"/>
              <a:buChar char="•"/>
            </a:pPr>
            <a:r>
              <a:rPr lang="en-US" sz="2800"/>
              <a:t>Appropriate Leadership – leaders motivate a team to follow through difficult situations</a:t>
            </a:r>
          </a:p>
          <a:p>
            <a:pPr marL="342900" indent="-342900" eaLnBrk="0" hangingPunct="0">
              <a:spcBef>
                <a:spcPct val="20000"/>
              </a:spcBef>
              <a:buFont typeface="Arial" charset="0"/>
              <a:buChar char="•"/>
            </a:pPr>
            <a:r>
              <a:rPr lang="en-US" sz="2800"/>
              <a:t>Internal and External Support – proper training, incentives, and resources</a:t>
            </a:r>
          </a:p>
        </p:txBody>
      </p:sp>
    </p:spTree>
    <p:extLst>
      <p:ext uri="{BB962C8B-B14F-4D97-AF65-F5344CB8AC3E}">
        <p14:creationId xmlns:p14="http://schemas.microsoft.com/office/powerpoint/2010/main" val="297585879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Exhibit 14-10</a:t>
            </a:r>
            <a:br>
              <a:rPr lang="en-US" sz="3600"/>
            </a:br>
            <a:r>
              <a:rPr lang="en-US" sz="3600"/>
              <a:t>Characteristics of Effective Teams</a:t>
            </a:r>
            <a:endParaRPr lang="en-US" sz="3600">
              <a:latin typeface="Calibri" pitchFamily="34" charset="0"/>
            </a:endParaRPr>
          </a:p>
        </p:txBody>
      </p:sp>
      <p:pic>
        <p:nvPicPr>
          <p:cNvPr id="89090" name="Picture 3"/>
          <p:cNvPicPr>
            <a:picLocks noGrp="1" noChangeAspect="1" noChangeArrowheads="1"/>
          </p:cNvPicPr>
          <p:nvPr/>
        </p:nvPicPr>
        <p:blipFill>
          <a:blip r:embed="rId3"/>
          <a:srcRect/>
          <a:stretch>
            <a:fillRect/>
          </a:stretch>
        </p:blipFill>
        <p:spPr bwMode="auto">
          <a:xfrm>
            <a:off x="1081088" y="1638300"/>
            <a:ext cx="6981825" cy="4381500"/>
          </a:xfrm>
          <a:prstGeom prst="rect">
            <a:avLst/>
          </a:prstGeom>
          <a:noFill/>
          <a:ln w="9525">
            <a:noFill/>
            <a:miter lim="800000"/>
            <a:headEnd/>
            <a:tailEnd/>
          </a:ln>
        </p:spPr>
      </p:pic>
    </p:spTree>
    <p:extLst>
      <p:ext uri="{BB962C8B-B14F-4D97-AF65-F5344CB8AC3E}">
        <p14:creationId xmlns:p14="http://schemas.microsoft.com/office/powerpoint/2010/main" val="77657209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t>Current Challenges in Managing Teams</a:t>
            </a:r>
            <a:endParaRPr lang="en-US" sz="3600">
              <a:latin typeface="Calibri" pitchFamily="34" charset="0"/>
            </a:endParaRP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Group Member Resources in Global Teams - managers need to clearly understand the cultural characteristics of group members</a:t>
            </a:r>
          </a:p>
          <a:p>
            <a:pPr marL="342900" indent="-342900" eaLnBrk="0" hangingPunct="0">
              <a:spcBef>
                <a:spcPct val="20000"/>
              </a:spcBef>
              <a:buFont typeface="Arial" charset="0"/>
              <a:buChar char="•"/>
            </a:pPr>
            <a:r>
              <a:rPr lang="en-US" sz="2800"/>
              <a:t>Group Structure – issues include conformity, status, social loafing, and cohesiveness</a:t>
            </a:r>
          </a:p>
          <a:p>
            <a:pPr marL="342900" indent="-342900" eaLnBrk="0" hangingPunct="0">
              <a:spcBef>
                <a:spcPct val="20000"/>
              </a:spcBef>
              <a:buFont typeface="Arial" charset="0"/>
              <a:buChar char="•"/>
            </a:pPr>
            <a:r>
              <a:rPr lang="en-US" sz="2800"/>
              <a:t>Group Processes - multicultural global team is better able to capitalize on the diversity of ideas</a:t>
            </a:r>
          </a:p>
          <a:p>
            <a:pPr marL="342900" indent="-34290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427793789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t>Exhibit 14-11 Global Teams</a:t>
            </a:r>
            <a:endParaRPr lang="en-US" sz="3600">
              <a:latin typeface="Calibri" pitchFamily="34" charset="0"/>
            </a:endParaRPr>
          </a:p>
        </p:txBody>
      </p:sp>
      <p:pic>
        <p:nvPicPr>
          <p:cNvPr id="93186" name="Picture 2"/>
          <p:cNvPicPr>
            <a:picLocks noChangeAspect="1" noChangeArrowheads="1"/>
          </p:cNvPicPr>
          <p:nvPr/>
        </p:nvPicPr>
        <p:blipFill>
          <a:blip r:embed="rId3"/>
          <a:srcRect/>
          <a:stretch>
            <a:fillRect/>
          </a:stretch>
        </p:blipFill>
        <p:spPr bwMode="auto">
          <a:xfrm>
            <a:off x="457200" y="2133600"/>
            <a:ext cx="8570913" cy="2419350"/>
          </a:xfrm>
          <a:prstGeom prst="rect">
            <a:avLst/>
          </a:prstGeom>
          <a:noFill/>
          <a:ln w="9525">
            <a:noFill/>
            <a:miter lim="800000"/>
            <a:headEnd/>
            <a:tailEnd/>
          </a:ln>
        </p:spPr>
      </p:pic>
    </p:spTree>
    <p:extLst>
      <p:ext uri="{BB962C8B-B14F-4D97-AF65-F5344CB8AC3E}">
        <p14:creationId xmlns:p14="http://schemas.microsoft.com/office/powerpoint/2010/main" val="1522441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a:solidFill>
                  <a:srgbClr val="7F7F7F"/>
                </a:solidFill>
              </a:rPr>
              <a:t>How Employees Learn Culture (cont.)</a:t>
            </a:r>
            <a:endParaRPr lang="en-US">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Material Artifacts and Symbols</a:t>
            </a:r>
            <a:r>
              <a:rPr lang="en-US" sz="3200"/>
              <a:t> - Convey the kinds of behavior that are expected, e.g. risk taking, participation, authority, etc.</a:t>
            </a:r>
            <a:endParaRPr lang="en-US" sz="3200" b="1"/>
          </a:p>
          <a:p>
            <a:pPr marL="342900" indent="-342900" eaLnBrk="0" hangingPunct="0">
              <a:spcBef>
                <a:spcPct val="20000"/>
              </a:spcBef>
              <a:buFont typeface="Arial" charset="0"/>
              <a:buChar char="•"/>
            </a:pPr>
            <a:r>
              <a:rPr lang="en-US" sz="3200" b="1"/>
              <a:t>Language</a:t>
            </a:r>
            <a:r>
              <a:rPr lang="en-US" sz="3200"/>
              <a:t> - Acts as a common denominator that bonds members</a:t>
            </a:r>
          </a:p>
        </p:txBody>
      </p:sp>
    </p:spTree>
    <p:extLst>
      <p:ext uri="{BB962C8B-B14F-4D97-AF65-F5344CB8AC3E}">
        <p14:creationId xmlns:p14="http://schemas.microsoft.com/office/powerpoint/2010/main" val="610638588"/>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t>Understanding Social Networks</a:t>
            </a:r>
            <a:endParaRPr lang="en-US" sz="3600">
              <a:latin typeface="Calibri" pitchFamily="34" charset="0"/>
            </a:endParaRP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Social Network</a:t>
            </a:r>
          </a:p>
          <a:p>
            <a:pPr marL="742950" lvl="1" indent="-285750" eaLnBrk="0" hangingPunct="0">
              <a:spcBef>
                <a:spcPct val="20000"/>
              </a:spcBef>
              <a:buFont typeface="Arial" charset="0"/>
              <a:buChar char="–"/>
            </a:pPr>
            <a:r>
              <a:rPr lang="en-US" sz="2800"/>
              <a:t>The patterns of informal connections among individuals within groups.</a:t>
            </a:r>
          </a:p>
          <a:p>
            <a:pPr marL="342900" indent="-342900" eaLnBrk="0" hangingPunct="0">
              <a:spcBef>
                <a:spcPct val="20000"/>
              </a:spcBef>
              <a:buFont typeface="Arial" charset="0"/>
              <a:buChar char="•"/>
            </a:pPr>
            <a:r>
              <a:rPr lang="en-US" sz="3200"/>
              <a:t>The Importance of Social Networks</a:t>
            </a:r>
          </a:p>
          <a:p>
            <a:pPr marL="742950" lvl="1" indent="-285750" eaLnBrk="0" hangingPunct="0">
              <a:spcBef>
                <a:spcPct val="20000"/>
              </a:spcBef>
              <a:buFont typeface="Arial" charset="0"/>
              <a:buChar char="–"/>
            </a:pPr>
            <a:r>
              <a:rPr lang="en-US" sz="2800"/>
              <a:t>Relationships can help or hinder team effectiveness.</a:t>
            </a:r>
          </a:p>
          <a:p>
            <a:pPr marL="742950" lvl="1" indent="-285750" eaLnBrk="0" hangingPunct="0">
              <a:spcBef>
                <a:spcPct val="20000"/>
              </a:spcBef>
              <a:buFont typeface="Arial" charset="0"/>
              <a:buChar char="–"/>
            </a:pPr>
            <a:r>
              <a:rPr lang="en-US" sz="2800"/>
              <a:t>Relationships improve team goal attainment and increase member commitment to the team.</a:t>
            </a:r>
          </a:p>
        </p:txBody>
      </p:sp>
    </p:spTree>
    <p:extLst>
      <p:ext uri="{BB962C8B-B14F-4D97-AF65-F5344CB8AC3E}">
        <p14:creationId xmlns:p14="http://schemas.microsoft.com/office/powerpoint/2010/main" val="309638361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latin typeface="Calibri" pitchFamily="34" charset="0"/>
              </a:rPr>
              <a:t>Review Learning Outcome 14.1</a:t>
            </a:r>
          </a:p>
        </p:txBody>
      </p:sp>
      <p:sp>
        <p:nvSpPr>
          <p:cNvPr id="972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Define groups and the stages of group development</a:t>
            </a:r>
            <a:r>
              <a:rPr lang="en-US" sz="2400"/>
              <a:t>.</a:t>
            </a:r>
          </a:p>
          <a:p>
            <a:pPr marL="742950" lvl="1" indent="-285750" eaLnBrk="0" hangingPunct="0">
              <a:spcBef>
                <a:spcPct val="20000"/>
              </a:spcBef>
              <a:buFont typeface="Arial" charset="0"/>
              <a:buChar char="–"/>
            </a:pPr>
            <a:r>
              <a:rPr lang="en-US" sz="2800"/>
              <a:t>A group is two or more interacting and interdependent individuals who come together to achieve specific goals</a:t>
            </a:r>
          </a:p>
          <a:p>
            <a:pPr marL="742950" lvl="1" indent="-285750" eaLnBrk="0" hangingPunct="0">
              <a:spcBef>
                <a:spcPct val="20000"/>
              </a:spcBef>
              <a:buFont typeface="Arial" charset="0"/>
              <a:buChar char="–"/>
            </a:pPr>
            <a:r>
              <a:rPr lang="en-US" sz="2800"/>
              <a:t>Formal groups are work groups and informal groups are social	groups.</a:t>
            </a:r>
          </a:p>
          <a:p>
            <a:pPr marL="742950" lvl="1" indent="-285750" eaLnBrk="0" hangingPunct="0">
              <a:spcBef>
                <a:spcPct val="20000"/>
              </a:spcBef>
              <a:buFont typeface="Arial" charset="0"/>
              <a:buChar char="–"/>
            </a:pPr>
            <a:r>
              <a:rPr lang="en-US" sz="2800"/>
              <a:t>Group development</a:t>
            </a:r>
          </a:p>
          <a:p>
            <a:pPr marL="1143000" lvl="2" indent="-228600" eaLnBrk="0" hangingPunct="0">
              <a:spcBef>
                <a:spcPct val="20000"/>
              </a:spcBef>
              <a:buFont typeface="Arial" charset="0"/>
              <a:buChar char="•"/>
            </a:pPr>
            <a:r>
              <a:rPr lang="en-US" sz="2400"/>
              <a:t>forming, storming, norming, performing, and adjourning</a:t>
            </a:r>
          </a:p>
        </p:txBody>
      </p:sp>
    </p:spTree>
    <p:extLst>
      <p:ext uri="{BB962C8B-B14F-4D97-AF65-F5344CB8AC3E}">
        <p14:creationId xmlns:p14="http://schemas.microsoft.com/office/powerpoint/2010/main" val="321584821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600">
                <a:latin typeface="Calibri" pitchFamily="34" charset="0"/>
              </a:rPr>
              <a:t>Review Learning Outcome 14.2</a:t>
            </a: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Describe the major components that determine group performance and satisfaction.</a:t>
            </a:r>
          </a:p>
          <a:p>
            <a:pPr marL="742950" lvl="1" indent="-285750" eaLnBrk="0" hangingPunct="0">
              <a:spcBef>
                <a:spcPct val="20000"/>
              </a:spcBef>
              <a:buFont typeface="Arial" charset="0"/>
              <a:buChar char="–"/>
            </a:pPr>
            <a:r>
              <a:rPr lang="en-US" sz="2800"/>
              <a:t>Group performance and satisfaction are determined by external conditions, group member resources, group structure, group processes, and group tasks.</a:t>
            </a:r>
          </a:p>
          <a:p>
            <a:pPr marL="742950" lvl="1" indent="-285750" eaLnBrk="0" hangingPunct="0">
              <a:spcBef>
                <a:spcPct val="20000"/>
              </a:spcBef>
              <a:buFont typeface="Arial" charset="0"/>
              <a:buChar char="–"/>
            </a:pPr>
            <a:r>
              <a:rPr lang="en-US" sz="2800"/>
              <a:t>External conditions include availability of resources, organizational goals and other factors</a:t>
            </a:r>
          </a:p>
        </p:txBody>
      </p:sp>
    </p:spTree>
    <p:extLst>
      <p:ext uri="{BB962C8B-B14F-4D97-AF65-F5344CB8AC3E}">
        <p14:creationId xmlns:p14="http://schemas.microsoft.com/office/powerpoint/2010/main" val="144725076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sz="3600">
                <a:latin typeface="Calibri" pitchFamily="34" charset="0"/>
              </a:rPr>
              <a:t>Review Learning Outcome 14.2 (cont.)</a:t>
            </a:r>
          </a:p>
        </p:txBody>
      </p:sp>
      <p:sp>
        <p:nvSpPr>
          <p:cNvPr id="1013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Group member resources (knowledge, skills, abilities, personality traits) can influence what members can do and how effectively they will perform in a group.</a:t>
            </a:r>
          </a:p>
          <a:p>
            <a:pPr marL="342900" indent="-342900" eaLnBrk="0" hangingPunct="0">
              <a:spcBef>
                <a:spcPct val="20000"/>
              </a:spcBef>
              <a:buFont typeface="Arial" charset="0"/>
              <a:buChar char="•"/>
            </a:pPr>
            <a:r>
              <a:rPr lang="en-US" sz="2800"/>
              <a:t>Group roles generally involve getting the work done or keeping group members happy. Group norms are powerful influences on a person’s performance and dictate things such as work output levels, absenteeism, and promptness</a:t>
            </a:r>
          </a:p>
        </p:txBody>
      </p:sp>
    </p:spTree>
    <p:extLst>
      <p:ext uri="{BB962C8B-B14F-4D97-AF65-F5344CB8AC3E}">
        <p14:creationId xmlns:p14="http://schemas.microsoft.com/office/powerpoint/2010/main" val="386815398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p:txBody>
          <a:bodyPr/>
          <a:lstStyle/>
          <a:p>
            <a:r>
              <a:rPr lang="en-US" sz="3600">
                <a:latin typeface="Calibri" pitchFamily="34" charset="0"/>
              </a:rPr>
              <a:t>Review Learning Outcome 14.2 (cont.)</a:t>
            </a:r>
          </a:p>
        </p:txBody>
      </p:sp>
      <p:sp>
        <p:nvSpPr>
          <p:cNvPr id="1034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Pressures to conform can heavily influence a person’s judgment and attitudes. If carried to extremes, groupthink can be a problem.</a:t>
            </a:r>
          </a:p>
          <a:p>
            <a:pPr marL="342900" indent="-342900" eaLnBrk="0" hangingPunct="0">
              <a:spcBef>
                <a:spcPct val="20000"/>
              </a:spcBef>
              <a:buFont typeface="Arial" charset="0"/>
              <a:buChar char="•"/>
            </a:pPr>
            <a:r>
              <a:rPr lang="en-US" sz="2800"/>
              <a:t>Group decision making and conflict management are important group processes that play a role in performance and satisfaction.</a:t>
            </a:r>
          </a:p>
          <a:p>
            <a:pPr marL="342900" indent="-342900" eaLnBrk="0" hangingPunct="0">
              <a:spcBef>
                <a:spcPct val="20000"/>
              </a:spcBef>
              <a:buFont typeface="Arial" charset="0"/>
              <a:buChar char="•"/>
            </a:pPr>
            <a:r>
              <a:rPr lang="en-US" sz="2800"/>
              <a:t>Effective communication and controlled conflict are most relevant to group performance when tasks are complex and interdependent</a:t>
            </a:r>
          </a:p>
          <a:p>
            <a:pPr marL="342900" indent="-34290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373201544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p:txBody>
          <a:bodyPr/>
          <a:lstStyle/>
          <a:p>
            <a:r>
              <a:rPr lang="en-US" sz="3600">
                <a:latin typeface="Calibri" pitchFamily="34" charset="0"/>
              </a:rPr>
              <a:t>Review Learning Outcome 14.3</a:t>
            </a:r>
          </a:p>
        </p:txBody>
      </p:sp>
      <p:sp>
        <p:nvSpPr>
          <p:cNvPr id="1054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Define teams and best practices influencing team performance.</a:t>
            </a:r>
          </a:p>
          <a:p>
            <a:pPr marL="742950" lvl="1" indent="-285750" eaLnBrk="0" hangingPunct="0">
              <a:spcBef>
                <a:spcPct val="20000"/>
              </a:spcBef>
              <a:buFont typeface="Arial" charset="0"/>
              <a:buChar char="–"/>
            </a:pPr>
            <a:r>
              <a:rPr lang="en-US" sz="2800"/>
              <a:t>Characteristics of work groups include a strong, clearly focused leader; individual accountability; purpose that’s the same as the broader organizational mission; individual work product; efficient meetings; effectiveness measured by influence on others; and discusses, decides, and delegates together</a:t>
            </a:r>
            <a:endParaRPr lang="en-US" sz="7200"/>
          </a:p>
          <a:p>
            <a:pPr marL="342900" indent="-34290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30500343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p:txBody>
          <a:bodyPr/>
          <a:lstStyle/>
          <a:p>
            <a:r>
              <a:rPr lang="en-US" sz="3600">
                <a:latin typeface="Calibri" pitchFamily="34" charset="0"/>
              </a:rPr>
              <a:t>Review Learning Outcome 14.3 (cont.)</a:t>
            </a:r>
          </a:p>
        </p:txBody>
      </p:sp>
      <p:sp>
        <p:nvSpPr>
          <p:cNvPr id="1075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400"/>
              <a:t>Characteristics of teams include shared leadership roles; individual and mutual accountability</a:t>
            </a:r>
          </a:p>
          <a:p>
            <a:pPr marL="342900" indent="-342900" eaLnBrk="0" hangingPunct="0">
              <a:spcBef>
                <a:spcPct val="20000"/>
              </a:spcBef>
              <a:buFont typeface="Arial" charset="0"/>
              <a:buChar char="•"/>
            </a:pPr>
            <a:r>
              <a:rPr lang="en-US" sz="2400"/>
              <a:t>A problem-solving team is one that’s focused on improving work activities or solving specific problems. </a:t>
            </a:r>
          </a:p>
          <a:p>
            <a:pPr marL="342900" indent="-342900" eaLnBrk="0" hangingPunct="0">
              <a:spcBef>
                <a:spcPct val="20000"/>
              </a:spcBef>
              <a:buFont typeface="Arial" charset="0"/>
              <a:buChar char="•"/>
            </a:pPr>
            <a:r>
              <a:rPr lang="en-US" sz="2400"/>
              <a:t>A self-managed work team is responsible for a complete work process or segment and manages itself. </a:t>
            </a:r>
          </a:p>
          <a:p>
            <a:pPr marL="342900" indent="-342900" eaLnBrk="0" hangingPunct="0">
              <a:spcBef>
                <a:spcPct val="20000"/>
              </a:spcBef>
              <a:buFont typeface="Arial" charset="0"/>
              <a:buChar char="•"/>
            </a:pPr>
            <a:r>
              <a:rPr lang="en-US" sz="2400"/>
              <a:t>A cross-functional team is composed of individuals from various specialties. </a:t>
            </a:r>
          </a:p>
          <a:p>
            <a:pPr marL="342900" indent="-342900" eaLnBrk="0" hangingPunct="0">
              <a:spcBef>
                <a:spcPct val="20000"/>
              </a:spcBef>
              <a:buFont typeface="Arial" charset="0"/>
              <a:buChar char="•"/>
            </a:pPr>
            <a:r>
              <a:rPr lang="en-US" sz="2400"/>
              <a:t>A virtual team uses technology to link physically dispersed members in order to achieve a common goal.</a:t>
            </a:r>
          </a:p>
        </p:txBody>
      </p:sp>
    </p:spTree>
    <p:extLst>
      <p:ext uri="{BB962C8B-B14F-4D97-AF65-F5344CB8AC3E}">
        <p14:creationId xmlns:p14="http://schemas.microsoft.com/office/powerpoint/2010/main" val="1980631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r>
              <a:rPr lang="en-US" sz="3600">
                <a:latin typeface="Calibri" pitchFamily="34" charset="0"/>
              </a:rPr>
              <a:t>Review Learning Outcome 14.3 (cont.)</a:t>
            </a:r>
          </a:p>
        </p:txBody>
      </p:sp>
      <p:sp>
        <p:nvSpPr>
          <p:cNvPr id="1095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The characteristics of an effective team include:</a:t>
            </a:r>
            <a:endParaRPr lang="en-US" sz="2400"/>
          </a:p>
          <a:p>
            <a:pPr marL="742950" lvl="1" indent="-285750" eaLnBrk="0" hangingPunct="0">
              <a:spcBef>
                <a:spcPct val="20000"/>
              </a:spcBef>
              <a:buFont typeface="Arial" charset="0"/>
              <a:buChar char="–"/>
            </a:pPr>
            <a:r>
              <a:rPr lang="en-US" sz="2800"/>
              <a:t>Clear goals</a:t>
            </a:r>
          </a:p>
          <a:p>
            <a:pPr marL="742950" lvl="1" indent="-285750" eaLnBrk="0" hangingPunct="0">
              <a:spcBef>
                <a:spcPct val="20000"/>
              </a:spcBef>
              <a:buFont typeface="Arial" charset="0"/>
              <a:buChar char="–"/>
            </a:pPr>
            <a:r>
              <a:rPr lang="en-US" sz="2800"/>
              <a:t>Relevant skills</a:t>
            </a:r>
          </a:p>
          <a:p>
            <a:pPr marL="742950" lvl="1" indent="-285750" eaLnBrk="0" hangingPunct="0">
              <a:spcBef>
                <a:spcPct val="20000"/>
              </a:spcBef>
              <a:buFont typeface="Arial" charset="0"/>
              <a:buChar char="–"/>
            </a:pPr>
            <a:r>
              <a:rPr lang="en-US" sz="2800"/>
              <a:t>Mutual trust</a:t>
            </a:r>
          </a:p>
          <a:p>
            <a:pPr marL="742950" lvl="1" indent="-285750" eaLnBrk="0" hangingPunct="0">
              <a:spcBef>
                <a:spcPct val="20000"/>
              </a:spcBef>
              <a:buFont typeface="Arial" charset="0"/>
              <a:buChar char="–"/>
            </a:pPr>
            <a:r>
              <a:rPr lang="en-US" sz="2800"/>
              <a:t>Unified commitment</a:t>
            </a:r>
          </a:p>
          <a:p>
            <a:pPr marL="742950" lvl="1" indent="-285750" eaLnBrk="0" hangingPunct="0">
              <a:spcBef>
                <a:spcPct val="20000"/>
              </a:spcBef>
              <a:buFont typeface="Arial" charset="0"/>
              <a:buChar char="–"/>
            </a:pPr>
            <a:r>
              <a:rPr lang="en-US" sz="2800"/>
              <a:t>Good communication</a:t>
            </a:r>
          </a:p>
          <a:p>
            <a:pPr marL="742950" lvl="1" indent="-285750" eaLnBrk="0" hangingPunct="0">
              <a:spcBef>
                <a:spcPct val="20000"/>
              </a:spcBef>
              <a:buFont typeface="Arial" charset="0"/>
              <a:buChar char="–"/>
            </a:pPr>
            <a:r>
              <a:rPr lang="en-US" sz="2800"/>
              <a:t>Negotiating skills</a:t>
            </a:r>
          </a:p>
          <a:p>
            <a:pPr marL="742950" lvl="1" indent="-285750" eaLnBrk="0" hangingPunct="0">
              <a:spcBef>
                <a:spcPct val="20000"/>
              </a:spcBef>
              <a:buFont typeface="Arial" charset="0"/>
              <a:buChar char="–"/>
            </a:pPr>
            <a:r>
              <a:rPr lang="en-US" sz="2800"/>
              <a:t>Appropriate leadership</a:t>
            </a:r>
          </a:p>
          <a:p>
            <a:pPr marL="742950" lvl="1" indent="-285750" eaLnBrk="0" hangingPunct="0">
              <a:spcBef>
                <a:spcPct val="20000"/>
              </a:spcBef>
              <a:buFont typeface="Arial" charset="0"/>
              <a:buChar char="–"/>
            </a:pPr>
            <a:r>
              <a:rPr lang="en-US" sz="2800"/>
              <a:t>Internal and external support</a:t>
            </a:r>
          </a:p>
        </p:txBody>
      </p:sp>
    </p:spTree>
    <p:extLst>
      <p:ext uri="{BB962C8B-B14F-4D97-AF65-F5344CB8AC3E}">
        <p14:creationId xmlns:p14="http://schemas.microsoft.com/office/powerpoint/2010/main" val="415840491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idx="4294967295"/>
          </p:nvPr>
        </p:nvSpPr>
        <p:spPr/>
        <p:txBody>
          <a:bodyPr/>
          <a:lstStyle/>
          <a:p>
            <a:r>
              <a:rPr lang="en-US" sz="3600">
                <a:latin typeface="Calibri" pitchFamily="34" charset="0"/>
              </a:rPr>
              <a:t>Review Learning Outcome 14.4</a:t>
            </a:r>
          </a:p>
        </p:txBody>
      </p:sp>
      <p:sp>
        <p:nvSpPr>
          <p:cNvPr id="1116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Discuss contemporary issues in managing teams</a:t>
            </a:r>
            <a:r>
              <a:rPr lang="en-US" sz="2400"/>
              <a:t>.</a:t>
            </a:r>
          </a:p>
          <a:p>
            <a:pPr marL="742950" lvl="1" indent="-285750" eaLnBrk="0" hangingPunct="0">
              <a:spcBef>
                <a:spcPct val="20000"/>
              </a:spcBef>
              <a:buFont typeface="Arial" charset="0"/>
              <a:buChar char="–"/>
            </a:pPr>
            <a:r>
              <a:rPr lang="en-US" sz="2800"/>
              <a:t>Challenges of managing global teams</a:t>
            </a:r>
          </a:p>
          <a:p>
            <a:pPr marL="1143000" lvl="2" indent="-228600" eaLnBrk="0" hangingPunct="0">
              <a:spcBef>
                <a:spcPct val="20000"/>
              </a:spcBef>
              <a:buFont typeface="Arial" charset="0"/>
              <a:buChar char="•"/>
            </a:pPr>
            <a:r>
              <a:rPr lang="en-US" sz="2400"/>
              <a:t>Group member resources</a:t>
            </a:r>
          </a:p>
          <a:p>
            <a:pPr marL="1143000" lvl="2" indent="-228600" eaLnBrk="0" hangingPunct="0">
              <a:spcBef>
                <a:spcPct val="20000"/>
              </a:spcBef>
              <a:buFont typeface="Arial" charset="0"/>
              <a:buChar char="•"/>
            </a:pPr>
            <a:r>
              <a:rPr lang="en-US" sz="2400"/>
              <a:t>Diverse cultural characteristics</a:t>
            </a:r>
          </a:p>
          <a:p>
            <a:pPr marL="1143000" lvl="2" indent="-228600" eaLnBrk="0" hangingPunct="0">
              <a:spcBef>
                <a:spcPct val="20000"/>
              </a:spcBef>
              <a:buFont typeface="Arial" charset="0"/>
              <a:buChar char="•"/>
            </a:pPr>
            <a:r>
              <a:rPr lang="en-US" sz="2400"/>
              <a:t>Group structure</a:t>
            </a:r>
          </a:p>
          <a:p>
            <a:pPr marL="1143000" lvl="2" indent="-228600" eaLnBrk="0" hangingPunct="0">
              <a:spcBef>
                <a:spcPct val="20000"/>
              </a:spcBef>
              <a:buFont typeface="Arial" charset="0"/>
              <a:buChar char="•"/>
            </a:pPr>
            <a:r>
              <a:rPr lang="en-US" sz="2400"/>
              <a:t>Status, </a:t>
            </a:r>
          </a:p>
          <a:p>
            <a:pPr marL="1143000" lvl="2" indent="-228600" eaLnBrk="0" hangingPunct="0">
              <a:spcBef>
                <a:spcPct val="20000"/>
              </a:spcBef>
              <a:buFont typeface="Arial" charset="0"/>
              <a:buChar char="•"/>
            </a:pPr>
            <a:r>
              <a:rPr lang="en-US" sz="2400"/>
              <a:t>Social loafing  and cohesiveness</a:t>
            </a:r>
          </a:p>
          <a:p>
            <a:pPr marL="1143000" lvl="2" indent="-228600" eaLnBrk="0" hangingPunct="0">
              <a:spcBef>
                <a:spcPct val="20000"/>
              </a:spcBef>
              <a:buFont typeface="Arial" charset="0"/>
              <a:buChar char="•"/>
            </a:pPr>
            <a:r>
              <a:rPr lang="en-US" sz="2400"/>
              <a:t>Group processes</a:t>
            </a:r>
          </a:p>
          <a:p>
            <a:pPr marL="1143000" lvl="2" indent="-228600" eaLnBrk="0" hangingPunct="0">
              <a:spcBef>
                <a:spcPct val="20000"/>
              </a:spcBef>
              <a:buFont typeface="Arial" charset="0"/>
              <a:buChar char="•"/>
            </a:pPr>
            <a:r>
              <a:rPr lang="en-US" sz="2400"/>
              <a:t>Managing conflict</a:t>
            </a:r>
            <a:endParaRPr lang="en-US" sz="6600"/>
          </a:p>
        </p:txBody>
      </p:sp>
    </p:spTree>
    <p:extLst>
      <p:ext uri="{BB962C8B-B14F-4D97-AF65-F5344CB8AC3E}">
        <p14:creationId xmlns:p14="http://schemas.microsoft.com/office/powerpoint/2010/main" val="41163020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Foundations of Individual Behavior</a:t>
            </a:r>
          </a:p>
        </p:txBody>
      </p:sp>
      <p:pic>
        <p:nvPicPr>
          <p:cNvPr id="29698" name="Picture 4"/>
          <p:cNvPicPr>
            <a:picLocks noChangeAspect="1"/>
          </p:cNvPicPr>
          <p:nvPr/>
        </p:nvPicPr>
        <p:blipFill>
          <a:blip r:embed="rId2"/>
          <a:srcRect/>
          <a:stretch>
            <a:fillRect/>
          </a:stretch>
        </p:blipFill>
        <p:spPr bwMode="auto">
          <a:xfrm>
            <a:off x="5791200" y="42672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3200684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How Does Culture Affect Managers?</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a:t>Cultural Constraints on Managers</a:t>
            </a:r>
          </a:p>
          <a:p>
            <a:pPr marL="742950" lvl="1" indent="-285750" eaLnBrk="0" hangingPunct="0">
              <a:spcBef>
                <a:spcPct val="40000"/>
              </a:spcBef>
              <a:buFont typeface="Arial" charset="0"/>
              <a:buChar char="–"/>
            </a:pPr>
            <a:r>
              <a:rPr lang="en-US" sz="2800"/>
              <a:t>Whatever managerial actions the organization recognizes as proper or improper on its behalf</a:t>
            </a:r>
          </a:p>
          <a:p>
            <a:pPr marL="742950" lvl="1" indent="-285750" eaLnBrk="0" hangingPunct="0">
              <a:spcBef>
                <a:spcPct val="40000"/>
              </a:spcBef>
              <a:buFont typeface="Arial" charset="0"/>
              <a:buChar char="–"/>
            </a:pPr>
            <a:r>
              <a:rPr lang="en-US" sz="2800"/>
              <a:t>Whatever organizational activities the organization values and encourages</a:t>
            </a:r>
          </a:p>
          <a:p>
            <a:pPr marL="742950" lvl="1" indent="-285750" eaLnBrk="0" hangingPunct="0">
              <a:spcBef>
                <a:spcPct val="40000"/>
              </a:spcBef>
              <a:buFont typeface="Arial" charset="0"/>
              <a:buChar char="–"/>
            </a:pPr>
            <a:r>
              <a:rPr lang="en-US" sz="2800"/>
              <a:t>The overall strength or weakness of the organizational culture</a:t>
            </a:r>
          </a:p>
        </p:txBody>
      </p:sp>
    </p:spTree>
    <p:extLst>
      <p:ext uri="{BB962C8B-B14F-4D97-AF65-F5344CB8AC3E}">
        <p14:creationId xmlns:p14="http://schemas.microsoft.com/office/powerpoint/2010/main" val="1175927575"/>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600200"/>
            <a:ext cx="7620000" cy="4419600"/>
          </a:xfrm>
        </p:spPr>
        <p:txBody>
          <a:bodyPr/>
          <a:lstStyle/>
          <a:p>
            <a:pPr marL="457200" indent="-457200" eaLnBrk="1" hangingPunct="1">
              <a:buFont typeface="Arial" charset="0"/>
              <a:buNone/>
            </a:pPr>
            <a:r>
              <a:rPr lang="en-US" sz="2700" b="1" i="0"/>
              <a:t>Identify </a:t>
            </a:r>
            <a:r>
              <a:rPr lang="en-US" sz="2700" i="0"/>
              <a:t>the focus and goals of individual behavior within organizations.</a:t>
            </a:r>
          </a:p>
          <a:p>
            <a:pPr marL="457200" indent="-457200" eaLnBrk="1" hangingPunct="1">
              <a:buFont typeface="Arial" charset="0"/>
              <a:buNone/>
            </a:pPr>
            <a:r>
              <a:rPr lang="en-US" sz="2700" b="1" i="0"/>
              <a:t>Explain </a:t>
            </a:r>
            <a:r>
              <a:rPr lang="en-US" sz="2700" i="0"/>
              <a:t>the role that attitudes play in job performance.</a:t>
            </a:r>
          </a:p>
          <a:p>
            <a:pPr marL="457200" indent="-457200" eaLnBrk="1" hangingPunct="1">
              <a:buFont typeface="Arial" charset="0"/>
              <a:buNone/>
            </a:pPr>
            <a:r>
              <a:rPr lang="en-US" sz="2700" b="1" i="0"/>
              <a:t>Describe </a:t>
            </a:r>
            <a:r>
              <a:rPr lang="en-US" sz="2700" i="0"/>
              <a:t>different personality theories.</a:t>
            </a:r>
          </a:p>
          <a:p>
            <a:pPr marL="457200" indent="-457200" eaLnBrk="1" hangingPunct="1">
              <a:buFont typeface="Arial" charset="0"/>
              <a:buNone/>
            </a:pPr>
            <a:r>
              <a:rPr lang="en-US" sz="2700" b="1" i="0"/>
              <a:t>Describe </a:t>
            </a:r>
            <a:r>
              <a:rPr lang="en-US" sz="2700" i="0"/>
              <a:t>perception and factors that influence it.</a:t>
            </a:r>
          </a:p>
          <a:p>
            <a:pPr marL="457200" indent="-457200" eaLnBrk="1" hangingPunct="1">
              <a:buFont typeface="Arial" charset="0"/>
              <a:buNone/>
            </a:pPr>
            <a:r>
              <a:rPr lang="en-US" sz="2700" b="1" i="0"/>
              <a:t>Discuss </a:t>
            </a:r>
            <a:r>
              <a:rPr lang="en-US" sz="2700" i="0"/>
              <a:t>learning theories and their relevance in shaping behavior.</a:t>
            </a:r>
          </a:p>
          <a:p>
            <a:pPr marL="457200" indent="-457200" eaLnBrk="1" hangingPunct="1">
              <a:buFont typeface="Arial" charset="0"/>
              <a:buNone/>
            </a:pPr>
            <a:r>
              <a:rPr lang="en-US" sz="2700" b="1" i="0"/>
              <a:t>Discuss </a:t>
            </a:r>
            <a:r>
              <a:rPr lang="en-US" sz="2700" i="0"/>
              <a:t>contemporary issues in organizational behavior.</a:t>
            </a:r>
            <a:endParaRPr lang="en-US" sz="2700" i="0">
              <a:cs typeface="Arial" charset="0"/>
            </a:endParaRPr>
          </a:p>
        </p:txBody>
      </p:sp>
    </p:spTree>
    <p:extLst>
      <p:ext uri="{BB962C8B-B14F-4D97-AF65-F5344CB8AC3E}">
        <p14:creationId xmlns:p14="http://schemas.microsoft.com/office/powerpoint/2010/main" val="34801987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Focus and Goals of </a:t>
            </a:r>
            <a:br>
              <a:rPr lang="en-US" sz="3600"/>
            </a:br>
            <a:r>
              <a:rPr lang="en-US" sz="3600"/>
              <a:t>Organizational Behavior</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Behavior - </a:t>
            </a:r>
            <a:r>
              <a:rPr lang="en-US" sz="3200"/>
              <a:t>the actions of people.</a:t>
            </a:r>
          </a:p>
          <a:p>
            <a:pPr marL="342900" indent="-342900" eaLnBrk="0" hangingPunct="0">
              <a:spcBef>
                <a:spcPct val="20000"/>
              </a:spcBef>
              <a:buFont typeface="Arial" charset="0"/>
              <a:buChar char="•"/>
            </a:pPr>
            <a:r>
              <a:rPr lang="en-US" sz="3200" b="1"/>
              <a:t>Organizational behavior</a:t>
            </a:r>
            <a:r>
              <a:rPr lang="en-US" sz="3200"/>
              <a:t> </a:t>
            </a:r>
            <a:r>
              <a:rPr lang="en-US" sz="3200" b="1"/>
              <a:t>-</a:t>
            </a:r>
            <a:r>
              <a:rPr lang="en-US" sz="3200"/>
              <a:t> the study of the actions of people at work.</a:t>
            </a:r>
          </a:p>
        </p:txBody>
      </p:sp>
    </p:spTree>
    <p:extLst>
      <p:ext uri="{BB962C8B-B14F-4D97-AF65-F5344CB8AC3E}">
        <p14:creationId xmlns:p14="http://schemas.microsoft.com/office/powerpoint/2010/main" val="393629276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Exhibit 15-1</a:t>
            </a:r>
            <a:br>
              <a:rPr lang="en-US" sz="3600"/>
            </a:br>
            <a:r>
              <a:rPr lang="en-US" sz="3600"/>
              <a:t>Organization as Iceberg</a:t>
            </a:r>
            <a:endParaRPr lang="en-US" sz="3600">
              <a:latin typeface="Calibri" pitchFamily="34" charset="0"/>
            </a:endParaRPr>
          </a:p>
        </p:txBody>
      </p:sp>
      <p:pic>
        <p:nvPicPr>
          <p:cNvPr id="33794" name="Picture 3"/>
          <p:cNvPicPr>
            <a:picLocks noGrp="1" noChangeAspect="1" noChangeArrowheads="1"/>
          </p:cNvPicPr>
          <p:nvPr/>
        </p:nvPicPr>
        <p:blipFill>
          <a:blip r:embed="rId3"/>
          <a:srcRect/>
          <a:stretch>
            <a:fillRect/>
          </a:stretch>
        </p:blipFill>
        <p:spPr bwMode="auto">
          <a:xfrm>
            <a:off x="1493838" y="1493838"/>
            <a:ext cx="6156325" cy="4754562"/>
          </a:xfrm>
          <a:prstGeom prst="rect">
            <a:avLst/>
          </a:prstGeom>
          <a:noFill/>
          <a:ln w="9525">
            <a:noFill/>
            <a:miter lim="800000"/>
            <a:headEnd/>
            <a:tailEnd/>
          </a:ln>
        </p:spPr>
      </p:pic>
    </p:spTree>
    <p:extLst>
      <p:ext uri="{BB962C8B-B14F-4D97-AF65-F5344CB8AC3E}">
        <p14:creationId xmlns:p14="http://schemas.microsoft.com/office/powerpoint/2010/main" val="288030421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Focus of Organizational Behavior</a:t>
            </a:r>
            <a:endParaRPr lang="en-US" sz="3600">
              <a:latin typeface="Calibri" pitchFamily="34" charset="0"/>
            </a:endParaRPr>
          </a:p>
        </p:txBody>
      </p:sp>
      <p:sp>
        <p:nvSpPr>
          <p:cNvPr id="358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Organizational behavior focuses on three major areas</a:t>
            </a:r>
          </a:p>
          <a:p>
            <a:pPr marL="971550" lvl="1" indent="-514350" eaLnBrk="0" hangingPunct="0">
              <a:spcBef>
                <a:spcPct val="20000"/>
              </a:spcBef>
              <a:buFontTx/>
              <a:buAutoNum type="arabicPeriod"/>
            </a:pPr>
            <a:r>
              <a:rPr lang="en-US" sz="2800"/>
              <a:t>Individual behavior including  attitudes, personality, perception, learning, and motivation.</a:t>
            </a:r>
          </a:p>
          <a:p>
            <a:pPr marL="971550" lvl="1" indent="-514350" eaLnBrk="0" hangingPunct="0">
              <a:spcBef>
                <a:spcPct val="20000"/>
              </a:spcBef>
              <a:buFontTx/>
              <a:buAutoNum type="arabicPeriod"/>
            </a:pPr>
            <a:r>
              <a:rPr lang="en-US" sz="2800"/>
              <a:t>Group behavior including norms, roles, team building, leadership, and conflict. </a:t>
            </a:r>
          </a:p>
          <a:p>
            <a:pPr marL="971550" lvl="1" indent="-514350" eaLnBrk="0" hangingPunct="0">
              <a:spcBef>
                <a:spcPct val="20000"/>
              </a:spcBef>
              <a:buFontTx/>
              <a:buAutoNum type="arabicPeriod"/>
            </a:pPr>
            <a:r>
              <a:rPr lang="en-US" sz="2800"/>
              <a:t>Organizational aspects including structure, culture, and human resource policies and practices</a:t>
            </a:r>
          </a:p>
        </p:txBody>
      </p:sp>
    </p:spTree>
    <p:extLst>
      <p:ext uri="{BB962C8B-B14F-4D97-AF65-F5344CB8AC3E}">
        <p14:creationId xmlns:p14="http://schemas.microsoft.com/office/powerpoint/2010/main" val="139544263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Goals of Organizational Behavior</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goals of OB are to </a:t>
            </a:r>
            <a:r>
              <a:rPr lang="en-US" sz="3200" i="1"/>
              <a:t>explain, predict, </a:t>
            </a:r>
            <a:r>
              <a:rPr lang="en-US" sz="3200"/>
              <a:t>and </a:t>
            </a:r>
            <a:r>
              <a:rPr lang="en-US" sz="3200" i="1"/>
              <a:t>influence </a:t>
            </a:r>
            <a:r>
              <a:rPr lang="en-US" sz="3200"/>
              <a:t>behaviors such as</a:t>
            </a:r>
          </a:p>
          <a:p>
            <a:pPr marL="742950" lvl="1" indent="-285750" eaLnBrk="0" hangingPunct="0">
              <a:spcBef>
                <a:spcPct val="20000"/>
              </a:spcBef>
              <a:buFont typeface="Arial" charset="0"/>
              <a:buChar char="–"/>
            </a:pPr>
            <a:r>
              <a:rPr lang="en-US" sz="2800" b="1"/>
              <a:t>Employee productivity -</a:t>
            </a:r>
            <a:r>
              <a:rPr lang="en-US" sz="2800"/>
              <a:t> a performance measure of both efficiency and effectiveness.</a:t>
            </a:r>
          </a:p>
          <a:p>
            <a:pPr marL="742950" lvl="1" indent="-285750" eaLnBrk="0" hangingPunct="0">
              <a:spcBef>
                <a:spcPct val="20000"/>
              </a:spcBef>
              <a:buFont typeface="Arial" charset="0"/>
              <a:buChar char="–"/>
            </a:pPr>
            <a:r>
              <a:rPr lang="en-US" sz="2800" b="1"/>
              <a:t>Absenteeism -</a:t>
            </a:r>
            <a:r>
              <a:rPr lang="en-US" sz="2800"/>
              <a:t> the failure to show up for work.</a:t>
            </a:r>
          </a:p>
          <a:p>
            <a:pPr marL="742950" lvl="1" indent="-285750" eaLnBrk="0" hangingPunct="0">
              <a:spcBef>
                <a:spcPct val="20000"/>
              </a:spcBef>
              <a:buFont typeface="Arial" charset="0"/>
              <a:buChar char="–"/>
            </a:pPr>
            <a:r>
              <a:rPr lang="en-US" sz="2800" b="1"/>
              <a:t>Turnover - </a:t>
            </a:r>
            <a:r>
              <a:rPr lang="en-US" sz="2800"/>
              <a:t>the voluntary and involuntary permanent withdrawal from an organization</a:t>
            </a:r>
          </a:p>
        </p:txBody>
      </p:sp>
    </p:spTree>
    <p:extLst>
      <p:ext uri="{BB962C8B-B14F-4D97-AF65-F5344CB8AC3E}">
        <p14:creationId xmlns:p14="http://schemas.microsoft.com/office/powerpoint/2010/main" val="19748181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Goals of Organizational Behavior (cont.)</a:t>
            </a:r>
            <a:endParaRPr lang="en-US" sz="3600">
              <a:latin typeface="Calibri" pitchFamily="34" charset="0"/>
            </a:endParaRPr>
          </a:p>
        </p:txBody>
      </p:sp>
      <p:sp>
        <p:nvSpPr>
          <p:cNvPr id="39938"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Organizational Citizenship Behavior (OCB) - </a:t>
            </a:r>
            <a:r>
              <a:rPr lang="en-US" sz="2800"/>
              <a:t>discretionary behavior that is not part of an employee’s formal job requirements, but which promotes the effective functioning of the organization.</a:t>
            </a:r>
          </a:p>
          <a:p>
            <a:pPr marL="342900" indent="-342900" eaLnBrk="0" hangingPunct="0">
              <a:spcBef>
                <a:spcPct val="20000"/>
              </a:spcBef>
              <a:buFont typeface="Arial" charset="0"/>
              <a:buChar char="•"/>
            </a:pPr>
            <a:r>
              <a:rPr lang="en-US" sz="2800" b="1"/>
              <a:t>Job satisfaction - </a:t>
            </a:r>
            <a:r>
              <a:rPr lang="en-US" sz="2800"/>
              <a:t>an employee’s general attitude toward his or her job</a:t>
            </a:r>
          </a:p>
        </p:txBody>
      </p:sp>
    </p:spTree>
    <p:extLst>
      <p:ext uri="{BB962C8B-B14F-4D97-AF65-F5344CB8AC3E}">
        <p14:creationId xmlns:p14="http://schemas.microsoft.com/office/powerpoint/2010/main" val="15542788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Goals of Organizational Behavior (cont.)</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Workplace misbehavior - </a:t>
            </a:r>
            <a:r>
              <a:rPr lang="en-US" sz="3200"/>
              <a:t>any intentional employee behavior that is potentially damaging to the organization or to individuals within the organization</a:t>
            </a:r>
          </a:p>
        </p:txBody>
      </p:sp>
    </p:spTree>
    <p:extLst>
      <p:ext uri="{BB962C8B-B14F-4D97-AF65-F5344CB8AC3E}">
        <p14:creationId xmlns:p14="http://schemas.microsoft.com/office/powerpoint/2010/main" val="6295860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Attitudes and Job Performance</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Attitudes - </a:t>
            </a:r>
            <a:r>
              <a:rPr lang="en-US" sz="3200"/>
              <a:t>evaluative statements, either favorable or unfavorable, concerning objects, people, or events.</a:t>
            </a:r>
          </a:p>
          <a:p>
            <a:pPr marL="342900" indent="-342900" eaLnBrk="0" hangingPunct="0">
              <a:spcBef>
                <a:spcPct val="20000"/>
              </a:spcBef>
              <a:buFont typeface="Arial" charset="0"/>
              <a:buChar char="•"/>
            </a:pPr>
            <a:r>
              <a:rPr lang="en-US" sz="3200"/>
              <a:t>An attitude is made up of three components: cognition, affect, and behavior</a:t>
            </a:r>
          </a:p>
        </p:txBody>
      </p:sp>
    </p:spTree>
    <p:extLst>
      <p:ext uri="{BB962C8B-B14F-4D97-AF65-F5344CB8AC3E}">
        <p14:creationId xmlns:p14="http://schemas.microsoft.com/office/powerpoint/2010/main" val="92349225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Attitudes and Job Performance (cont.)</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Cognitive component - </a:t>
            </a:r>
            <a:r>
              <a:rPr lang="en-US" sz="2800"/>
              <a:t>that part of an attitude that’s made up of the beliefs, opinions, knowledge, or information held by a person.</a:t>
            </a:r>
          </a:p>
          <a:p>
            <a:pPr marL="342900" indent="-342900" eaLnBrk="0" hangingPunct="0">
              <a:spcBef>
                <a:spcPct val="20000"/>
              </a:spcBef>
              <a:buFont typeface="Arial" charset="0"/>
              <a:buChar char="•"/>
            </a:pPr>
            <a:r>
              <a:rPr lang="en-US" sz="2800" b="1"/>
              <a:t>Affective component - </a:t>
            </a:r>
            <a:r>
              <a:rPr lang="en-US" sz="2800"/>
              <a:t>that part of an attitude that’s the emotional or feeling part.</a:t>
            </a:r>
          </a:p>
          <a:p>
            <a:pPr marL="342900" indent="-342900" eaLnBrk="0" hangingPunct="0">
              <a:spcBef>
                <a:spcPct val="20000"/>
              </a:spcBef>
              <a:buFont typeface="Arial" charset="0"/>
              <a:buChar char="•"/>
            </a:pPr>
            <a:r>
              <a:rPr lang="en-US" sz="2800" b="1"/>
              <a:t>Behavioral component - </a:t>
            </a:r>
            <a:r>
              <a:rPr lang="en-US" sz="2800"/>
              <a:t>that part of an attitude that refers to an intention to behave in a certain way toward someone or something.</a:t>
            </a:r>
          </a:p>
        </p:txBody>
      </p:sp>
    </p:spTree>
    <p:extLst>
      <p:ext uri="{BB962C8B-B14F-4D97-AF65-F5344CB8AC3E}">
        <p14:creationId xmlns:p14="http://schemas.microsoft.com/office/powerpoint/2010/main" val="28727833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Job Satisfaction</a:t>
            </a:r>
            <a:endParaRPr lang="en-US" sz="36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A person with a high level of job satisfaction has a positive attitude toward his or her job. </a:t>
            </a:r>
          </a:p>
          <a:p>
            <a:pPr marL="342900" indent="-342900" eaLnBrk="0" hangingPunct="0">
              <a:spcBef>
                <a:spcPct val="20000"/>
              </a:spcBef>
              <a:buFont typeface="Arial" charset="0"/>
              <a:buChar char="•"/>
            </a:pPr>
            <a:r>
              <a:rPr lang="en-US" sz="3200"/>
              <a:t>A person who is dissatisfied has a negative attitude.</a:t>
            </a:r>
          </a:p>
          <a:p>
            <a:pPr marL="342900" indent="-342900" eaLnBrk="0" hangingPunct="0">
              <a:spcBef>
                <a:spcPct val="20000"/>
              </a:spcBef>
              <a:buFont typeface="Arial" charset="0"/>
              <a:buChar char="•"/>
            </a:pPr>
            <a:r>
              <a:rPr lang="en-US" sz="3200"/>
              <a:t>Job satisfaction is linked to productivity, absenteeism, turnover, customer satisfaction, OCB, and workplace misbehavior</a:t>
            </a:r>
          </a:p>
        </p:txBody>
      </p:sp>
    </p:spTree>
    <p:extLst>
      <p:ext uri="{BB962C8B-B14F-4D97-AF65-F5344CB8AC3E}">
        <p14:creationId xmlns:p14="http://schemas.microsoft.com/office/powerpoint/2010/main" val="2068732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200"/>
              <a:t>Exhibit 2-9</a:t>
            </a:r>
            <a:br>
              <a:rPr lang="en-US" sz="3200"/>
            </a:br>
            <a:r>
              <a:rPr lang="en-US" sz="3200"/>
              <a:t>Managerial Decisions Affected by Culture</a:t>
            </a:r>
            <a:endParaRPr lang="en-US" sz="3200">
              <a:latin typeface="Calibri" pitchFamily="34" charset="0"/>
            </a:endParaRPr>
          </a:p>
        </p:txBody>
      </p:sp>
      <p:pic>
        <p:nvPicPr>
          <p:cNvPr id="70658" name="Picture 4"/>
          <p:cNvPicPr>
            <a:picLocks noGrp="1" noChangeAspect="1" noChangeArrowheads="1"/>
          </p:cNvPicPr>
          <p:nvPr/>
        </p:nvPicPr>
        <p:blipFill>
          <a:blip r:embed="rId3"/>
          <a:srcRect/>
          <a:stretch>
            <a:fillRect/>
          </a:stretch>
        </p:blipFill>
        <p:spPr bwMode="auto">
          <a:xfrm>
            <a:off x="912813" y="1479550"/>
            <a:ext cx="7319962" cy="4540250"/>
          </a:xfrm>
          <a:prstGeom prst="rect">
            <a:avLst/>
          </a:prstGeom>
          <a:noFill/>
          <a:ln w="9525">
            <a:noFill/>
            <a:miter lim="800000"/>
            <a:headEnd/>
            <a:tailEnd/>
          </a:ln>
        </p:spPr>
      </p:pic>
    </p:spTree>
    <p:extLst>
      <p:ext uri="{BB962C8B-B14F-4D97-AF65-F5344CB8AC3E}">
        <p14:creationId xmlns:p14="http://schemas.microsoft.com/office/powerpoint/2010/main" val="260023166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Job Involvement and Organizational Commitment</a:t>
            </a:r>
            <a:endParaRPr lang="en-US" sz="3600">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Job involvement - </a:t>
            </a:r>
            <a:r>
              <a:rPr lang="en-US" sz="2800"/>
              <a:t>the degree to which an employee identifies with his or her job, actively participates in it, and considers his or her job performance to be important to self-worth.</a:t>
            </a:r>
          </a:p>
          <a:p>
            <a:pPr marL="342900" indent="-342900" eaLnBrk="0" hangingPunct="0">
              <a:spcBef>
                <a:spcPct val="20000"/>
              </a:spcBef>
              <a:buFont typeface="Arial" charset="0"/>
              <a:buChar char="•"/>
            </a:pPr>
            <a:r>
              <a:rPr lang="en-US" sz="2800" b="1"/>
              <a:t>Organizational commitment - </a:t>
            </a:r>
            <a:r>
              <a:rPr lang="en-US" sz="2800"/>
              <a:t>the degree to which an employee identifies with a particular organization and its goals and wishes to maintain membership in that organization.</a:t>
            </a:r>
          </a:p>
        </p:txBody>
      </p:sp>
    </p:spTree>
    <p:extLst>
      <p:ext uri="{BB962C8B-B14F-4D97-AF65-F5344CB8AC3E}">
        <p14:creationId xmlns:p14="http://schemas.microsoft.com/office/powerpoint/2010/main" val="15728771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Job Involvement and Organizational Commitment (cont.)</a:t>
            </a:r>
            <a:endParaRPr lang="en-US" sz="36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Perceived organizational support - </a:t>
            </a:r>
            <a:r>
              <a:rPr lang="en-US" sz="3200"/>
              <a:t>employees’ general belief that their  organization values their contribution and cares about their well-being.</a:t>
            </a:r>
          </a:p>
        </p:txBody>
      </p:sp>
    </p:spTree>
    <p:extLst>
      <p:ext uri="{BB962C8B-B14F-4D97-AF65-F5344CB8AC3E}">
        <p14:creationId xmlns:p14="http://schemas.microsoft.com/office/powerpoint/2010/main" val="379036024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Employee Engagement</a:t>
            </a:r>
            <a:endParaRPr lang="en-US" sz="3600">
              <a:latin typeface="Calibri" pitchFamily="34" charset="0"/>
            </a:endParaRPr>
          </a:p>
        </p:txBody>
      </p:sp>
      <p:sp>
        <p:nvSpPr>
          <p:cNvPr id="54274" name="Rectangle 3"/>
          <p:cNvSpPr txBox="1">
            <a:spLocks/>
          </p:cNvSpPr>
          <p:nvPr/>
        </p:nvSpPr>
        <p:spPr bwMode="auto">
          <a:xfrm>
            <a:off x="457200" y="1600200"/>
            <a:ext cx="41148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Employee engagement </a:t>
            </a:r>
            <a:r>
              <a:rPr lang="en-US" sz="3200"/>
              <a:t>-</a:t>
            </a:r>
            <a:r>
              <a:rPr lang="en-US" sz="3200" b="1"/>
              <a:t> </a:t>
            </a:r>
            <a:r>
              <a:rPr lang="en-US" sz="3200"/>
              <a:t>when employees are connected to, satisfied with, and enthusiastic about their jobs.</a:t>
            </a:r>
          </a:p>
        </p:txBody>
      </p:sp>
      <p:pic>
        <p:nvPicPr>
          <p:cNvPr id="54275" name="Picture 2"/>
          <p:cNvPicPr>
            <a:picLocks noChangeAspect="1" noChangeArrowheads="1"/>
          </p:cNvPicPr>
          <p:nvPr/>
        </p:nvPicPr>
        <p:blipFill>
          <a:blip r:embed="rId3"/>
          <a:srcRect/>
          <a:stretch>
            <a:fillRect/>
          </a:stretch>
        </p:blipFill>
        <p:spPr bwMode="auto">
          <a:xfrm>
            <a:off x="4724400" y="1524000"/>
            <a:ext cx="3598863" cy="4090988"/>
          </a:xfrm>
          <a:prstGeom prst="rect">
            <a:avLst/>
          </a:prstGeom>
          <a:noFill/>
          <a:ln w="9525">
            <a:noFill/>
            <a:miter lim="800000"/>
            <a:headEnd/>
            <a:tailEnd/>
          </a:ln>
        </p:spPr>
      </p:pic>
    </p:spTree>
    <p:extLst>
      <p:ext uri="{BB962C8B-B14F-4D97-AF65-F5344CB8AC3E}">
        <p14:creationId xmlns:p14="http://schemas.microsoft.com/office/powerpoint/2010/main" val="9687902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Cognitive Dissonance Theory</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Cognitive dissonance </a:t>
            </a:r>
            <a:r>
              <a:rPr lang="en-US" sz="3200"/>
              <a:t>-</a:t>
            </a:r>
            <a:r>
              <a:rPr lang="en-US" sz="3200" b="1"/>
              <a:t> </a:t>
            </a:r>
            <a:r>
              <a:rPr lang="en-US" sz="3200"/>
              <a:t>any incompatibility or inconsistency between attitudes or between behavior and attitudes.</a:t>
            </a:r>
          </a:p>
          <a:p>
            <a:pPr marL="342900" indent="-342900" eaLnBrk="0" hangingPunct="0">
              <a:spcBef>
                <a:spcPct val="20000"/>
              </a:spcBef>
              <a:buFont typeface="Arial" charset="0"/>
              <a:buChar char="•"/>
            </a:pPr>
            <a:r>
              <a:rPr lang="en-US" sz="3200" b="1"/>
              <a:t>Attitude surveys - </a:t>
            </a:r>
            <a:r>
              <a:rPr lang="en-US" sz="3200"/>
              <a:t>surveys that elicit responses from employees through questions about how they feel about their jobs, work groups,  supervisors, or the organization.</a:t>
            </a:r>
          </a:p>
        </p:txBody>
      </p:sp>
    </p:spTree>
    <p:extLst>
      <p:ext uri="{BB962C8B-B14F-4D97-AF65-F5344CB8AC3E}">
        <p14:creationId xmlns:p14="http://schemas.microsoft.com/office/powerpoint/2010/main" val="268269351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Exhibit 15-2</a:t>
            </a:r>
            <a:br>
              <a:rPr lang="en-US" sz="3600"/>
            </a:br>
            <a:r>
              <a:rPr lang="en-US" sz="3600"/>
              <a:t>Sample Employee Attitude Survey</a:t>
            </a:r>
            <a:endParaRPr lang="en-US" sz="3600">
              <a:latin typeface="Calibri" pitchFamily="34" charset="0"/>
            </a:endParaRPr>
          </a:p>
        </p:txBody>
      </p:sp>
      <p:pic>
        <p:nvPicPr>
          <p:cNvPr id="58370" name="Picture 2"/>
          <p:cNvPicPr>
            <a:picLocks noChangeAspect="1" noChangeArrowheads="1"/>
          </p:cNvPicPr>
          <p:nvPr/>
        </p:nvPicPr>
        <p:blipFill>
          <a:blip r:embed="rId3"/>
          <a:srcRect/>
          <a:stretch>
            <a:fillRect/>
          </a:stretch>
        </p:blipFill>
        <p:spPr bwMode="auto">
          <a:xfrm>
            <a:off x="436563" y="1905000"/>
            <a:ext cx="8270875" cy="3048000"/>
          </a:xfrm>
          <a:prstGeom prst="rect">
            <a:avLst/>
          </a:prstGeom>
          <a:noFill/>
          <a:ln w="9525">
            <a:noFill/>
            <a:miter lim="800000"/>
            <a:headEnd/>
            <a:tailEnd/>
          </a:ln>
        </p:spPr>
      </p:pic>
    </p:spTree>
    <p:extLst>
      <p:ext uri="{BB962C8B-B14F-4D97-AF65-F5344CB8AC3E}">
        <p14:creationId xmlns:p14="http://schemas.microsoft.com/office/powerpoint/2010/main" val="244292408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Personality</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Personality</a:t>
            </a:r>
            <a:r>
              <a:rPr lang="en-US" sz="3200"/>
              <a:t> </a:t>
            </a:r>
            <a:r>
              <a:rPr lang="en-US" sz="3200" b="1"/>
              <a:t>-</a:t>
            </a:r>
            <a:r>
              <a:rPr lang="en-US" sz="3200"/>
              <a:t> the unique combination of emotional, thought, and behavioral patterns that affect how a person reacts to situations and interacts with others.</a:t>
            </a:r>
          </a:p>
        </p:txBody>
      </p:sp>
    </p:spTree>
    <p:extLst>
      <p:ext uri="{BB962C8B-B14F-4D97-AF65-F5344CB8AC3E}">
        <p14:creationId xmlns:p14="http://schemas.microsoft.com/office/powerpoint/2010/main" val="20071244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MBTI</a:t>
            </a:r>
            <a:r>
              <a:rPr lang="en-US" sz="3600" baseline="30000"/>
              <a:t>®</a:t>
            </a:r>
            <a:endParaRPr lang="en-US" sz="3600" baseline="300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MBTI</a:t>
            </a:r>
            <a:r>
              <a:rPr lang="en-US" sz="3200" baseline="30000"/>
              <a:t>®  -  a </a:t>
            </a:r>
            <a:r>
              <a:rPr lang="en-US" sz="3200"/>
              <a:t>popular personality-assessment instrument</a:t>
            </a:r>
          </a:p>
          <a:p>
            <a:pPr marL="342900" indent="-342900" eaLnBrk="0" hangingPunct="0">
              <a:spcBef>
                <a:spcPct val="20000"/>
              </a:spcBef>
              <a:buFont typeface="Arial" charset="0"/>
              <a:buChar char="•"/>
            </a:pPr>
            <a:r>
              <a:rPr lang="en-US" sz="3200"/>
              <a:t>Classifies individuals as exhibiting a preference in four categories: </a:t>
            </a:r>
          </a:p>
          <a:p>
            <a:pPr marL="971550" lvl="1" indent="-514350" eaLnBrk="0" hangingPunct="0">
              <a:spcBef>
                <a:spcPct val="20000"/>
              </a:spcBef>
              <a:buFontTx/>
              <a:buAutoNum type="arabicPeriod"/>
            </a:pPr>
            <a:r>
              <a:rPr lang="en-US" sz="2800"/>
              <a:t>Extraversion or introversion (E or I)</a:t>
            </a:r>
          </a:p>
          <a:p>
            <a:pPr marL="971550" lvl="1" indent="-514350" eaLnBrk="0" hangingPunct="0">
              <a:spcBef>
                <a:spcPct val="20000"/>
              </a:spcBef>
              <a:buFontTx/>
              <a:buAutoNum type="arabicPeriod"/>
            </a:pPr>
            <a:r>
              <a:rPr lang="en-US" sz="2800"/>
              <a:t>Sensing or intuition (S or N)</a:t>
            </a:r>
          </a:p>
          <a:p>
            <a:pPr marL="971550" lvl="1" indent="-514350" eaLnBrk="0" hangingPunct="0">
              <a:spcBef>
                <a:spcPct val="20000"/>
              </a:spcBef>
              <a:buFontTx/>
              <a:buAutoNum type="arabicPeriod"/>
            </a:pPr>
            <a:r>
              <a:rPr lang="en-US" sz="2800"/>
              <a:t>Thinking or feeling (T or F)</a:t>
            </a:r>
          </a:p>
          <a:p>
            <a:pPr marL="971550" lvl="1" indent="-514350" eaLnBrk="0" hangingPunct="0">
              <a:spcBef>
                <a:spcPct val="20000"/>
              </a:spcBef>
              <a:buFontTx/>
              <a:buAutoNum type="arabicPeriod"/>
            </a:pPr>
            <a:r>
              <a:rPr lang="en-US" sz="2800"/>
              <a:t>Judging or perceiving (J or P).</a:t>
            </a:r>
          </a:p>
        </p:txBody>
      </p:sp>
    </p:spTree>
    <p:extLst>
      <p:ext uri="{BB962C8B-B14F-4D97-AF65-F5344CB8AC3E}">
        <p14:creationId xmlns:p14="http://schemas.microsoft.com/office/powerpoint/2010/main" val="161204886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Exhibit 15-3 Examples of MBTI</a:t>
            </a:r>
            <a:r>
              <a:rPr lang="en-US" sz="3600" baseline="30000"/>
              <a:t>®</a:t>
            </a:r>
            <a:br>
              <a:rPr lang="en-US" sz="3600"/>
            </a:br>
            <a:r>
              <a:rPr lang="en-US" sz="3600"/>
              <a:t>Personality Types</a:t>
            </a:r>
            <a:endParaRPr lang="en-US" sz="3600">
              <a:latin typeface="Calibri" pitchFamily="34" charset="0"/>
            </a:endParaRPr>
          </a:p>
        </p:txBody>
      </p:sp>
      <p:pic>
        <p:nvPicPr>
          <p:cNvPr id="64514" name="Picture 2"/>
          <p:cNvPicPr>
            <a:picLocks noChangeAspect="1" noChangeArrowheads="1"/>
          </p:cNvPicPr>
          <p:nvPr/>
        </p:nvPicPr>
        <p:blipFill>
          <a:blip r:embed="rId3"/>
          <a:srcRect/>
          <a:stretch>
            <a:fillRect/>
          </a:stretch>
        </p:blipFill>
        <p:spPr bwMode="auto">
          <a:xfrm>
            <a:off x="471488" y="1914525"/>
            <a:ext cx="8201025" cy="3028950"/>
          </a:xfrm>
          <a:prstGeom prst="rect">
            <a:avLst/>
          </a:prstGeom>
          <a:noFill/>
          <a:ln w="9525">
            <a:noFill/>
            <a:miter lim="800000"/>
            <a:headEnd/>
            <a:tailEnd/>
          </a:ln>
        </p:spPr>
      </p:pic>
    </p:spTree>
    <p:extLst>
      <p:ext uri="{BB962C8B-B14F-4D97-AF65-F5344CB8AC3E}">
        <p14:creationId xmlns:p14="http://schemas.microsoft.com/office/powerpoint/2010/main" val="111886087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The Big Five Model</a:t>
            </a:r>
            <a:endParaRPr lang="en-US" sz="3600">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Big Five Model – </a:t>
            </a:r>
            <a:r>
              <a:rPr lang="en-US" sz="3200"/>
              <a:t>a</a:t>
            </a:r>
            <a:r>
              <a:rPr lang="en-US" sz="3200" b="1"/>
              <a:t> </a:t>
            </a:r>
            <a:r>
              <a:rPr lang="en-US" sz="3200"/>
              <a:t>personality trait model that include:</a:t>
            </a:r>
          </a:p>
          <a:p>
            <a:pPr marL="971550" lvl="1" indent="-514350" eaLnBrk="0" hangingPunct="0">
              <a:spcBef>
                <a:spcPct val="20000"/>
              </a:spcBef>
              <a:buFontTx/>
              <a:buAutoNum type="arabicPeriod"/>
            </a:pPr>
            <a:r>
              <a:rPr lang="en-US" sz="2800"/>
              <a:t>Extraversion</a:t>
            </a:r>
          </a:p>
          <a:p>
            <a:pPr marL="971550" lvl="1" indent="-514350" eaLnBrk="0" hangingPunct="0">
              <a:spcBef>
                <a:spcPct val="20000"/>
              </a:spcBef>
              <a:buFontTx/>
              <a:buAutoNum type="arabicPeriod"/>
            </a:pPr>
            <a:r>
              <a:rPr lang="en-US" sz="2800"/>
              <a:t>Agreeableness</a:t>
            </a:r>
          </a:p>
          <a:p>
            <a:pPr marL="971550" lvl="1" indent="-514350" eaLnBrk="0" hangingPunct="0">
              <a:spcBef>
                <a:spcPct val="20000"/>
              </a:spcBef>
              <a:buFontTx/>
              <a:buAutoNum type="arabicPeriod"/>
            </a:pPr>
            <a:r>
              <a:rPr lang="en-US" sz="2800"/>
              <a:t>Conscientiousness</a:t>
            </a:r>
          </a:p>
          <a:p>
            <a:pPr marL="971550" lvl="1" indent="-514350" eaLnBrk="0" hangingPunct="0">
              <a:spcBef>
                <a:spcPct val="20000"/>
              </a:spcBef>
              <a:buFontTx/>
              <a:buAutoNum type="arabicPeriod"/>
            </a:pPr>
            <a:r>
              <a:rPr lang="en-US" sz="2800"/>
              <a:t>Emotional stability</a:t>
            </a:r>
          </a:p>
          <a:p>
            <a:pPr marL="971550" lvl="1" indent="-514350" eaLnBrk="0" hangingPunct="0">
              <a:spcBef>
                <a:spcPct val="20000"/>
              </a:spcBef>
              <a:buFontTx/>
              <a:buAutoNum type="arabicPeriod"/>
            </a:pPr>
            <a:r>
              <a:rPr lang="en-US" sz="2800"/>
              <a:t>Openness to experience.</a:t>
            </a:r>
          </a:p>
        </p:txBody>
      </p:sp>
    </p:spTree>
    <p:extLst>
      <p:ext uri="{BB962C8B-B14F-4D97-AF65-F5344CB8AC3E}">
        <p14:creationId xmlns:p14="http://schemas.microsoft.com/office/powerpoint/2010/main" val="267844734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Additional Personality Insights</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Locus of control - </a:t>
            </a:r>
            <a:r>
              <a:rPr lang="en-US" sz="3200"/>
              <a:t>the degree to which people believe they are masters of their own fate.</a:t>
            </a:r>
          </a:p>
          <a:p>
            <a:pPr marL="342900" indent="-342900" eaLnBrk="0" hangingPunct="0">
              <a:spcBef>
                <a:spcPct val="20000"/>
              </a:spcBef>
              <a:buFont typeface="Arial" charset="0"/>
              <a:buChar char="•"/>
            </a:pPr>
            <a:r>
              <a:rPr lang="en-US" sz="3200" b="1"/>
              <a:t>Machiavellianism - </a:t>
            </a:r>
            <a:r>
              <a:rPr lang="en-US" sz="3200"/>
              <a:t>a measure of the degree to which people are pragmatic, maintain emotional distance, and believe that ends justify means.</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1254405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a:t>Creating an Innovative Culture</a:t>
            </a:r>
            <a:endParaRPr lang="en-US" b="1">
              <a:latin typeface="Calibri" pitchFamily="34" charset="0"/>
            </a:endParaRPr>
          </a:p>
        </p:txBody>
      </p:sp>
      <p:sp>
        <p:nvSpPr>
          <p:cNvPr id="72706" name="Rectangle 3"/>
          <p:cNvSpPr txBox="1">
            <a:spLocks/>
          </p:cNvSpPr>
          <p:nvPr/>
        </p:nvSpPr>
        <p:spPr bwMode="auto">
          <a:xfrm>
            <a:off x="228600" y="1600200"/>
            <a:ext cx="8610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What does an innovative culture look like?</a:t>
            </a:r>
          </a:p>
          <a:p>
            <a:pPr marL="742950" lvl="1" indent="-285750" eaLnBrk="0" hangingPunct="0">
              <a:spcBef>
                <a:spcPct val="20000"/>
              </a:spcBef>
              <a:buFont typeface="Arial" charset="0"/>
              <a:buChar char="–"/>
            </a:pPr>
            <a:r>
              <a:rPr lang="en-US" sz="2800"/>
              <a:t>Challenge and involvement</a:t>
            </a:r>
          </a:p>
          <a:p>
            <a:pPr marL="742950" lvl="1" indent="-285750" eaLnBrk="0" hangingPunct="0">
              <a:spcBef>
                <a:spcPct val="20000"/>
              </a:spcBef>
              <a:buFont typeface="Arial" charset="0"/>
              <a:buChar char="–"/>
            </a:pPr>
            <a:r>
              <a:rPr lang="en-US" sz="2800"/>
              <a:t>Freedom</a:t>
            </a:r>
          </a:p>
          <a:p>
            <a:pPr marL="742950" lvl="1" indent="-285750" eaLnBrk="0" hangingPunct="0">
              <a:spcBef>
                <a:spcPct val="20000"/>
              </a:spcBef>
              <a:buFont typeface="Arial" charset="0"/>
              <a:buChar char="–"/>
            </a:pPr>
            <a:r>
              <a:rPr lang="en-US" sz="2800"/>
              <a:t>Trust and openness </a:t>
            </a:r>
          </a:p>
          <a:p>
            <a:pPr marL="742950" lvl="1" indent="-285750" eaLnBrk="0" hangingPunct="0">
              <a:spcBef>
                <a:spcPct val="20000"/>
              </a:spcBef>
              <a:buFont typeface="Arial" charset="0"/>
              <a:buChar char="–"/>
            </a:pPr>
            <a:r>
              <a:rPr lang="en-US" sz="2800"/>
              <a:t>Idea time</a:t>
            </a:r>
          </a:p>
          <a:p>
            <a:pPr marL="742950" lvl="1" indent="-285750" eaLnBrk="0" hangingPunct="0">
              <a:spcBef>
                <a:spcPct val="20000"/>
              </a:spcBef>
              <a:buFont typeface="Arial" charset="0"/>
              <a:buChar char="–"/>
            </a:pPr>
            <a:r>
              <a:rPr lang="en-US" sz="2800"/>
              <a:t>Playfulness/humor</a:t>
            </a:r>
          </a:p>
          <a:p>
            <a:pPr marL="742950" lvl="1" indent="-285750" eaLnBrk="0" hangingPunct="0">
              <a:spcBef>
                <a:spcPct val="20000"/>
              </a:spcBef>
              <a:buFont typeface="Arial" charset="0"/>
              <a:buChar char="–"/>
            </a:pPr>
            <a:r>
              <a:rPr lang="en-US" sz="2800"/>
              <a:t>Conflict resolution</a:t>
            </a:r>
          </a:p>
          <a:p>
            <a:pPr marL="742950" lvl="1" indent="-285750" eaLnBrk="0" hangingPunct="0">
              <a:spcBef>
                <a:spcPct val="20000"/>
              </a:spcBef>
              <a:buFont typeface="Arial" charset="0"/>
              <a:buChar char="–"/>
            </a:pPr>
            <a:r>
              <a:rPr lang="en-US" sz="2800"/>
              <a:t>Debates</a:t>
            </a:r>
          </a:p>
          <a:p>
            <a:pPr marL="742950" lvl="1" indent="-285750" eaLnBrk="0" hangingPunct="0">
              <a:spcBef>
                <a:spcPct val="20000"/>
              </a:spcBef>
              <a:buFont typeface="Arial" charset="0"/>
              <a:buChar char="–"/>
            </a:pPr>
            <a:r>
              <a:rPr lang="en-US" sz="2800"/>
              <a:t>Risk-taking</a:t>
            </a:r>
          </a:p>
          <a:p>
            <a:pPr marL="742950" lvl="1" indent="-285750" eaLnBrk="0" hangingPunct="0">
              <a:spcBef>
                <a:spcPct val="20000"/>
              </a:spcBef>
              <a:buFont typeface="Arial" charset="0"/>
              <a:buChar char="–"/>
            </a:pPr>
            <a:endParaRPr lang="en-US" sz="2800"/>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11782569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Additional Personality Insights (cont.)</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1" dirty="0"/>
              <a:t>Self-esteem - </a:t>
            </a:r>
            <a:r>
              <a:rPr lang="en-US" dirty="0"/>
              <a:t>an individual’s degree of like or dislike for him/herself.</a:t>
            </a:r>
          </a:p>
          <a:p>
            <a:pPr>
              <a:defRPr/>
            </a:pPr>
            <a:r>
              <a:rPr lang="en-US" b="1" dirty="0"/>
              <a:t>Self-monitoring - </a:t>
            </a:r>
            <a:r>
              <a:rPr lang="en-US" dirty="0"/>
              <a:t>a personality trait that measures the ability to adjust behavior to external situational factors.</a:t>
            </a:r>
          </a:p>
          <a:p>
            <a:pPr marL="0" indent="0">
              <a:buFont typeface="Arial" pitchFamily="34" charset="0"/>
              <a:buNone/>
              <a:defRPr/>
            </a:pPr>
            <a:endParaRPr lang="en-US" dirty="0"/>
          </a:p>
        </p:txBody>
      </p:sp>
    </p:spTree>
    <p:extLst>
      <p:ext uri="{BB962C8B-B14F-4D97-AF65-F5344CB8AC3E}">
        <p14:creationId xmlns:p14="http://schemas.microsoft.com/office/powerpoint/2010/main" val="115299569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Other Personality Traits</a:t>
            </a:r>
            <a:endParaRPr lang="en-US" sz="3600">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Proactive personality - </a:t>
            </a:r>
            <a:r>
              <a:rPr lang="en-US" sz="3200"/>
              <a:t>a trait belonging to people who identify opportunities, show initiative, take action, and persevere until meaningful change occurs.</a:t>
            </a:r>
            <a:endParaRPr lang="en-US" sz="3200" b="1"/>
          </a:p>
          <a:p>
            <a:pPr marL="342900" indent="-342900" eaLnBrk="0" hangingPunct="0">
              <a:spcBef>
                <a:spcPct val="20000"/>
              </a:spcBef>
              <a:buFont typeface="Arial" charset="0"/>
              <a:buChar char="•"/>
            </a:pPr>
            <a:r>
              <a:rPr lang="en-US" sz="3200" b="1"/>
              <a:t>Resilience - </a:t>
            </a:r>
            <a:r>
              <a:rPr lang="en-US" sz="3200"/>
              <a:t>an individual’s ability to overcome challenges and turn them into opportunities</a:t>
            </a:r>
          </a:p>
        </p:txBody>
      </p:sp>
    </p:spTree>
    <p:extLst>
      <p:ext uri="{BB962C8B-B14F-4D97-AF65-F5344CB8AC3E}">
        <p14:creationId xmlns:p14="http://schemas.microsoft.com/office/powerpoint/2010/main" val="65626070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Emotions and Emotional Intelligence</a:t>
            </a:r>
            <a:endParaRPr lang="en-US" sz="36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Emotions - </a:t>
            </a:r>
            <a:r>
              <a:rPr lang="en-US" sz="3200"/>
              <a:t>intense feelings that are directed at someone or something.</a:t>
            </a:r>
          </a:p>
          <a:p>
            <a:pPr marL="342900" indent="-342900" eaLnBrk="0" hangingPunct="0">
              <a:spcBef>
                <a:spcPct val="20000"/>
              </a:spcBef>
              <a:buFont typeface="Arial" charset="0"/>
              <a:buChar char="•"/>
            </a:pPr>
            <a:r>
              <a:rPr lang="en-US" sz="3200" b="1"/>
              <a:t>Emotional Intelligence (EI) - </a:t>
            </a:r>
            <a:r>
              <a:rPr lang="en-US" sz="3200"/>
              <a:t>the ability to notice and to manage emotional cues and information.</a:t>
            </a:r>
          </a:p>
        </p:txBody>
      </p:sp>
    </p:spTree>
    <p:extLst>
      <p:ext uri="{BB962C8B-B14F-4D97-AF65-F5344CB8AC3E}">
        <p14:creationId xmlns:p14="http://schemas.microsoft.com/office/powerpoint/2010/main" val="37725551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Five Dimensions of Emotional Intelligence (EI)</a:t>
            </a:r>
            <a:endParaRPr lang="en-US" sz="3600">
              <a:latin typeface="Calibri" pitchFamily="34" charset="0"/>
            </a:endParaRP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Emotional Intelligence (EI) is composed of five dimensions:</a:t>
            </a:r>
          </a:p>
          <a:p>
            <a:pPr marL="971550" lvl="1" indent="-514350" eaLnBrk="0" hangingPunct="0">
              <a:spcBef>
                <a:spcPct val="20000"/>
              </a:spcBef>
              <a:buFontTx/>
              <a:buAutoNum type="arabicPeriod"/>
            </a:pPr>
            <a:r>
              <a:rPr lang="en-US" sz="2800" i="1"/>
              <a:t>Self-awareness: </a:t>
            </a:r>
            <a:r>
              <a:rPr lang="en-US" sz="2800"/>
              <a:t>The ability to be aware of what you’re feeling.</a:t>
            </a:r>
          </a:p>
          <a:p>
            <a:pPr marL="971550" lvl="1" indent="-514350" eaLnBrk="0" hangingPunct="0">
              <a:spcBef>
                <a:spcPct val="20000"/>
              </a:spcBef>
              <a:buFontTx/>
              <a:buAutoNum type="arabicPeriod"/>
            </a:pPr>
            <a:r>
              <a:rPr lang="en-US" sz="2800" i="1"/>
              <a:t>Self-management: </a:t>
            </a:r>
            <a:r>
              <a:rPr lang="en-US" sz="2800"/>
              <a:t>The ability to manage one’s own emotions and impulses.</a:t>
            </a:r>
          </a:p>
          <a:p>
            <a:pPr marL="971550" lvl="1" indent="-514350" eaLnBrk="0" hangingPunct="0">
              <a:spcBef>
                <a:spcPct val="20000"/>
              </a:spcBef>
              <a:buFontTx/>
              <a:buAutoNum type="arabicPeriod"/>
            </a:pPr>
            <a:r>
              <a:rPr lang="en-US" sz="2800" i="1"/>
              <a:t>Self-motivation: </a:t>
            </a:r>
            <a:r>
              <a:rPr lang="en-US" sz="2800"/>
              <a:t>The ability to persist in the face of setbacks and failures.</a:t>
            </a:r>
          </a:p>
        </p:txBody>
      </p:sp>
    </p:spTree>
    <p:extLst>
      <p:ext uri="{BB962C8B-B14F-4D97-AF65-F5344CB8AC3E}">
        <p14:creationId xmlns:p14="http://schemas.microsoft.com/office/powerpoint/2010/main" val="36789048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Five Dimensions of Emotional Intelligence (EI) (cont.)</a:t>
            </a:r>
            <a:endParaRPr lang="en-US" sz="3600">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971550" lvl="1" indent="-514350" eaLnBrk="0" hangingPunct="0">
              <a:spcBef>
                <a:spcPct val="20000"/>
              </a:spcBef>
              <a:buFontTx/>
              <a:buAutoNum type="arabicPeriod" startAt="4"/>
            </a:pPr>
            <a:r>
              <a:rPr lang="en-US" sz="2800" i="1"/>
              <a:t>Empathy: </a:t>
            </a:r>
            <a:r>
              <a:rPr lang="en-US" sz="2800"/>
              <a:t>The ability to sense how others are feeling.</a:t>
            </a:r>
          </a:p>
          <a:p>
            <a:pPr marL="971550" lvl="1" indent="-514350" eaLnBrk="0" hangingPunct="0">
              <a:spcBef>
                <a:spcPct val="20000"/>
              </a:spcBef>
              <a:buFontTx/>
              <a:buAutoNum type="arabicPeriod" startAt="4"/>
            </a:pPr>
            <a:r>
              <a:rPr lang="en-US" sz="2800" i="1"/>
              <a:t>Social skills: </a:t>
            </a:r>
            <a:r>
              <a:rPr lang="en-US" sz="2800"/>
              <a:t>The ability to handle the emotions of others.</a:t>
            </a:r>
          </a:p>
        </p:txBody>
      </p:sp>
    </p:spTree>
    <p:extLst>
      <p:ext uri="{BB962C8B-B14F-4D97-AF65-F5344CB8AC3E}">
        <p14:creationId xmlns:p14="http://schemas.microsoft.com/office/powerpoint/2010/main" val="34728700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Exhibit 15-4</a:t>
            </a:r>
            <a:br>
              <a:rPr lang="en-US" sz="3600"/>
            </a:br>
            <a:r>
              <a:rPr lang="en-US" sz="3600"/>
              <a:t>Holland’s Personality–Job Fit</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80899" name="Picture 2"/>
          <p:cNvPicPr>
            <a:picLocks noChangeAspect="1" noChangeArrowheads="1"/>
          </p:cNvPicPr>
          <p:nvPr/>
        </p:nvPicPr>
        <p:blipFill>
          <a:blip r:embed="rId3"/>
          <a:srcRect b="46915"/>
          <a:stretch>
            <a:fillRect/>
          </a:stretch>
        </p:blipFill>
        <p:spPr bwMode="auto">
          <a:xfrm>
            <a:off x="133350" y="1600200"/>
            <a:ext cx="8782050" cy="4038600"/>
          </a:xfrm>
          <a:prstGeom prst="rect">
            <a:avLst/>
          </a:prstGeom>
          <a:noFill/>
          <a:ln w="9525">
            <a:noFill/>
            <a:miter lim="800000"/>
            <a:headEnd/>
            <a:tailEnd/>
          </a:ln>
        </p:spPr>
      </p:pic>
    </p:spTree>
    <p:extLst>
      <p:ext uri="{BB962C8B-B14F-4D97-AF65-F5344CB8AC3E}">
        <p14:creationId xmlns:p14="http://schemas.microsoft.com/office/powerpoint/2010/main" val="5984198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Exhibit 15-4</a:t>
            </a:r>
            <a:br>
              <a:rPr lang="en-US" sz="3600"/>
            </a:br>
            <a:r>
              <a:rPr lang="en-US" sz="3600"/>
              <a:t>Holland’s Personality–Job Fit (cont.)</a:t>
            </a:r>
            <a:endParaRPr lang="en-US" sz="3600">
              <a:latin typeface="Calibri" pitchFamily="34" charset="0"/>
            </a:endParaRPr>
          </a:p>
        </p:txBody>
      </p:sp>
      <p:sp>
        <p:nvSpPr>
          <p:cNvPr id="82946" name="Rectangle 3"/>
          <p:cNvSpPr txBox="1">
            <a:spLocks/>
          </p:cNvSpPr>
          <p:nvPr/>
        </p:nvSpPr>
        <p:spPr bwMode="auto">
          <a:xfrm>
            <a:off x="457200" y="1600200"/>
            <a:ext cx="8229600" cy="74771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82947" name="Picture 3"/>
          <p:cNvPicPr>
            <a:picLocks noChangeAspect="1" noChangeArrowheads="1"/>
          </p:cNvPicPr>
          <p:nvPr/>
        </p:nvPicPr>
        <p:blipFill>
          <a:blip r:embed="rId3"/>
          <a:srcRect b="86746"/>
          <a:stretch>
            <a:fillRect/>
          </a:stretch>
        </p:blipFill>
        <p:spPr bwMode="auto">
          <a:xfrm>
            <a:off x="652463" y="1447800"/>
            <a:ext cx="7839075" cy="900113"/>
          </a:xfrm>
          <a:prstGeom prst="rect">
            <a:avLst/>
          </a:prstGeom>
          <a:noFill/>
          <a:ln w="9525">
            <a:noFill/>
            <a:miter lim="800000"/>
            <a:headEnd/>
            <a:tailEnd/>
          </a:ln>
        </p:spPr>
      </p:pic>
      <p:pic>
        <p:nvPicPr>
          <p:cNvPr id="82948" name="Picture 4"/>
          <p:cNvPicPr>
            <a:picLocks noChangeAspect="1" noChangeArrowheads="1"/>
          </p:cNvPicPr>
          <p:nvPr/>
        </p:nvPicPr>
        <p:blipFill>
          <a:blip r:embed="rId4"/>
          <a:srcRect/>
          <a:stretch>
            <a:fillRect/>
          </a:stretch>
        </p:blipFill>
        <p:spPr bwMode="auto">
          <a:xfrm>
            <a:off x="690563" y="2400300"/>
            <a:ext cx="7762875" cy="3238500"/>
          </a:xfrm>
          <a:prstGeom prst="rect">
            <a:avLst/>
          </a:prstGeom>
          <a:noFill/>
          <a:ln w="9525">
            <a:noFill/>
            <a:miter lim="800000"/>
            <a:headEnd/>
            <a:tailEnd/>
          </a:ln>
        </p:spPr>
      </p:pic>
    </p:spTree>
    <p:extLst>
      <p:ext uri="{BB962C8B-B14F-4D97-AF65-F5344CB8AC3E}">
        <p14:creationId xmlns:p14="http://schemas.microsoft.com/office/powerpoint/2010/main" val="128890647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Perception</a:t>
            </a:r>
            <a:endParaRPr lang="en-US" sz="3600">
              <a:latin typeface="Calibri" pitchFamily="34" charset="0"/>
            </a:endParaRP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Perception - </a:t>
            </a:r>
            <a:r>
              <a:rPr lang="en-US" sz="3200"/>
              <a:t>a process by which we give meaning to our environment by organizing and interpreting sensory impressions.</a:t>
            </a:r>
          </a:p>
          <a:p>
            <a:pPr marL="342900" indent="-342900" eaLnBrk="0" hangingPunct="0">
              <a:spcBef>
                <a:spcPct val="20000"/>
              </a:spcBef>
              <a:buFont typeface="Arial" charset="0"/>
              <a:buChar char="•"/>
            </a:pPr>
            <a:r>
              <a:rPr lang="en-US" sz="3200"/>
              <a:t>A number of factors act to shape and sometimes distort perception including:</a:t>
            </a:r>
          </a:p>
          <a:p>
            <a:pPr marL="742950" lvl="1" indent="-285750" eaLnBrk="0" hangingPunct="0">
              <a:spcBef>
                <a:spcPct val="20000"/>
              </a:spcBef>
              <a:buFont typeface="Arial" charset="0"/>
              <a:buChar char="–"/>
            </a:pPr>
            <a:r>
              <a:rPr lang="en-US" sz="2800"/>
              <a:t>Perceiver</a:t>
            </a:r>
          </a:p>
          <a:p>
            <a:pPr marL="742950" lvl="1" indent="-285750" eaLnBrk="0" hangingPunct="0">
              <a:spcBef>
                <a:spcPct val="20000"/>
              </a:spcBef>
              <a:buFont typeface="Arial" charset="0"/>
              <a:buChar char="–"/>
            </a:pPr>
            <a:r>
              <a:rPr lang="en-US" sz="2800"/>
              <a:t>Target</a:t>
            </a:r>
          </a:p>
          <a:p>
            <a:pPr marL="742950" lvl="1" indent="-285750" eaLnBrk="0" hangingPunct="0">
              <a:spcBef>
                <a:spcPct val="20000"/>
              </a:spcBef>
              <a:buFont typeface="Arial" charset="0"/>
              <a:buChar char="–"/>
            </a:pPr>
            <a:r>
              <a:rPr lang="en-US" sz="2800"/>
              <a:t>Situation</a:t>
            </a:r>
          </a:p>
        </p:txBody>
      </p:sp>
    </p:spTree>
    <p:extLst>
      <p:ext uri="{BB962C8B-B14F-4D97-AF65-F5344CB8AC3E}">
        <p14:creationId xmlns:p14="http://schemas.microsoft.com/office/powerpoint/2010/main" val="18297505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Exhibit 15-5</a:t>
            </a:r>
            <a:br>
              <a:rPr lang="en-US" sz="3600"/>
            </a:br>
            <a:r>
              <a:rPr lang="en-US" sz="3600"/>
              <a:t>What Do You See?</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87043" name="Picture 3"/>
          <p:cNvPicPr>
            <a:picLocks noGrp="1" noChangeAspect="1" noChangeArrowheads="1"/>
          </p:cNvPicPr>
          <p:nvPr/>
        </p:nvPicPr>
        <p:blipFill>
          <a:blip r:embed="rId3"/>
          <a:srcRect/>
          <a:stretch>
            <a:fillRect/>
          </a:stretch>
        </p:blipFill>
        <p:spPr bwMode="auto">
          <a:xfrm>
            <a:off x="592138" y="1752600"/>
            <a:ext cx="8399462" cy="4267200"/>
          </a:xfrm>
          <a:prstGeom prst="rect">
            <a:avLst/>
          </a:prstGeom>
          <a:noFill/>
          <a:ln w="9525">
            <a:noFill/>
            <a:miter lim="800000"/>
            <a:headEnd/>
            <a:tailEnd/>
          </a:ln>
        </p:spPr>
      </p:pic>
    </p:spTree>
    <p:extLst>
      <p:ext uri="{BB962C8B-B14F-4D97-AF65-F5344CB8AC3E}">
        <p14:creationId xmlns:p14="http://schemas.microsoft.com/office/powerpoint/2010/main" val="299767191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Attribution Theory</a:t>
            </a:r>
            <a:endParaRPr lang="en-US" sz="36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b="1"/>
              <a:t>Attribution Theory - </a:t>
            </a:r>
            <a:r>
              <a:rPr lang="en-US" sz="3200"/>
              <a:t>how the actions of individuals are perceived by others depends on what meaning (causation) we attribute to a given behavior.</a:t>
            </a:r>
          </a:p>
          <a:p>
            <a:pPr marL="742950" lvl="1" indent="-285750" eaLnBrk="0" hangingPunct="0">
              <a:spcBef>
                <a:spcPct val="40000"/>
              </a:spcBef>
              <a:buFont typeface="Arial" charset="0"/>
              <a:buChar char="–"/>
            </a:pPr>
            <a:r>
              <a:rPr lang="en-US" sz="2800"/>
              <a:t>Attribution depends on three factors: distinctiveness, consensus, and consistency.</a:t>
            </a:r>
          </a:p>
        </p:txBody>
      </p:sp>
    </p:spTree>
    <p:extLst>
      <p:ext uri="{BB962C8B-B14F-4D97-AF65-F5344CB8AC3E}">
        <p14:creationId xmlns:p14="http://schemas.microsoft.com/office/powerpoint/2010/main" val="2200039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a:t>Classifying Managers</a:t>
            </a:r>
            <a:endParaRPr lang="en-US">
              <a:latin typeface="Calibri" pitchFamily="34" charset="0"/>
            </a:endParaRPr>
          </a:p>
        </p:txBody>
      </p:sp>
      <p:sp>
        <p:nvSpPr>
          <p:cNvPr id="158723" name="Rectangle 3"/>
          <p:cNvSpPr>
            <a:spLocks noGrp="1"/>
          </p:cNvSpPr>
          <p:nvPr>
            <p:ph type="body" idx="4294967295"/>
          </p:nvPr>
        </p:nvSpPr>
        <p:spPr>
          <a:xfrm>
            <a:off x="457200" y="1447800"/>
            <a:ext cx="8229600" cy="4525963"/>
          </a:xfrm>
        </p:spPr>
        <p:txBody>
          <a:bodyPr/>
          <a:lstStyle/>
          <a:p>
            <a:pPr>
              <a:buFont typeface="Arial" pitchFamily="34" charset="0"/>
              <a:buChar char="•"/>
              <a:defRPr/>
            </a:pPr>
            <a:r>
              <a:rPr lang="en-US" b="1" dirty="0">
                <a:latin typeface="+mn-lt"/>
              </a:rPr>
              <a:t>First-line Managers </a:t>
            </a:r>
            <a:r>
              <a:rPr lang="en-US" dirty="0">
                <a:latin typeface="+mn-lt"/>
              </a:rPr>
              <a:t>- Individuals who manage the work of non-managerial employees.</a:t>
            </a:r>
          </a:p>
          <a:p>
            <a:pPr>
              <a:buFont typeface="Arial" pitchFamily="34" charset="0"/>
              <a:buChar char="•"/>
              <a:defRPr/>
            </a:pPr>
            <a:r>
              <a:rPr lang="en-US" b="1" dirty="0">
                <a:latin typeface="+mn-lt"/>
              </a:rPr>
              <a:t>Middle Managers </a:t>
            </a:r>
            <a:r>
              <a:rPr lang="en-US" dirty="0">
                <a:latin typeface="+mn-lt"/>
              </a:rPr>
              <a:t>- Individuals who manage the work of first-line managers.</a:t>
            </a:r>
          </a:p>
          <a:p>
            <a:pPr>
              <a:buFont typeface="Arial" pitchFamily="34" charset="0"/>
              <a:buChar char="•"/>
              <a:defRPr/>
            </a:pPr>
            <a:r>
              <a:rPr lang="en-US" b="1" dirty="0">
                <a:latin typeface="+mn-lt"/>
              </a:rPr>
              <a:t>Top Managers </a:t>
            </a:r>
            <a:r>
              <a:rPr lang="en-US" dirty="0">
                <a:latin typeface="+mn-lt"/>
              </a:rPr>
              <a:t>- Individuals who are responsible for making organization-wide decisions and establishing plans and goals that affect the entire organization.</a:t>
            </a:r>
          </a:p>
          <a:p>
            <a:pPr marL="0" indent="0">
              <a:buFont typeface="Arial" pitchFamily="34" charset="0"/>
              <a:buNone/>
              <a:defRPr/>
            </a:pPr>
            <a:endParaRPr lang="en-US" dirty="0">
              <a:latin typeface="Calibri"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200"/>
              <a:t>Exhibit 2-10</a:t>
            </a:r>
            <a:br>
              <a:rPr lang="en-US" sz="3200"/>
            </a:br>
            <a:r>
              <a:rPr lang="en-US" sz="3200"/>
              <a:t>Creating a Customer-Responsive Culture</a:t>
            </a:r>
            <a:endParaRPr lang="en-US" sz="32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solidFill>
                  <a:srgbClr val="7F7F7F"/>
                </a:solidFill>
              </a:rPr>
              <a:t>How Do You Create a Customer Responsive Culture?</a:t>
            </a:r>
          </a:p>
          <a:p>
            <a:pPr marL="742950" lvl="1" indent="-285750" eaLnBrk="0" hangingPunct="0">
              <a:spcBef>
                <a:spcPct val="35000"/>
              </a:spcBef>
              <a:buFont typeface="Arial" charset="0"/>
              <a:buChar char="–"/>
            </a:pPr>
            <a:r>
              <a:rPr lang="en-US" sz="2800"/>
              <a:t>Hire the right type of employees (those with a strong interest in serving customers)</a:t>
            </a:r>
          </a:p>
          <a:p>
            <a:pPr marL="742950" lvl="1" indent="-285750" eaLnBrk="0" hangingPunct="0">
              <a:spcBef>
                <a:spcPct val="35000"/>
              </a:spcBef>
              <a:buFont typeface="Arial" charset="0"/>
              <a:buChar char="–"/>
            </a:pPr>
            <a:r>
              <a:rPr lang="en-US" sz="2800"/>
              <a:t>Have few rigid rules, procedures, and regulations</a:t>
            </a:r>
          </a:p>
          <a:p>
            <a:pPr marL="742950" lvl="1" indent="-285750" eaLnBrk="0" hangingPunct="0">
              <a:spcBef>
                <a:spcPct val="35000"/>
              </a:spcBef>
              <a:buFont typeface="Arial" charset="0"/>
              <a:buChar char="–"/>
            </a:pPr>
            <a:r>
              <a:rPr lang="en-US" sz="2800"/>
              <a:t>Use widespread empowerment of employees</a:t>
            </a:r>
          </a:p>
          <a:p>
            <a:pPr marL="742950" lvl="1" indent="-285750" eaLnBrk="0" hangingPunct="0">
              <a:spcBef>
                <a:spcPct val="35000"/>
              </a:spcBef>
              <a:buFont typeface="Arial" charset="0"/>
              <a:buChar char="–"/>
            </a:pPr>
            <a:r>
              <a:rPr lang="en-US" sz="2800"/>
              <a:t>Have good listening skills in relating to customers’ messages</a:t>
            </a:r>
          </a:p>
          <a:p>
            <a:pPr marL="342900" indent="-342900" eaLnBrk="0" hangingPunct="0">
              <a:spcBef>
                <a:spcPct val="20000"/>
              </a:spcBef>
              <a:buFont typeface="Arial" charset="0"/>
              <a:buChar char="•"/>
            </a:pPr>
            <a:endParaRPr lang="en-US" sz="3200"/>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334450623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t>Attribution Theory (cont.)</a:t>
            </a:r>
            <a:endParaRPr lang="en-US" sz="3600">
              <a:latin typeface="Calibri" pitchFamily="34" charset="0"/>
            </a:endParaRP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b="1"/>
              <a:t>Fundamental attribution error - </a:t>
            </a:r>
            <a:r>
              <a:rPr lang="en-US" sz="3200"/>
              <a:t>the tendency to underestimate the influence of external factors and to overestimate the influence of internal or personal factors.</a:t>
            </a:r>
          </a:p>
          <a:p>
            <a:pPr marL="342900" indent="-342900" eaLnBrk="0" hangingPunct="0">
              <a:spcBef>
                <a:spcPct val="40000"/>
              </a:spcBef>
              <a:buFont typeface="Arial" charset="0"/>
              <a:buChar char="•"/>
            </a:pPr>
            <a:r>
              <a:rPr lang="en-US" sz="3200" b="1"/>
              <a:t>Self-serving bias - </a:t>
            </a:r>
            <a:r>
              <a:rPr lang="en-US" sz="3200"/>
              <a:t>the tendency of individuals to attribute their successes to internal factors while blaming personal failures on external factors.</a:t>
            </a:r>
          </a:p>
        </p:txBody>
      </p:sp>
    </p:spTree>
    <p:extLst>
      <p:ext uri="{BB962C8B-B14F-4D97-AF65-F5344CB8AC3E}">
        <p14:creationId xmlns:p14="http://schemas.microsoft.com/office/powerpoint/2010/main" val="22058566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t>Exhibit 15-6</a:t>
            </a:r>
            <a:br>
              <a:rPr lang="en-US" sz="3600"/>
            </a:br>
            <a:r>
              <a:rPr lang="en-US" sz="3600"/>
              <a:t>Attribution Theory</a:t>
            </a:r>
            <a:endParaRPr lang="en-US" sz="3600">
              <a:latin typeface="Calibri" pitchFamily="34" charset="0"/>
            </a:endParaRPr>
          </a:p>
        </p:txBody>
      </p:sp>
      <p:pic>
        <p:nvPicPr>
          <p:cNvPr id="93186" name="Picture 2"/>
          <p:cNvPicPr>
            <a:picLocks noChangeAspect="1" noChangeArrowheads="1"/>
          </p:cNvPicPr>
          <p:nvPr/>
        </p:nvPicPr>
        <p:blipFill>
          <a:blip r:embed="rId3"/>
          <a:srcRect/>
          <a:stretch>
            <a:fillRect/>
          </a:stretch>
        </p:blipFill>
        <p:spPr bwMode="auto">
          <a:xfrm>
            <a:off x="76200" y="1828800"/>
            <a:ext cx="9078913" cy="3429000"/>
          </a:xfrm>
          <a:prstGeom prst="rect">
            <a:avLst/>
          </a:prstGeom>
          <a:noFill/>
          <a:ln w="9525">
            <a:noFill/>
            <a:miter lim="800000"/>
            <a:headEnd/>
            <a:tailEnd/>
          </a:ln>
        </p:spPr>
      </p:pic>
    </p:spTree>
    <p:extLst>
      <p:ext uri="{BB962C8B-B14F-4D97-AF65-F5344CB8AC3E}">
        <p14:creationId xmlns:p14="http://schemas.microsoft.com/office/powerpoint/2010/main" val="1937755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t>Shortcuts Used in Judging Others</a:t>
            </a:r>
            <a:endParaRPr lang="en-US" sz="3600">
              <a:latin typeface="Calibri" pitchFamily="34" charset="0"/>
            </a:endParaRP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Assumed similarity - </a:t>
            </a:r>
            <a:r>
              <a:rPr lang="en-US" sz="3200"/>
              <a:t>the assumption that others are like oneself.</a:t>
            </a:r>
          </a:p>
          <a:p>
            <a:pPr marL="342900" indent="-342900" eaLnBrk="0" hangingPunct="0">
              <a:spcBef>
                <a:spcPct val="20000"/>
              </a:spcBef>
              <a:buFont typeface="Arial" charset="0"/>
              <a:buChar char="•"/>
            </a:pPr>
            <a:r>
              <a:rPr lang="en-US" sz="3200" b="1"/>
              <a:t>Stereotyping -</a:t>
            </a:r>
            <a:r>
              <a:rPr lang="en-US" sz="3200"/>
              <a:t> judging a person on the basis of one’s perception of a group to which he or she belongs.</a:t>
            </a:r>
          </a:p>
          <a:p>
            <a:pPr marL="342900" indent="-342900" eaLnBrk="0" hangingPunct="0">
              <a:spcBef>
                <a:spcPct val="20000"/>
              </a:spcBef>
              <a:buFont typeface="Arial" charset="0"/>
              <a:buChar char="•"/>
            </a:pPr>
            <a:r>
              <a:rPr lang="en-US" sz="3200" b="1"/>
              <a:t>Halo effect - </a:t>
            </a:r>
            <a:r>
              <a:rPr lang="en-US" sz="3200"/>
              <a:t>a general impression of an individual based on a single characteristic.</a:t>
            </a:r>
          </a:p>
        </p:txBody>
      </p:sp>
    </p:spTree>
    <p:extLst>
      <p:ext uri="{BB962C8B-B14F-4D97-AF65-F5344CB8AC3E}">
        <p14:creationId xmlns:p14="http://schemas.microsoft.com/office/powerpoint/2010/main" val="25395202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t>Learning</a:t>
            </a:r>
            <a:endParaRPr lang="en-US" sz="3600">
              <a:latin typeface="Calibri" pitchFamily="34" charset="0"/>
            </a:endParaRPr>
          </a:p>
        </p:txBody>
      </p:sp>
      <p:sp>
        <p:nvSpPr>
          <p:cNvPr id="972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30000"/>
              </a:spcBef>
              <a:buFont typeface="Arial" charset="0"/>
              <a:buChar char="•"/>
            </a:pPr>
            <a:r>
              <a:rPr lang="en-US" sz="3200" b="1"/>
              <a:t>Learning - </a:t>
            </a:r>
            <a:r>
              <a:rPr lang="en-US" sz="3200"/>
              <a:t>any relatively permanent change in behavior that occurs as a result of experience.</a:t>
            </a:r>
          </a:p>
          <a:p>
            <a:pPr marL="342900" indent="-342900" eaLnBrk="0" hangingPunct="0">
              <a:spcBef>
                <a:spcPct val="30000"/>
              </a:spcBef>
              <a:buFont typeface="Arial" charset="0"/>
              <a:buChar char="•"/>
            </a:pPr>
            <a:r>
              <a:rPr lang="en-US" sz="3200"/>
              <a:t>Two theories of learning:</a:t>
            </a:r>
          </a:p>
          <a:p>
            <a:pPr marL="742950" lvl="1" indent="-285750" eaLnBrk="0" hangingPunct="0">
              <a:spcBef>
                <a:spcPct val="30000"/>
              </a:spcBef>
              <a:buFont typeface="Arial" charset="0"/>
              <a:buChar char="–"/>
            </a:pPr>
            <a:r>
              <a:rPr lang="en-US" sz="2800"/>
              <a:t>Operant conditioning</a:t>
            </a:r>
          </a:p>
          <a:p>
            <a:pPr marL="742950" lvl="1" indent="-285750" eaLnBrk="0" hangingPunct="0">
              <a:spcBef>
                <a:spcPct val="30000"/>
              </a:spcBef>
              <a:buFont typeface="Arial" charset="0"/>
              <a:buChar char="–"/>
            </a:pPr>
            <a:r>
              <a:rPr lang="en-US" sz="2800"/>
              <a:t>Social learning</a:t>
            </a:r>
          </a:p>
        </p:txBody>
      </p:sp>
    </p:spTree>
    <p:extLst>
      <p:ext uri="{BB962C8B-B14F-4D97-AF65-F5344CB8AC3E}">
        <p14:creationId xmlns:p14="http://schemas.microsoft.com/office/powerpoint/2010/main" val="177207020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600"/>
              <a:t>Operant Conditioning</a:t>
            </a:r>
            <a:endParaRPr lang="en-US" sz="3600">
              <a:latin typeface="Calibri" pitchFamily="34" charset="0"/>
            </a:endParaRPr>
          </a:p>
        </p:txBody>
      </p:sp>
      <p:sp>
        <p:nvSpPr>
          <p:cNvPr id="99330" name="Rectangle 3"/>
          <p:cNvSpPr txBox="1">
            <a:spLocks/>
          </p:cNvSpPr>
          <p:nvPr/>
        </p:nvSpPr>
        <p:spPr bwMode="auto">
          <a:xfrm>
            <a:off x="304800" y="1600200"/>
            <a:ext cx="8610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Operant conditioning - </a:t>
            </a:r>
            <a:r>
              <a:rPr lang="en-US" sz="3200"/>
              <a:t>a theory of learning that says behavior is a function of its consequences</a:t>
            </a:r>
          </a:p>
          <a:p>
            <a:pPr marL="742950" lvl="1" indent="-285750" eaLnBrk="0" hangingPunct="0">
              <a:spcBef>
                <a:spcPct val="30000"/>
              </a:spcBef>
              <a:buFont typeface="Arial" charset="0"/>
              <a:buChar char="–"/>
            </a:pPr>
            <a:r>
              <a:rPr lang="en-US" sz="2800"/>
              <a:t>Behaviors are learned by making rewards contingent to behaviors. </a:t>
            </a:r>
          </a:p>
          <a:p>
            <a:pPr marL="742950" lvl="1" indent="-285750" eaLnBrk="0" hangingPunct="0">
              <a:spcBef>
                <a:spcPct val="30000"/>
              </a:spcBef>
              <a:buFont typeface="Arial" charset="0"/>
              <a:buChar char="–"/>
            </a:pPr>
            <a:r>
              <a:rPr lang="en-US" sz="2800"/>
              <a:t>Behavior that is rewarded (positively reinforced) is likely to be repeated.</a:t>
            </a:r>
          </a:p>
          <a:p>
            <a:pPr marL="742950" lvl="1" indent="-285750" eaLnBrk="0" hangingPunct="0">
              <a:spcBef>
                <a:spcPct val="30000"/>
              </a:spcBef>
              <a:buFont typeface="Arial" charset="0"/>
              <a:buChar char="–"/>
            </a:pPr>
            <a:r>
              <a:rPr lang="en-US" sz="2800"/>
              <a:t>Behavior that is punished or ignored is less likely to be repeated.</a:t>
            </a:r>
          </a:p>
        </p:txBody>
      </p:sp>
    </p:spTree>
    <p:extLst>
      <p:ext uri="{BB962C8B-B14F-4D97-AF65-F5344CB8AC3E}">
        <p14:creationId xmlns:p14="http://schemas.microsoft.com/office/powerpoint/2010/main" val="402180118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sz="3600"/>
              <a:t>Social Learning</a:t>
            </a:r>
            <a:endParaRPr lang="en-US" sz="3600">
              <a:latin typeface="Calibri" pitchFamily="34" charset="0"/>
            </a:endParaRPr>
          </a:p>
        </p:txBody>
      </p:sp>
      <p:sp>
        <p:nvSpPr>
          <p:cNvPr id="1013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Social learning theory - </a:t>
            </a:r>
            <a:r>
              <a:rPr lang="en-US" sz="3200"/>
              <a:t>a theory of learning that says people can learn through observation and direct experience.</a:t>
            </a:r>
          </a:p>
          <a:p>
            <a:pPr marL="742950" lvl="1" indent="-285750" eaLnBrk="0" hangingPunct="0">
              <a:spcBef>
                <a:spcPct val="20000"/>
              </a:spcBef>
              <a:buFont typeface="Arial" charset="0"/>
              <a:buChar char="–"/>
            </a:pPr>
            <a:r>
              <a:rPr lang="en-US" sz="2800"/>
              <a:t>The influence that these models have on an individual is determined by four  processes:</a:t>
            </a:r>
          </a:p>
          <a:p>
            <a:pPr marL="1371600" lvl="2" indent="-457200" eaLnBrk="0" hangingPunct="0">
              <a:spcBef>
                <a:spcPct val="35000"/>
              </a:spcBef>
              <a:buFontTx/>
              <a:buAutoNum type="arabicPeriod"/>
            </a:pPr>
            <a:r>
              <a:rPr lang="en-US" sz="2400"/>
              <a:t>Attentional processes</a:t>
            </a:r>
          </a:p>
          <a:p>
            <a:pPr marL="1371600" lvl="2" indent="-457200" eaLnBrk="0" hangingPunct="0">
              <a:spcBef>
                <a:spcPct val="35000"/>
              </a:spcBef>
              <a:buFontTx/>
              <a:buAutoNum type="arabicPeriod"/>
            </a:pPr>
            <a:r>
              <a:rPr lang="en-US" sz="2400"/>
              <a:t>Retention processes</a:t>
            </a:r>
          </a:p>
          <a:p>
            <a:pPr marL="1371600" lvl="2" indent="-457200" eaLnBrk="0" hangingPunct="0">
              <a:spcBef>
                <a:spcPct val="35000"/>
              </a:spcBef>
              <a:buFontTx/>
              <a:buAutoNum type="arabicPeriod"/>
            </a:pPr>
            <a:r>
              <a:rPr lang="en-US" sz="2400"/>
              <a:t>Motor reproduction processes</a:t>
            </a:r>
          </a:p>
          <a:p>
            <a:pPr marL="1371600" lvl="2" indent="-457200" eaLnBrk="0" hangingPunct="0">
              <a:spcBef>
                <a:spcPct val="35000"/>
              </a:spcBef>
              <a:buFontTx/>
              <a:buAutoNum type="arabicPeriod"/>
            </a:pPr>
            <a:r>
              <a:rPr lang="en-US" sz="2400"/>
              <a:t>Reinforcement processes</a:t>
            </a:r>
          </a:p>
        </p:txBody>
      </p:sp>
    </p:spTree>
    <p:extLst>
      <p:ext uri="{BB962C8B-B14F-4D97-AF65-F5344CB8AC3E}">
        <p14:creationId xmlns:p14="http://schemas.microsoft.com/office/powerpoint/2010/main" val="255927211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p:txBody>
          <a:bodyPr/>
          <a:lstStyle/>
          <a:p>
            <a:r>
              <a:rPr lang="en-US" sz="3600"/>
              <a:t>Shaping: A Managerial Tool</a:t>
            </a:r>
            <a:endParaRPr lang="en-US" sz="3600">
              <a:latin typeface="Calibri" pitchFamily="34" charset="0"/>
            </a:endParaRPr>
          </a:p>
        </p:txBody>
      </p:sp>
      <p:sp>
        <p:nvSpPr>
          <p:cNvPr id="103426"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Shaping behavior - </a:t>
            </a:r>
            <a:r>
              <a:rPr lang="en-US" sz="2800"/>
              <a:t>the process of guiding learning in graduated steps using reinforcement or lack of reinforcement</a:t>
            </a:r>
            <a:r>
              <a:rPr lang="en-US" sz="3200"/>
              <a:t>.</a:t>
            </a:r>
          </a:p>
          <a:p>
            <a:pPr marL="1143000" lvl="2" indent="-228600" eaLnBrk="0" hangingPunct="0">
              <a:spcBef>
                <a:spcPct val="35000"/>
              </a:spcBef>
              <a:buFont typeface="Arial" charset="0"/>
              <a:buChar char="•"/>
            </a:pPr>
            <a:r>
              <a:rPr lang="en-US" sz="2400" b="1"/>
              <a:t>Positive reinforcement:</a:t>
            </a:r>
            <a:r>
              <a:rPr lang="en-US" sz="2400"/>
              <a:t> rewarding desired behaviors</a:t>
            </a:r>
          </a:p>
          <a:p>
            <a:pPr marL="1143000" lvl="2" indent="-228600" eaLnBrk="0" hangingPunct="0">
              <a:spcBef>
                <a:spcPct val="35000"/>
              </a:spcBef>
              <a:buFont typeface="Arial" charset="0"/>
              <a:buChar char="•"/>
            </a:pPr>
            <a:r>
              <a:rPr lang="en-US" sz="2400" b="1"/>
              <a:t>Negative reinforcement:</a:t>
            </a:r>
            <a:r>
              <a:rPr lang="en-US" sz="2400"/>
              <a:t> removing an unpleasant consequence once the desired behavior is exhibited</a:t>
            </a:r>
          </a:p>
          <a:p>
            <a:pPr marL="1143000" lvl="2" indent="-228600" eaLnBrk="0" hangingPunct="0">
              <a:spcBef>
                <a:spcPct val="35000"/>
              </a:spcBef>
              <a:buFont typeface="Arial" charset="0"/>
              <a:buChar char="•"/>
            </a:pPr>
            <a:r>
              <a:rPr lang="en-US" sz="2400" b="1"/>
              <a:t>Punishment:</a:t>
            </a:r>
            <a:r>
              <a:rPr lang="en-US" sz="2400"/>
              <a:t> penalizing an undesired behavior </a:t>
            </a:r>
          </a:p>
          <a:p>
            <a:pPr marL="1143000" lvl="2" indent="-228600" eaLnBrk="0" hangingPunct="0">
              <a:spcBef>
                <a:spcPct val="35000"/>
              </a:spcBef>
              <a:buFont typeface="Arial" charset="0"/>
              <a:buChar char="•"/>
            </a:pPr>
            <a:r>
              <a:rPr lang="en-US" sz="2400" b="1"/>
              <a:t>Extinction:</a:t>
            </a:r>
            <a:r>
              <a:rPr lang="en-US" sz="2400"/>
              <a:t> eliminating a reinforcement for an undesired behavior</a:t>
            </a:r>
          </a:p>
        </p:txBody>
      </p:sp>
    </p:spTree>
    <p:extLst>
      <p:ext uri="{BB962C8B-B14F-4D97-AF65-F5344CB8AC3E}">
        <p14:creationId xmlns:p14="http://schemas.microsoft.com/office/powerpoint/2010/main" val="235706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p:txBody>
          <a:bodyPr/>
          <a:lstStyle/>
          <a:p>
            <a:r>
              <a:rPr lang="en-US" sz="3600"/>
              <a:t>Contemporary Issues in Organizational</a:t>
            </a:r>
            <a:br>
              <a:rPr lang="en-US" sz="3600"/>
            </a:br>
            <a:r>
              <a:rPr lang="en-US" sz="3600"/>
              <a:t>Behavior</a:t>
            </a:r>
            <a:endParaRPr lang="en-US" sz="3600">
              <a:latin typeface="Calibri" pitchFamily="34" charset="0"/>
            </a:endParaRPr>
          </a:p>
        </p:txBody>
      </p:sp>
      <p:sp>
        <p:nvSpPr>
          <p:cNvPr id="1054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Managing Generational Differences in the Workplace</a:t>
            </a:r>
          </a:p>
          <a:p>
            <a:pPr marL="742950" lvl="1" indent="-285750" eaLnBrk="0" hangingPunct="0">
              <a:spcBef>
                <a:spcPct val="20000"/>
              </a:spcBef>
              <a:buFont typeface="Arial" charset="0"/>
              <a:buChar char="–"/>
            </a:pPr>
            <a:r>
              <a:rPr lang="en-US" sz="2800"/>
              <a:t>Gen Y: individuals born after 1978</a:t>
            </a:r>
          </a:p>
          <a:p>
            <a:pPr marL="1143000" lvl="2" indent="-228600" eaLnBrk="0" hangingPunct="0">
              <a:spcBef>
                <a:spcPct val="20000"/>
              </a:spcBef>
              <a:buFont typeface="Arial" charset="0"/>
              <a:buChar char="•"/>
            </a:pPr>
            <a:r>
              <a:rPr lang="en-US" sz="2400"/>
              <a:t>Bring new attitudes to the workplace that reflect wide arrays of experiences and opportunities</a:t>
            </a:r>
          </a:p>
          <a:p>
            <a:pPr marL="1143000" lvl="2" indent="-228600" eaLnBrk="0" hangingPunct="0">
              <a:spcBef>
                <a:spcPct val="20000"/>
              </a:spcBef>
              <a:buFont typeface="Arial" charset="0"/>
              <a:buChar char="•"/>
            </a:pPr>
            <a:r>
              <a:rPr lang="en-US" sz="2400"/>
              <a:t>Want to work, but don’t want work to be their life</a:t>
            </a:r>
          </a:p>
          <a:p>
            <a:pPr marL="1143000" lvl="2" indent="-228600" eaLnBrk="0" hangingPunct="0">
              <a:spcBef>
                <a:spcPct val="20000"/>
              </a:spcBef>
              <a:buFont typeface="Arial" charset="0"/>
              <a:buChar char="•"/>
            </a:pPr>
            <a:r>
              <a:rPr lang="en-US" sz="2400"/>
              <a:t>Challenge the status quo</a:t>
            </a:r>
          </a:p>
          <a:p>
            <a:pPr marL="1143000" lvl="2" indent="-228600" eaLnBrk="0" hangingPunct="0">
              <a:spcBef>
                <a:spcPct val="20000"/>
              </a:spcBef>
              <a:buFont typeface="Arial" charset="0"/>
              <a:buChar char="•"/>
            </a:pPr>
            <a:r>
              <a:rPr lang="en-US" sz="2400"/>
              <a:t>Have grown up with technology</a:t>
            </a:r>
          </a:p>
        </p:txBody>
      </p:sp>
    </p:spTree>
    <p:extLst>
      <p:ext uri="{BB962C8B-B14F-4D97-AF65-F5344CB8AC3E}">
        <p14:creationId xmlns:p14="http://schemas.microsoft.com/office/powerpoint/2010/main" val="99965842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p:txBody>
          <a:bodyPr/>
          <a:lstStyle/>
          <a:p>
            <a:r>
              <a:rPr lang="en-US" sz="3600"/>
              <a:t>Managing Negative Behavior in the Workplace</a:t>
            </a:r>
            <a:endParaRPr lang="en-US" sz="3600">
              <a:latin typeface="Calibri" pitchFamily="34" charset="0"/>
            </a:endParaRPr>
          </a:p>
        </p:txBody>
      </p:sp>
      <p:sp>
        <p:nvSpPr>
          <p:cNvPr id="1075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What can managers do to manage negative behavior in the workplace?</a:t>
            </a:r>
          </a:p>
          <a:p>
            <a:pPr marL="742950" lvl="1" indent="-285750" eaLnBrk="0" hangingPunct="0">
              <a:spcBef>
                <a:spcPct val="20000"/>
              </a:spcBef>
              <a:buFont typeface="Arial" charset="0"/>
              <a:buChar char="–"/>
            </a:pPr>
            <a:r>
              <a:rPr lang="en-US" sz="2800"/>
              <a:t>Screening potential employees for certain personality traits</a:t>
            </a:r>
          </a:p>
          <a:p>
            <a:pPr marL="742950" lvl="1" indent="-285750" eaLnBrk="0" hangingPunct="0">
              <a:spcBef>
                <a:spcPct val="20000"/>
              </a:spcBef>
              <a:buFont typeface="Arial" charset="0"/>
              <a:buChar char="–"/>
            </a:pPr>
            <a:r>
              <a:rPr lang="en-US" sz="2800"/>
              <a:t>Responding immediately and decisively to unacceptable negative behaviors</a:t>
            </a:r>
          </a:p>
        </p:txBody>
      </p:sp>
    </p:spTree>
    <p:extLst>
      <p:ext uri="{BB962C8B-B14F-4D97-AF65-F5344CB8AC3E}">
        <p14:creationId xmlns:p14="http://schemas.microsoft.com/office/powerpoint/2010/main" val="269939755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r>
              <a:rPr lang="en-US" sz="3600">
                <a:latin typeface="Calibri" pitchFamily="34" charset="0"/>
              </a:rPr>
              <a:t>Review Learning Outcome 15.1</a:t>
            </a:r>
          </a:p>
        </p:txBody>
      </p:sp>
      <p:sp>
        <p:nvSpPr>
          <p:cNvPr id="1095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Identify the focus and goals of individual behavior within organizations.</a:t>
            </a:r>
          </a:p>
          <a:p>
            <a:pPr marL="742950" lvl="1" indent="-285750" eaLnBrk="0" hangingPunct="0">
              <a:spcBef>
                <a:spcPct val="20000"/>
              </a:spcBef>
              <a:buFont typeface="Arial" charset="0"/>
              <a:buChar char="–"/>
            </a:pPr>
            <a:r>
              <a:rPr lang="en-US" sz="2800"/>
              <a:t>Organization behavior (OB) focuses on three areas: individual behavior, group behavior, and organizational aspects.</a:t>
            </a:r>
          </a:p>
          <a:p>
            <a:pPr marL="742950" lvl="1" indent="-285750" eaLnBrk="0" hangingPunct="0">
              <a:spcBef>
                <a:spcPct val="20000"/>
              </a:spcBef>
              <a:buFont typeface="Arial" charset="0"/>
              <a:buChar char="–"/>
            </a:pPr>
            <a:r>
              <a:rPr lang="en-US" sz="2800"/>
              <a:t>Behaviors include productivity, absenteeism, turnover, organizational citizenship and job satisfaction.</a:t>
            </a:r>
          </a:p>
        </p:txBody>
      </p:sp>
    </p:spTree>
    <p:extLst>
      <p:ext uri="{BB962C8B-B14F-4D97-AF65-F5344CB8AC3E}">
        <p14:creationId xmlns:p14="http://schemas.microsoft.com/office/powerpoint/2010/main" val="890040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a:t>Spirituality and Organizational Culture</a:t>
            </a:r>
            <a:endParaRPr lang="en-US">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b="1" dirty="0"/>
              <a:t>Workplace Spirituality </a:t>
            </a:r>
            <a:r>
              <a:rPr lang="en-US" sz="2800" dirty="0"/>
              <a:t>- a culture where organizational values promote a sense of purpose through meaningful work that takes place in the context of community</a:t>
            </a:r>
          </a:p>
          <a:p>
            <a:pPr marL="111125" indent="-111125">
              <a:spcBef>
                <a:spcPct val="30000"/>
              </a:spcBef>
              <a:defRPr/>
            </a:pPr>
            <a:r>
              <a:rPr lang="en-US" sz="2800" dirty="0"/>
              <a:t>Characteristics of a Spiritual Organization</a:t>
            </a:r>
            <a:endParaRPr lang="en-US" dirty="0"/>
          </a:p>
          <a:p>
            <a:pPr marL="633413" lvl="1">
              <a:spcBef>
                <a:spcPct val="30000"/>
              </a:spcBef>
              <a:defRPr/>
            </a:pPr>
            <a:r>
              <a:rPr lang="en-US" sz="2400" dirty="0"/>
              <a:t>Strong sense of purpose</a:t>
            </a:r>
          </a:p>
          <a:p>
            <a:pPr marL="633413" lvl="1">
              <a:spcBef>
                <a:spcPct val="30000"/>
              </a:spcBef>
              <a:defRPr/>
            </a:pPr>
            <a:r>
              <a:rPr lang="en-US" sz="2400" dirty="0"/>
              <a:t>Focus on individual development</a:t>
            </a:r>
          </a:p>
          <a:p>
            <a:pPr marL="633413" lvl="1">
              <a:spcBef>
                <a:spcPct val="30000"/>
              </a:spcBef>
              <a:defRPr/>
            </a:pPr>
            <a:r>
              <a:rPr lang="en-US" sz="2400" dirty="0"/>
              <a:t>Trust and openness</a:t>
            </a:r>
          </a:p>
          <a:p>
            <a:pPr marL="633413" lvl="1">
              <a:spcBef>
                <a:spcPct val="30000"/>
              </a:spcBef>
              <a:defRPr/>
            </a:pPr>
            <a:r>
              <a:rPr lang="en-US" sz="2400" dirty="0"/>
              <a:t>Employee empowerment</a:t>
            </a:r>
          </a:p>
          <a:p>
            <a:pPr marL="633413" lvl="1">
              <a:spcBef>
                <a:spcPct val="30000"/>
              </a:spcBef>
              <a:defRPr/>
            </a:pPr>
            <a:r>
              <a:rPr lang="en-US" sz="2400" dirty="0"/>
              <a:t>Toleration of employees’ expression</a:t>
            </a:r>
          </a:p>
        </p:txBody>
      </p:sp>
    </p:spTree>
    <p:extLst>
      <p:ext uri="{BB962C8B-B14F-4D97-AF65-F5344CB8AC3E}">
        <p14:creationId xmlns:p14="http://schemas.microsoft.com/office/powerpoint/2010/main" val="364176660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idx="4294967295"/>
          </p:nvPr>
        </p:nvSpPr>
        <p:spPr/>
        <p:txBody>
          <a:bodyPr/>
          <a:lstStyle/>
          <a:p>
            <a:r>
              <a:rPr lang="en-US" sz="3600">
                <a:latin typeface="Calibri" pitchFamily="34" charset="0"/>
              </a:rPr>
              <a:t>Review Learning Outcome 15.2</a:t>
            </a:r>
          </a:p>
        </p:txBody>
      </p:sp>
      <p:sp>
        <p:nvSpPr>
          <p:cNvPr id="1116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the role that attitudes play in job performance.</a:t>
            </a:r>
          </a:p>
          <a:p>
            <a:pPr marL="742950" lvl="1" indent="-285750" eaLnBrk="0" hangingPunct="0">
              <a:spcBef>
                <a:spcPct val="20000"/>
              </a:spcBef>
              <a:buFont typeface="Arial" charset="0"/>
              <a:buChar char="–"/>
            </a:pPr>
            <a:r>
              <a:rPr lang="en-US" sz="2800"/>
              <a:t>The cognitive component refers to the beliefs, opinions, knowledge, or information	held by a person. </a:t>
            </a:r>
          </a:p>
          <a:p>
            <a:pPr marL="742950" lvl="1" indent="-285750" eaLnBrk="0" hangingPunct="0">
              <a:spcBef>
                <a:spcPct val="20000"/>
              </a:spcBef>
              <a:buFont typeface="Arial" charset="0"/>
              <a:buChar char="–"/>
            </a:pPr>
            <a:r>
              <a:rPr lang="en-US" sz="2800"/>
              <a:t>The affective component is the emotional or feeling part	of an attitude. </a:t>
            </a:r>
          </a:p>
          <a:p>
            <a:pPr marL="742950" lvl="1" indent="-285750" eaLnBrk="0" hangingPunct="0">
              <a:spcBef>
                <a:spcPct val="20000"/>
              </a:spcBef>
              <a:buFont typeface="Arial" charset="0"/>
              <a:buChar char="–"/>
            </a:pPr>
            <a:r>
              <a:rPr lang="en-US" sz="2800"/>
              <a:t>The behavioral component refers to an intention to behave in a certain way toward someone or something.</a:t>
            </a:r>
          </a:p>
        </p:txBody>
      </p:sp>
    </p:spTree>
    <p:extLst>
      <p:ext uri="{BB962C8B-B14F-4D97-AF65-F5344CB8AC3E}">
        <p14:creationId xmlns:p14="http://schemas.microsoft.com/office/powerpoint/2010/main" val="174878306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p:txBody>
          <a:bodyPr/>
          <a:lstStyle/>
          <a:p>
            <a:r>
              <a:rPr lang="en-US" sz="3600">
                <a:latin typeface="Calibri" pitchFamily="34" charset="0"/>
              </a:rPr>
              <a:t>Review Learning Outcome 15.2 (cont.)</a:t>
            </a:r>
          </a:p>
        </p:txBody>
      </p:sp>
      <p:sp>
        <p:nvSpPr>
          <p:cNvPr id="1136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Job satisfaction refers to a person’s general attitude toward his or her job.</a:t>
            </a:r>
          </a:p>
          <a:p>
            <a:pPr marL="342900" indent="-342900" eaLnBrk="0" hangingPunct="0">
              <a:spcBef>
                <a:spcPct val="20000"/>
              </a:spcBef>
              <a:buFont typeface="Arial" charset="0"/>
              <a:buChar char="•"/>
            </a:pPr>
            <a:r>
              <a:rPr lang="en-US" sz="3200"/>
              <a:t>Job involvement is the degree to which an employee identifies with his or her job, actively participates in it, and considers his or her job performance to be important to his or her self-worth. </a:t>
            </a:r>
          </a:p>
        </p:txBody>
      </p:sp>
    </p:spTree>
    <p:extLst>
      <p:ext uri="{BB962C8B-B14F-4D97-AF65-F5344CB8AC3E}">
        <p14:creationId xmlns:p14="http://schemas.microsoft.com/office/powerpoint/2010/main" val="216314348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p:txBody>
          <a:bodyPr/>
          <a:lstStyle/>
          <a:p>
            <a:r>
              <a:rPr lang="en-US" sz="3600">
                <a:latin typeface="Calibri" pitchFamily="34" charset="0"/>
              </a:rPr>
              <a:t>Review Learning Outcome 15.2 (cont.)</a:t>
            </a:r>
          </a:p>
        </p:txBody>
      </p:sp>
      <p:sp>
        <p:nvSpPr>
          <p:cNvPr id="1157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Organizational commitment is the degree to which an employee identifies with a particular organization and its goals and wishes to maintain membership in that organization</a:t>
            </a:r>
          </a:p>
          <a:p>
            <a:pPr marL="342900" indent="-342900" eaLnBrk="0" hangingPunct="0">
              <a:spcBef>
                <a:spcPct val="20000"/>
              </a:spcBef>
              <a:buFont typeface="Arial" charset="0"/>
              <a:buChar char="•"/>
            </a:pPr>
            <a:r>
              <a:rPr lang="en-US" sz="2800"/>
              <a:t>Job satisfaction positively influences productivity, lowers absenteeism levels, lowers turnover rates, promotes positive customer satisfaction, moderately promotes OCB, and helps minimize workplace misbehavior.</a:t>
            </a:r>
          </a:p>
        </p:txBody>
      </p:sp>
    </p:spTree>
    <p:extLst>
      <p:ext uri="{BB962C8B-B14F-4D97-AF65-F5344CB8AC3E}">
        <p14:creationId xmlns:p14="http://schemas.microsoft.com/office/powerpoint/2010/main" val="257606318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p:txBody>
          <a:bodyPr/>
          <a:lstStyle/>
          <a:p>
            <a:r>
              <a:rPr lang="en-US" sz="3600">
                <a:latin typeface="Calibri" pitchFamily="34" charset="0"/>
              </a:rPr>
              <a:t>Review Learning Outcome 15.3</a:t>
            </a:r>
          </a:p>
        </p:txBody>
      </p:sp>
      <p:sp>
        <p:nvSpPr>
          <p:cNvPr id="1177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different personality theories.</a:t>
            </a:r>
          </a:p>
          <a:p>
            <a:pPr marL="742950" lvl="1" indent="-285750" eaLnBrk="0" hangingPunct="0">
              <a:spcBef>
                <a:spcPct val="20000"/>
              </a:spcBef>
              <a:buFont typeface="Arial" charset="0"/>
              <a:buChar char="–"/>
            </a:pPr>
            <a:r>
              <a:rPr lang="en-US" sz="2800"/>
              <a:t>The MBTI measures four dimensions: social interaction, preference for gathering	data, preference for decision making, and style of making decisions. </a:t>
            </a:r>
          </a:p>
          <a:p>
            <a:pPr marL="742950" lvl="1" indent="-285750" eaLnBrk="0" hangingPunct="0">
              <a:spcBef>
                <a:spcPct val="20000"/>
              </a:spcBef>
              <a:buFont typeface="Arial" charset="0"/>
              <a:buChar char="–"/>
            </a:pPr>
            <a:r>
              <a:rPr lang="en-US" sz="2800"/>
              <a:t>The Big Five Model consists of five personality traits: extraversion, agreeableness, conscientiousness, emotional stability, and openness to experience.</a:t>
            </a:r>
          </a:p>
        </p:txBody>
      </p:sp>
    </p:spTree>
    <p:extLst>
      <p:ext uri="{BB962C8B-B14F-4D97-AF65-F5344CB8AC3E}">
        <p14:creationId xmlns:p14="http://schemas.microsoft.com/office/powerpoint/2010/main" val="325670311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idx="4294967295"/>
          </p:nvPr>
        </p:nvSpPr>
        <p:spPr/>
        <p:txBody>
          <a:bodyPr/>
          <a:lstStyle/>
          <a:p>
            <a:r>
              <a:rPr lang="en-US" sz="3600">
                <a:latin typeface="Calibri" pitchFamily="34" charset="0"/>
              </a:rPr>
              <a:t>Review Learning Outcome 15.3 (cont.)</a:t>
            </a:r>
          </a:p>
        </p:txBody>
      </p:sp>
      <p:sp>
        <p:nvSpPr>
          <p:cNvPr id="1198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five personality traits that help explain individual behavior in organizations are locus of control, Machiavellianism, self-esteem, self-monitoring, and risk-taking.</a:t>
            </a:r>
          </a:p>
          <a:p>
            <a:pPr marL="342900" indent="-342900" eaLnBrk="0" hangingPunct="0">
              <a:spcBef>
                <a:spcPct val="20000"/>
              </a:spcBef>
              <a:buFont typeface="Arial" charset="0"/>
              <a:buChar char="•"/>
            </a:pPr>
            <a:r>
              <a:rPr lang="en-US" sz="3200"/>
              <a:t>Other personality traits include Type A/Type B personalities, proactive personality, and resilience.</a:t>
            </a:r>
          </a:p>
        </p:txBody>
      </p:sp>
    </p:spTree>
    <p:extLst>
      <p:ext uri="{BB962C8B-B14F-4D97-AF65-F5344CB8AC3E}">
        <p14:creationId xmlns:p14="http://schemas.microsoft.com/office/powerpoint/2010/main" val="192458190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idx="4294967295"/>
          </p:nvPr>
        </p:nvSpPr>
        <p:spPr/>
        <p:txBody>
          <a:bodyPr/>
          <a:lstStyle/>
          <a:p>
            <a:r>
              <a:rPr lang="en-US" sz="3600">
                <a:latin typeface="Calibri" pitchFamily="34" charset="0"/>
              </a:rPr>
              <a:t>Review Learning Outcome 15.4</a:t>
            </a:r>
          </a:p>
        </p:txBody>
      </p:sp>
      <p:sp>
        <p:nvSpPr>
          <p:cNvPr id="1218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perception and factors that influence it.</a:t>
            </a:r>
          </a:p>
          <a:p>
            <a:pPr marL="742950" lvl="1" indent="-285750" eaLnBrk="0" hangingPunct="0">
              <a:spcBef>
                <a:spcPct val="20000"/>
              </a:spcBef>
              <a:buFont typeface="Arial" charset="0"/>
              <a:buChar char="–"/>
            </a:pPr>
            <a:r>
              <a:rPr lang="en-US" sz="2800"/>
              <a:t>Perception is how we give meaning to our environment by organizing and interpreting sensory impressions.</a:t>
            </a:r>
          </a:p>
          <a:p>
            <a:pPr marL="742950" lvl="1" indent="-285750" eaLnBrk="0" hangingPunct="0">
              <a:spcBef>
                <a:spcPct val="20000"/>
              </a:spcBef>
              <a:buFont typeface="Arial" charset="0"/>
              <a:buChar char="–"/>
            </a:pPr>
            <a:r>
              <a:rPr lang="en-US" sz="2800"/>
              <a:t>The fundamental attribution error is the tendency to underestimate the influence of external factors and overestimate the influence of internal factors. </a:t>
            </a:r>
          </a:p>
        </p:txBody>
      </p:sp>
    </p:spTree>
    <p:extLst>
      <p:ext uri="{BB962C8B-B14F-4D97-AF65-F5344CB8AC3E}">
        <p14:creationId xmlns:p14="http://schemas.microsoft.com/office/powerpoint/2010/main" val="136463636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idx="4294967295"/>
          </p:nvPr>
        </p:nvSpPr>
        <p:spPr/>
        <p:txBody>
          <a:bodyPr/>
          <a:lstStyle/>
          <a:p>
            <a:r>
              <a:rPr lang="en-US" sz="3600">
                <a:latin typeface="Calibri" pitchFamily="34" charset="0"/>
              </a:rPr>
              <a:t>Review Learning Outcome 15.4 </a:t>
            </a:r>
            <a:br>
              <a:rPr lang="en-US" sz="3600">
                <a:latin typeface="Calibri" pitchFamily="34" charset="0"/>
              </a:rPr>
            </a:br>
            <a:r>
              <a:rPr lang="en-US" sz="3600">
                <a:latin typeface="Calibri" pitchFamily="34" charset="0"/>
              </a:rPr>
              <a:t>(cont.)</a:t>
            </a:r>
          </a:p>
        </p:txBody>
      </p:sp>
      <p:sp>
        <p:nvSpPr>
          <p:cNvPr id="1239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self-serving bias is the tendency to attribute our own successes to internal factors and to put the blame for personal failure on external factors</a:t>
            </a:r>
          </a:p>
          <a:p>
            <a:pPr marL="342900" indent="-342900" eaLnBrk="0" hangingPunct="0">
              <a:spcBef>
                <a:spcPct val="20000"/>
              </a:spcBef>
              <a:buFont typeface="Arial" charset="0"/>
              <a:buChar char="•"/>
            </a:pPr>
            <a:r>
              <a:rPr lang="en-US" sz="3200"/>
              <a:t>Three shortcuts used in judging others are assumed similarity, stereotyping, and the halo effect.</a:t>
            </a:r>
          </a:p>
        </p:txBody>
      </p:sp>
    </p:spTree>
    <p:extLst>
      <p:ext uri="{BB962C8B-B14F-4D97-AF65-F5344CB8AC3E}">
        <p14:creationId xmlns:p14="http://schemas.microsoft.com/office/powerpoint/2010/main" val="122059366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title" idx="4294967295"/>
          </p:nvPr>
        </p:nvSpPr>
        <p:spPr/>
        <p:txBody>
          <a:bodyPr/>
          <a:lstStyle/>
          <a:p>
            <a:r>
              <a:rPr lang="en-US" sz="3600">
                <a:latin typeface="Calibri" pitchFamily="34" charset="0"/>
              </a:rPr>
              <a:t>Review Learning Outcome 15.5</a:t>
            </a:r>
          </a:p>
        </p:txBody>
      </p:sp>
      <p:sp>
        <p:nvSpPr>
          <p:cNvPr id="125954" name="Rectangle 3"/>
          <p:cNvSpPr txBox="1">
            <a:spLocks/>
          </p:cNvSpPr>
          <p:nvPr/>
        </p:nvSpPr>
        <p:spPr bwMode="auto">
          <a:xfrm>
            <a:off x="457200" y="15240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learning theories and their relevance in shaping behavior.</a:t>
            </a:r>
          </a:p>
          <a:p>
            <a:pPr marL="742950" lvl="1" indent="-285750" eaLnBrk="0" hangingPunct="0">
              <a:spcBef>
                <a:spcPct val="20000"/>
              </a:spcBef>
              <a:buFont typeface="Arial" charset="0"/>
              <a:buChar char="–"/>
            </a:pPr>
            <a:r>
              <a:rPr lang="en-US" sz="2800"/>
              <a:t>Operant conditioning argues that behavior is a function of its consequences. </a:t>
            </a:r>
          </a:p>
          <a:p>
            <a:pPr marL="742950" lvl="1" indent="-285750" eaLnBrk="0" hangingPunct="0">
              <a:spcBef>
                <a:spcPct val="20000"/>
              </a:spcBef>
              <a:buFont typeface="Arial" charset="0"/>
              <a:buChar char="–"/>
            </a:pPr>
            <a:r>
              <a:rPr lang="en-US" sz="2800"/>
              <a:t>Social learning theory says that individuals learn by observing what happens to other people</a:t>
            </a:r>
          </a:p>
          <a:p>
            <a:pPr marL="742950" lvl="1" indent="-285750" eaLnBrk="0" hangingPunct="0">
              <a:spcBef>
                <a:spcPct val="20000"/>
              </a:spcBef>
              <a:buFont typeface="Arial" charset="0"/>
              <a:buChar char="–"/>
            </a:pPr>
            <a:r>
              <a:rPr lang="en-US" sz="2800"/>
              <a:t>Managers can shape behavior by using positive reinforcement, negative  reinforcement punishment, or extinction</a:t>
            </a:r>
          </a:p>
        </p:txBody>
      </p:sp>
    </p:spTree>
    <p:extLst>
      <p:ext uri="{BB962C8B-B14F-4D97-AF65-F5344CB8AC3E}">
        <p14:creationId xmlns:p14="http://schemas.microsoft.com/office/powerpoint/2010/main" val="16394118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idx="4294967295"/>
          </p:nvPr>
        </p:nvSpPr>
        <p:spPr/>
        <p:txBody>
          <a:bodyPr/>
          <a:lstStyle/>
          <a:p>
            <a:r>
              <a:rPr lang="en-US" sz="3600">
                <a:latin typeface="Calibri" pitchFamily="34" charset="0"/>
              </a:rPr>
              <a:t>Review Learning Outcome 15.6</a:t>
            </a:r>
          </a:p>
        </p:txBody>
      </p:sp>
      <p:sp>
        <p:nvSpPr>
          <p:cNvPr id="1280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contemporary issues in organizational behavior.</a:t>
            </a:r>
          </a:p>
          <a:p>
            <a:pPr marL="742950" lvl="1" indent="-285750" eaLnBrk="0" hangingPunct="0">
              <a:spcBef>
                <a:spcPct val="20000"/>
              </a:spcBef>
              <a:buFont typeface="Arial" charset="0"/>
              <a:buChar char="–"/>
            </a:pPr>
            <a:r>
              <a:rPr lang="en-US" sz="2800"/>
              <a:t>The challenge of managing Gen Y workers is that they bring new attitudes to the	workplace.</a:t>
            </a:r>
          </a:p>
          <a:p>
            <a:pPr marL="742950" lvl="1" indent="-285750" eaLnBrk="0" hangingPunct="0">
              <a:spcBef>
                <a:spcPct val="20000"/>
              </a:spcBef>
              <a:buFont typeface="Arial" charset="0"/>
              <a:buChar char="–"/>
            </a:pPr>
            <a:r>
              <a:rPr lang="en-US" sz="2800"/>
              <a:t>Workplace misbehavior can be dealt with by recognizing that it’s there; carefully screening potential employees for possible negative tendencies, and by paying attention to employee attitudes</a:t>
            </a:r>
          </a:p>
        </p:txBody>
      </p:sp>
    </p:spTree>
    <p:extLst>
      <p:ext uri="{BB962C8B-B14F-4D97-AF65-F5344CB8AC3E}">
        <p14:creationId xmlns:p14="http://schemas.microsoft.com/office/powerpoint/2010/main" val="38125175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a:xfrm>
            <a:off x="4724400" y="1219200"/>
            <a:ext cx="3810000" cy="1470025"/>
          </a:xfrm>
        </p:spPr>
        <p:txBody>
          <a:bodyPr/>
          <a:lstStyle/>
          <a:p>
            <a:r>
              <a:rPr lang="en-US" sz="4000">
                <a:latin typeface="HelveticaNeue-Light"/>
              </a:rPr>
              <a:t>Communication</a:t>
            </a:r>
          </a:p>
        </p:txBody>
      </p:sp>
      <p:pic>
        <p:nvPicPr>
          <p:cNvPr id="29698" name="Picture 1"/>
          <p:cNvPicPr>
            <a:picLocks noChangeAspect="1"/>
          </p:cNvPicPr>
          <p:nvPr/>
        </p:nvPicPr>
        <p:blipFill>
          <a:blip r:embed="rId2"/>
          <a:srcRect/>
          <a:stretch>
            <a:fillRect/>
          </a:stretch>
        </p:blipFill>
        <p:spPr bwMode="auto">
          <a:xfrm>
            <a:off x="5791200" y="42672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1931143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a:latin typeface="Calibri" pitchFamily="34" charset="0"/>
              </a:rPr>
              <a:t>Review Learning Outcome 2.1</a:t>
            </a: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Contrast the actions of managers according to the omnipotent and symbolic views.</a:t>
            </a:r>
          </a:p>
          <a:p>
            <a:pPr marL="742950" lvl="1" indent="-285750" eaLnBrk="0" hangingPunct="0">
              <a:spcBef>
                <a:spcPct val="20000"/>
              </a:spcBef>
              <a:buFont typeface="Arial" charset="0"/>
              <a:buChar char="–"/>
            </a:pPr>
            <a:r>
              <a:rPr lang="en-US" sz="2800"/>
              <a:t>Omnipotent view -  managers are directly responsible for an organization’s success or failure. </a:t>
            </a:r>
          </a:p>
          <a:p>
            <a:pPr marL="742950" lvl="1" indent="-285750" eaLnBrk="0" hangingPunct="0">
              <a:spcBef>
                <a:spcPct val="20000"/>
              </a:spcBef>
              <a:buFont typeface="Arial" charset="0"/>
              <a:buChar char="–"/>
            </a:pPr>
            <a:r>
              <a:rPr lang="en-US" sz="2800"/>
              <a:t>Symbolic view  -  much of an organization’s success or failure is due to external forces outside managers’ control.</a:t>
            </a:r>
          </a:p>
        </p:txBody>
      </p:sp>
    </p:spTree>
    <p:extLst>
      <p:ext uri="{BB962C8B-B14F-4D97-AF65-F5344CB8AC3E}">
        <p14:creationId xmlns:p14="http://schemas.microsoft.com/office/powerpoint/2010/main" val="299517447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600200"/>
            <a:ext cx="7620000" cy="4419600"/>
          </a:xfrm>
        </p:spPr>
        <p:txBody>
          <a:bodyPr/>
          <a:lstStyle/>
          <a:p>
            <a:pPr eaLnBrk="1" hangingPunct="1">
              <a:buFont typeface="Arial" charset="0"/>
              <a:buNone/>
            </a:pPr>
            <a:r>
              <a:rPr lang="en-US" sz="2400" b="1" i="0"/>
              <a:t>Define </a:t>
            </a:r>
            <a:r>
              <a:rPr lang="en-US" sz="2400" i="0"/>
              <a:t>the nature and function of communication.</a:t>
            </a:r>
          </a:p>
          <a:p>
            <a:pPr eaLnBrk="1" hangingPunct="1">
              <a:buFont typeface="Arial" charset="0"/>
              <a:buNone/>
            </a:pPr>
            <a:r>
              <a:rPr lang="en-US" sz="2400" b="1" i="0"/>
              <a:t>Compare </a:t>
            </a:r>
            <a:r>
              <a:rPr lang="en-US" sz="2400" i="0"/>
              <a:t>and contrast methods of interpersonal communication.</a:t>
            </a:r>
          </a:p>
          <a:p>
            <a:pPr eaLnBrk="1" hangingPunct="1">
              <a:buFont typeface="Arial" charset="0"/>
              <a:buNone/>
            </a:pPr>
            <a:r>
              <a:rPr lang="en-US" sz="2400" b="1" i="0"/>
              <a:t>Identify </a:t>
            </a:r>
            <a:r>
              <a:rPr lang="en-US" sz="2400" i="0"/>
              <a:t>barriers to effective interpersonal communication and how to overcome them.</a:t>
            </a:r>
          </a:p>
          <a:p>
            <a:pPr eaLnBrk="1" hangingPunct="1">
              <a:buFont typeface="Arial" charset="0"/>
              <a:buNone/>
            </a:pPr>
            <a:r>
              <a:rPr lang="en-US" sz="2400" b="1" i="0"/>
              <a:t>Explain </a:t>
            </a:r>
            <a:r>
              <a:rPr lang="en-US" sz="2400" i="0"/>
              <a:t>how communication can flow most effectively in organizations.</a:t>
            </a:r>
          </a:p>
          <a:p>
            <a:pPr eaLnBrk="1" hangingPunct="1">
              <a:buFont typeface="Arial" charset="0"/>
              <a:buNone/>
            </a:pPr>
            <a:r>
              <a:rPr lang="en-US" sz="2400" b="1" i="0"/>
              <a:t>Describe </a:t>
            </a:r>
            <a:r>
              <a:rPr lang="en-US" sz="2400" i="0"/>
              <a:t>how technology affects managerial communication and organizations.</a:t>
            </a:r>
          </a:p>
          <a:p>
            <a:pPr eaLnBrk="1" hangingPunct="1">
              <a:buFont typeface="Arial" charset="0"/>
              <a:buNone/>
            </a:pPr>
            <a:r>
              <a:rPr lang="en-US" sz="2400" b="1" i="0"/>
              <a:t>Discuss </a:t>
            </a:r>
            <a:r>
              <a:rPr lang="en-US" sz="2400" i="0"/>
              <a:t>contemporary issues in communication.</a:t>
            </a:r>
            <a:endParaRPr lang="en-US" sz="2700" i="0">
              <a:cs typeface="Arial" charset="0"/>
            </a:endParaRPr>
          </a:p>
        </p:txBody>
      </p:sp>
    </p:spTree>
    <p:extLst>
      <p:ext uri="{BB962C8B-B14F-4D97-AF65-F5344CB8AC3E}">
        <p14:creationId xmlns:p14="http://schemas.microsoft.com/office/powerpoint/2010/main" val="26863506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What Is Communication?</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Communication</a:t>
            </a:r>
            <a:r>
              <a:rPr lang="en-US" sz="3200"/>
              <a:t> - the transfer and understanding of meaning.</a:t>
            </a:r>
          </a:p>
          <a:p>
            <a:pPr marL="742950" lvl="1" indent="-285750" eaLnBrk="0" hangingPunct="0">
              <a:spcBef>
                <a:spcPct val="20000"/>
              </a:spcBef>
              <a:buFont typeface="Arial" charset="0"/>
              <a:buChar char="–"/>
            </a:pPr>
            <a:r>
              <a:rPr lang="en-US" sz="2800"/>
              <a:t>Transfer means the message was received in a form that can be interpreted by the receiver.</a:t>
            </a:r>
          </a:p>
          <a:p>
            <a:pPr marL="742950" lvl="1" indent="-285750" eaLnBrk="0" hangingPunct="0">
              <a:spcBef>
                <a:spcPct val="20000"/>
              </a:spcBef>
              <a:buFont typeface="Arial" charset="0"/>
              <a:buChar char="–"/>
            </a:pPr>
            <a:r>
              <a:rPr lang="en-US" sz="2800"/>
              <a:t>Understanding the message is not the same as the receiver agreeing with the message.</a:t>
            </a:r>
          </a:p>
        </p:txBody>
      </p:sp>
    </p:spTree>
    <p:extLst>
      <p:ext uri="{BB962C8B-B14F-4D97-AF65-F5344CB8AC3E}">
        <p14:creationId xmlns:p14="http://schemas.microsoft.com/office/powerpoint/2010/main" val="42302014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What Is Communication? (cont.)</a:t>
            </a:r>
            <a:endParaRPr lang="en-US" sz="36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Interpersonal Communication </a:t>
            </a:r>
            <a:r>
              <a:rPr lang="en-US" sz="3200"/>
              <a:t>-</a:t>
            </a:r>
            <a:r>
              <a:rPr lang="en-US" sz="3200" b="1"/>
              <a:t> </a:t>
            </a:r>
            <a:r>
              <a:rPr lang="en-US" sz="3200"/>
              <a:t>communication between two or more people.</a:t>
            </a:r>
          </a:p>
          <a:p>
            <a:pPr marL="342900" indent="-342900" eaLnBrk="0" hangingPunct="0">
              <a:spcBef>
                <a:spcPct val="20000"/>
              </a:spcBef>
              <a:buFont typeface="Arial" charset="0"/>
              <a:buChar char="•"/>
            </a:pPr>
            <a:r>
              <a:rPr lang="en-US" sz="3200" b="1"/>
              <a:t>Organizational Communication - </a:t>
            </a:r>
            <a:r>
              <a:rPr lang="en-US" sz="3200"/>
              <a:t>all the patterns, networks, and systems of communications within an organization.</a:t>
            </a:r>
          </a:p>
        </p:txBody>
      </p:sp>
    </p:spTree>
    <p:extLst>
      <p:ext uri="{BB962C8B-B14F-4D97-AF65-F5344CB8AC3E}">
        <p14:creationId xmlns:p14="http://schemas.microsoft.com/office/powerpoint/2010/main" val="152841835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Functions of Communication</a:t>
            </a:r>
            <a:endParaRPr lang="en-US" sz="3600">
              <a:latin typeface="Calibri" pitchFamily="34" charset="0"/>
            </a:endParaRPr>
          </a:p>
        </p:txBody>
      </p:sp>
      <p:sp>
        <p:nvSpPr>
          <p:cNvPr id="358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Control</a:t>
            </a:r>
          </a:p>
          <a:p>
            <a:pPr marL="742950" lvl="1" indent="-285750" eaLnBrk="0" hangingPunct="0">
              <a:spcBef>
                <a:spcPct val="20000"/>
              </a:spcBef>
              <a:buFont typeface="Arial" charset="0"/>
              <a:buChar char="–"/>
            </a:pPr>
            <a:r>
              <a:rPr lang="en-US" sz="2800"/>
              <a:t>Formal and informal communications act to control individuals’ behaviors in organizations.</a:t>
            </a:r>
          </a:p>
          <a:p>
            <a:pPr marL="342900" indent="-342900" eaLnBrk="0" hangingPunct="0">
              <a:spcBef>
                <a:spcPct val="20000"/>
              </a:spcBef>
              <a:buFont typeface="Arial" charset="0"/>
              <a:buChar char="•"/>
            </a:pPr>
            <a:r>
              <a:rPr lang="en-US" sz="3200"/>
              <a:t>Motivation</a:t>
            </a:r>
          </a:p>
          <a:p>
            <a:pPr marL="742950" lvl="1" indent="-285750" eaLnBrk="0" hangingPunct="0">
              <a:spcBef>
                <a:spcPct val="20000"/>
              </a:spcBef>
              <a:buFont typeface="Arial" charset="0"/>
              <a:buChar char="–"/>
            </a:pPr>
            <a:r>
              <a:rPr lang="en-US" sz="2800"/>
              <a:t>Communications clarify for employees what is to be done, how well they have done it, and what can be done to improve performance.</a:t>
            </a:r>
          </a:p>
        </p:txBody>
      </p:sp>
    </p:spTree>
    <p:extLst>
      <p:ext uri="{BB962C8B-B14F-4D97-AF65-F5344CB8AC3E}">
        <p14:creationId xmlns:p14="http://schemas.microsoft.com/office/powerpoint/2010/main" val="20101348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Functions of Communication (cont.)</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Emotional Expression</a:t>
            </a:r>
          </a:p>
          <a:p>
            <a:pPr marL="742950" lvl="1" indent="-285750" eaLnBrk="0" hangingPunct="0">
              <a:spcBef>
                <a:spcPct val="20000"/>
              </a:spcBef>
              <a:buFont typeface="Arial" charset="0"/>
              <a:buChar char="–"/>
            </a:pPr>
            <a:r>
              <a:rPr lang="en-US" sz="2800"/>
              <a:t>Social interaction in the form of work group communications provides a way for employees to express themselves.</a:t>
            </a:r>
          </a:p>
          <a:p>
            <a:pPr marL="342900" indent="-342900" eaLnBrk="0" hangingPunct="0">
              <a:spcBef>
                <a:spcPct val="20000"/>
              </a:spcBef>
              <a:buFont typeface="Arial" charset="0"/>
              <a:buChar char="•"/>
            </a:pPr>
            <a:r>
              <a:rPr lang="en-US" sz="3200"/>
              <a:t>Information</a:t>
            </a:r>
          </a:p>
          <a:p>
            <a:pPr marL="742950" lvl="1" indent="-285750" eaLnBrk="0" hangingPunct="0">
              <a:spcBef>
                <a:spcPct val="20000"/>
              </a:spcBef>
              <a:buFont typeface="Arial" charset="0"/>
              <a:buChar char="–"/>
            </a:pPr>
            <a:r>
              <a:rPr lang="en-US" sz="2800"/>
              <a:t>Individuals and work groups need information to make decisions or to do their work.</a:t>
            </a:r>
          </a:p>
        </p:txBody>
      </p:sp>
    </p:spTree>
    <p:extLst>
      <p:ext uri="{BB962C8B-B14F-4D97-AF65-F5344CB8AC3E}">
        <p14:creationId xmlns:p14="http://schemas.microsoft.com/office/powerpoint/2010/main" val="16554041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Methods of Interpersonal Communication</a:t>
            </a:r>
            <a:endParaRPr lang="en-US" sz="3600">
              <a:latin typeface="Calibri" pitchFamily="34" charset="0"/>
            </a:endParaRPr>
          </a:p>
        </p:txBody>
      </p:sp>
      <p:sp>
        <p:nvSpPr>
          <p:cNvPr id="399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Message - </a:t>
            </a:r>
            <a:r>
              <a:rPr lang="en-US" sz="3200"/>
              <a:t>a purpose to be conveyed.</a:t>
            </a:r>
          </a:p>
          <a:p>
            <a:pPr marL="342900" indent="-342900" eaLnBrk="0" hangingPunct="0">
              <a:spcBef>
                <a:spcPct val="20000"/>
              </a:spcBef>
              <a:buFont typeface="Arial" charset="0"/>
              <a:buChar char="•"/>
            </a:pPr>
            <a:r>
              <a:rPr lang="en-US" sz="3200" b="1"/>
              <a:t>Encoding - </a:t>
            </a:r>
            <a:r>
              <a:rPr lang="en-US" sz="3200"/>
              <a:t>converting a message into symbols.</a:t>
            </a:r>
          </a:p>
          <a:p>
            <a:pPr marL="342900" indent="-342900" eaLnBrk="0" hangingPunct="0">
              <a:spcBef>
                <a:spcPct val="20000"/>
              </a:spcBef>
              <a:buFont typeface="Arial" charset="0"/>
              <a:buChar char="•"/>
            </a:pPr>
            <a:r>
              <a:rPr lang="en-US" sz="3200" b="1"/>
              <a:t>Channel - </a:t>
            </a:r>
            <a:r>
              <a:rPr lang="en-US" sz="3200"/>
              <a:t>the medium a message travels along.</a:t>
            </a:r>
          </a:p>
          <a:p>
            <a:pPr marL="342900" indent="-342900" eaLnBrk="0" hangingPunct="0">
              <a:spcBef>
                <a:spcPct val="20000"/>
              </a:spcBef>
              <a:buFont typeface="Arial" charset="0"/>
              <a:buChar char="•"/>
            </a:pPr>
            <a:r>
              <a:rPr lang="en-US" sz="3200" b="1"/>
              <a:t>Decoding - </a:t>
            </a:r>
            <a:r>
              <a:rPr lang="en-US" sz="3200"/>
              <a:t>retranslating a sender’s message.</a:t>
            </a:r>
          </a:p>
        </p:txBody>
      </p:sp>
    </p:spTree>
    <p:extLst>
      <p:ext uri="{BB962C8B-B14F-4D97-AF65-F5344CB8AC3E}">
        <p14:creationId xmlns:p14="http://schemas.microsoft.com/office/powerpoint/2010/main" val="196978698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Methods of Interpersonal Communication (cont.)</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Communication process - </a:t>
            </a:r>
            <a:r>
              <a:rPr lang="en-US" sz="3200"/>
              <a:t>the seven elements involved in transferring meaning from one person to another.</a:t>
            </a:r>
          </a:p>
          <a:p>
            <a:pPr marL="342900" indent="-342900" eaLnBrk="0" hangingPunct="0">
              <a:spcBef>
                <a:spcPct val="20000"/>
              </a:spcBef>
              <a:buFont typeface="Arial" charset="0"/>
              <a:buChar char="•"/>
            </a:pPr>
            <a:r>
              <a:rPr lang="en-US" sz="3200" b="1"/>
              <a:t>Noise - </a:t>
            </a:r>
            <a:r>
              <a:rPr lang="en-US" sz="3200"/>
              <a:t>any disturbances that interfere with the transmission, receipt, or feedback of a message.</a:t>
            </a:r>
          </a:p>
        </p:txBody>
      </p:sp>
    </p:spTree>
    <p:extLst>
      <p:ext uri="{BB962C8B-B14F-4D97-AF65-F5344CB8AC3E}">
        <p14:creationId xmlns:p14="http://schemas.microsoft.com/office/powerpoint/2010/main" val="422723361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Exhibit 16-1 The Interpersonal Communication Process</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4035" name="Picture 3"/>
          <p:cNvPicPr>
            <a:picLocks noGrp="1" noChangeAspect="1" noChangeArrowheads="1"/>
          </p:cNvPicPr>
          <p:nvPr/>
        </p:nvPicPr>
        <p:blipFill>
          <a:blip r:embed="rId3"/>
          <a:srcRect/>
          <a:stretch>
            <a:fillRect/>
          </a:stretch>
        </p:blipFill>
        <p:spPr bwMode="auto">
          <a:xfrm>
            <a:off x="161925" y="2019300"/>
            <a:ext cx="8820150" cy="2819400"/>
          </a:xfrm>
          <a:prstGeom prst="rect">
            <a:avLst/>
          </a:prstGeom>
          <a:noFill/>
          <a:ln w="9525">
            <a:noFill/>
            <a:miter lim="800000"/>
            <a:headEnd/>
            <a:tailEnd/>
          </a:ln>
        </p:spPr>
      </p:pic>
    </p:spTree>
    <p:extLst>
      <p:ext uri="{BB962C8B-B14F-4D97-AF65-F5344CB8AC3E}">
        <p14:creationId xmlns:p14="http://schemas.microsoft.com/office/powerpoint/2010/main" val="294976212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Nonverbal Communication</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Nonverbal communication - </a:t>
            </a:r>
            <a:r>
              <a:rPr lang="en-US" sz="3200"/>
              <a:t>communication transmitted without words.</a:t>
            </a:r>
          </a:p>
          <a:p>
            <a:pPr marL="342900" indent="-342900" eaLnBrk="0" hangingPunct="0">
              <a:spcBef>
                <a:spcPct val="20000"/>
              </a:spcBef>
              <a:buFont typeface="Arial" charset="0"/>
              <a:buChar char="•"/>
            </a:pPr>
            <a:r>
              <a:rPr lang="en-US" sz="3200" b="1"/>
              <a:t>Body language - </a:t>
            </a:r>
            <a:r>
              <a:rPr lang="en-US" sz="3200"/>
              <a:t>gestures, facial configurations, and other body movements that convey meaning.</a:t>
            </a:r>
          </a:p>
          <a:p>
            <a:pPr marL="342900" indent="-342900" eaLnBrk="0" hangingPunct="0">
              <a:spcBef>
                <a:spcPct val="20000"/>
              </a:spcBef>
              <a:buFont typeface="Arial" charset="0"/>
              <a:buChar char="•"/>
            </a:pPr>
            <a:r>
              <a:rPr lang="en-US" sz="3200" b="1"/>
              <a:t>Verbal intonation - </a:t>
            </a:r>
            <a:r>
              <a:rPr lang="en-US" sz="3200"/>
              <a:t>an emphasis given to words or phrases that conveys meaning.</a:t>
            </a:r>
          </a:p>
        </p:txBody>
      </p:sp>
    </p:spTree>
    <p:extLst>
      <p:ext uri="{BB962C8B-B14F-4D97-AF65-F5344CB8AC3E}">
        <p14:creationId xmlns:p14="http://schemas.microsoft.com/office/powerpoint/2010/main" val="420659653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Exhibit 16-2 Comparison of Communication Methods</a:t>
            </a:r>
            <a:endParaRPr lang="en-US" sz="3600">
              <a:latin typeface="Calibri" pitchFamily="34" charset="0"/>
            </a:endParaRPr>
          </a:p>
        </p:txBody>
      </p:sp>
      <p:pic>
        <p:nvPicPr>
          <p:cNvPr id="48130" name="Picture 3"/>
          <p:cNvPicPr>
            <a:picLocks noGrp="1" noChangeAspect="1" noChangeArrowheads="1"/>
          </p:cNvPicPr>
          <p:nvPr/>
        </p:nvPicPr>
        <p:blipFill>
          <a:blip r:embed="rId3"/>
          <a:srcRect/>
          <a:stretch>
            <a:fillRect/>
          </a:stretch>
        </p:blipFill>
        <p:spPr bwMode="auto">
          <a:xfrm>
            <a:off x="762000" y="1524000"/>
            <a:ext cx="7315200" cy="4564063"/>
          </a:xfrm>
          <a:prstGeom prst="rect">
            <a:avLst/>
          </a:prstGeom>
          <a:noFill/>
          <a:ln w="9525">
            <a:noFill/>
            <a:miter lim="800000"/>
            <a:headEnd/>
            <a:tailEnd/>
          </a:ln>
        </p:spPr>
      </p:pic>
    </p:spTree>
    <p:extLst>
      <p:ext uri="{BB962C8B-B14F-4D97-AF65-F5344CB8AC3E}">
        <p14:creationId xmlns:p14="http://schemas.microsoft.com/office/powerpoint/2010/main" val="2719941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a:latin typeface="Calibri" pitchFamily="34" charset="0"/>
              </a:rPr>
              <a:t>Review Learning Outcome 2.2</a:t>
            </a:r>
          </a:p>
        </p:txBody>
      </p:sp>
      <p:sp>
        <p:nvSpPr>
          <p:cNvPr id="80898" name="Rectangle 3"/>
          <p:cNvSpPr txBox="1">
            <a:spLocks/>
          </p:cNvSpPr>
          <p:nvPr/>
        </p:nvSpPr>
        <p:spPr bwMode="auto">
          <a:xfrm>
            <a:off x="152400" y="1371600"/>
            <a:ext cx="87630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the constraints and challenges facing managers in today’s external environment. </a:t>
            </a:r>
          </a:p>
          <a:p>
            <a:pPr marL="742950" lvl="1" indent="-285750" eaLnBrk="0" hangingPunct="0">
              <a:spcBef>
                <a:spcPct val="20000"/>
              </a:spcBef>
              <a:buFont typeface="Arial" charset="0"/>
              <a:buChar char="–"/>
            </a:pPr>
            <a:r>
              <a:rPr lang="en-US" sz="2800"/>
              <a:t>External environment - factors outside the organization that affect its performance including economic, demographic, political/legal, sociocultural, technological, and global. </a:t>
            </a:r>
          </a:p>
          <a:p>
            <a:pPr marL="742950" lvl="1" indent="-285750" eaLnBrk="0" hangingPunct="0">
              <a:spcBef>
                <a:spcPct val="20000"/>
              </a:spcBef>
              <a:buFont typeface="Arial" charset="0"/>
              <a:buChar char="–"/>
            </a:pPr>
            <a:r>
              <a:rPr lang="en-US" sz="2800"/>
              <a:t>Impacts on jobs and employment, environmental uncertainty, and stakeholder relationships.</a:t>
            </a:r>
          </a:p>
          <a:p>
            <a:pPr marL="342900" indent="-342900" eaLnBrk="0" hangingPunct="0">
              <a:spcBef>
                <a:spcPct val="20000"/>
              </a:spcBef>
              <a:buFont typeface="Arial" charset="0"/>
              <a:buChar char="•"/>
            </a:pPr>
            <a:endParaRPr lang="en-US" sz="3200"/>
          </a:p>
          <a:p>
            <a:pPr marL="742950" lvl="1" indent="-285750" eaLnBrk="0" hangingPunct="0">
              <a:spcBef>
                <a:spcPct val="20000"/>
              </a:spcBef>
              <a:buFont typeface="Arial" charset="0"/>
              <a:buChar char="–"/>
            </a:pPr>
            <a:endParaRPr lang="en-US" sz="2800"/>
          </a:p>
          <a:p>
            <a:pPr marL="742950" lvl="1" indent="-285750" eaLnBrk="0" hangingPunct="0">
              <a:spcBef>
                <a:spcPct val="20000"/>
              </a:spcBef>
              <a:buFont typeface="Arial" charset="0"/>
              <a:buChar char="–"/>
            </a:pPr>
            <a:endParaRPr lang="en-US" sz="2800"/>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67064758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Exhibit 16-2 Comparison of Communication Methods (cont.)</a:t>
            </a:r>
            <a:endParaRPr lang="en-US" sz="3600">
              <a:latin typeface="Calibri" pitchFamily="34" charset="0"/>
            </a:endParaRPr>
          </a:p>
        </p:txBody>
      </p:sp>
      <p:pic>
        <p:nvPicPr>
          <p:cNvPr id="50178" name="Picture 3"/>
          <p:cNvPicPr>
            <a:picLocks noGrp="1" noChangeAspect="1" noChangeArrowheads="1"/>
          </p:cNvPicPr>
          <p:nvPr/>
        </p:nvPicPr>
        <p:blipFill>
          <a:blip r:embed="rId3"/>
          <a:srcRect/>
          <a:stretch>
            <a:fillRect/>
          </a:stretch>
        </p:blipFill>
        <p:spPr bwMode="auto">
          <a:xfrm>
            <a:off x="609600" y="1563688"/>
            <a:ext cx="7924800" cy="4532312"/>
          </a:xfrm>
          <a:prstGeom prst="rect">
            <a:avLst/>
          </a:prstGeom>
          <a:noFill/>
          <a:ln w="9525">
            <a:noFill/>
            <a:miter lim="800000"/>
            <a:headEnd/>
            <a:tailEnd/>
          </a:ln>
        </p:spPr>
      </p:pic>
    </p:spTree>
    <p:extLst>
      <p:ext uri="{BB962C8B-B14F-4D97-AF65-F5344CB8AC3E}">
        <p14:creationId xmlns:p14="http://schemas.microsoft.com/office/powerpoint/2010/main" val="149857070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Exhibit 16-2 Comparison of Communication Methods (cont.)</a:t>
            </a:r>
            <a:endParaRPr lang="en-US" sz="3600">
              <a:latin typeface="Calibri" pitchFamily="34" charset="0"/>
            </a:endParaRPr>
          </a:p>
        </p:txBody>
      </p:sp>
      <p:pic>
        <p:nvPicPr>
          <p:cNvPr id="52226" name="Picture 3"/>
          <p:cNvPicPr>
            <a:picLocks noGrp="1" noChangeAspect="1" noChangeArrowheads="1"/>
          </p:cNvPicPr>
          <p:nvPr/>
        </p:nvPicPr>
        <p:blipFill>
          <a:blip r:embed="rId3"/>
          <a:srcRect/>
          <a:stretch>
            <a:fillRect/>
          </a:stretch>
        </p:blipFill>
        <p:spPr bwMode="auto">
          <a:xfrm>
            <a:off x="404813" y="1752600"/>
            <a:ext cx="8334375" cy="3962400"/>
          </a:xfrm>
          <a:prstGeom prst="rect">
            <a:avLst/>
          </a:prstGeom>
          <a:noFill/>
          <a:ln w="9525">
            <a:noFill/>
            <a:miter lim="800000"/>
            <a:headEnd/>
            <a:tailEnd/>
          </a:ln>
        </p:spPr>
      </p:pic>
    </p:spTree>
    <p:extLst>
      <p:ext uri="{BB962C8B-B14F-4D97-AF65-F5344CB8AC3E}">
        <p14:creationId xmlns:p14="http://schemas.microsoft.com/office/powerpoint/2010/main" val="88133373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Exhibit 16-2 Comparison of Communication Methods (cont.)</a:t>
            </a:r>
            <a:endParaRPr lang="en-US" sz="3600">
              <a:latin typeface="Calibri" pitchFamily="34" charset="0"/>
            </a:endParaRPr>
          </a:p>
        </p:txBody>
      </p:sp>
      <p:pic>
        <p:nvPicPr>
          <p:cNvPr id="54274" name="Picture 3"/>
          <p:cNvPicPr>
            <a:picLocks noGrp="1" noChangeAspect="1" noChangeArrowheads="1"/>
          </p:cNvPicPr>
          <p:nvPr/>
        </p:nvPicPr>
        <p:blipFill>
          <a:blip r:embed="rId3"/>
          <a:srcRect/>
          <a:stretch>
            <a:fillRect/>
          </a:stretch>
        </p:blipFill>
        <p:spPr bwMode="auto">
          <a:xfrm>
            <a:off x="292100" y="1562100"/>
            <a:ext cx="8559800" cy="3733800"/>
          </a:xfrm>
          <a:prstGeom prst="rect">
            <a:avLst/>
          </a:prstGeom>
          <a:noFill/>
          <a:ln w="9525">
            <a:noFill/>
            <a:miter lim="800000"/>
            <a:headEnd/>
            <a:tailEnd/>
          </a:ln>
        </p:spPr>
      </p:pic>
    </p:spTree>
    <p:extLst>
      <p:ext uri="{BB962C8B-B14F-4D97-AF65-F5344CB8AC3E}">
        <p14:creationId xmlns:p14="http://schemas.microsoft.com/office/powerpoint/2010/main" val="23060364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Barriers to Communication</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Filtering -</a:t>
            </a:r>
            <a:r>
              <a:rPr lang="en-US" sz="2800"/>
              <a:t> the deliberate manipulation of information to make it appear more favorable to the receiver.</a:t>
            </a:r>
          </a:p>
          <a:p>
            <a:pPr marL="342900" indent="-342900" eaLnBrk="0" hangingPunct="0">
              <a:spcBef>
                <a:spcPct val="20000"/>
              </a:spcBef>
              <a:buFont typeface="Arial" charset="0"/>
              <a:buChar char="•"/>
            </a:pPr>
            <a:r>
              <a:rPr lang="en-US" sz="2800" b="1"/>
              <a:t>Information overload - </a:t>
            </a:r>
            <a:r>
              <a:rPr lang="en-US" sz="2800"/>
              <a:t>occurs when information exceeds our processing capacity.</a:t>
            </a:r>
          </a:p>
          <a:p>
            <a:pPr marL="342900" indent="-342900" eaLnBrk="0" hangingPunct="0">
              <a:spcBef>
                <a:spcPct val="20000"/>
              </a:spcBef>
              <a:buFont typeface="Arial" charset="0"/>
              <a:buChar char="•"/>
            </a:pPr>
            <a:r>
              <a:rPr lang="en-US" sz="2800" b="1"/>
              <a:t>Jargon - </a:t>
            </a:r>
            <a:r>
              <a:rPr lang="en-US" sz="2800"/>
              <a:t>specialized terminology or technical language that members of a group use to communicate among themselves.</a:t>
            </a:r>
          </a:p>
        </p:txBody>
      </p:sp>
    </p:spTree>
    <p:extLst>
      <p:ext uri="{BB962C8B-B14F-4D97-AF65-F5344CB8AC3E}">
        <p14:creationId xmlns:p14="http://schemas.microsoft.com/office/powerpoint/2010/main" val="267515104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Overcoming the Barriers</a:t>
            </a:r>
            <a:endParaRPr lang="en-US" sz="3600">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Use Feedback - ask questions about a message to determine whether it was received and understood as intended</a:t>
            </a:r>
          </a:p>
          <a:p>
            <a:pPr marL="342900" indent="-342900" eaLnBrk="0" hangingPunct="0">
              <a:spcBef>
                <a:spcPct val="20000"/>
              </a:spcBef>
              <a:buFont typeface="Arial" charset="0"/>
              <a:buChar char="•"/>
            </a:pPr>
            <a:r>
              <a:rPr lang="en-US" sz="3200"/>
              <a:t>Simplify Language – consider the audience to whom the message is directed and tailor the language to them</a:t>
            </a:r>
          </a:p>
        </p:txBody>
      </p:sp>
    </p:spTree>
    <p:extLst>
      <p:ext uri="{BB962C8B-B14F-4D97-AF65-F5344CB8AC3E}">
        <p14:creationId xmlns:p14="http://schemas.microsoft.com/office/powerpoint/2010/main" val="36785737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Overcoming the Barriers (cont.)</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Active listening - </a:t>
            </a:r>
            <a:r>
              <a:rPr lang="en-US" sz="3200"/>
              <a:t>listening for full meaning without making premature judgments or interpretations.</a:t>
            </a:r>
          </a:p>
        </p:txBody>
      </p:sp>
    </p:spTree>
    <p:extLst>
      <p:ext uri="{BB962C8B-B14F-4D97-AF65-F5344CB8AC3E}">
        <p14:creationId xmlns:p14="http://schemas.microsoft.com/office/powerpoint/2010/main" val="24920560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Exhibit 16-3</a:t>
            </a:r>
            <a:br>
              <a:rPr lang="en-US" sz="3600"/>
            </a:br>
            <a:r>
              <a:rPr lang="en-US" sz="3600"/>
              <a:t>Active Listening Behaviors</a:t>
            </a:r>
            <a:endParaRPr lang="en-US" sz="3600">
              <a:latin typeface="Calibri" pitchFamily="34" charset="0"/>
            </a:endParaRPr>
          </a:p>
        </p:txBody>
      </p:sp>
      <p:pic>
        <p:nvPicPr>
          <p:cNvPr id="62466" name="Picture 3"/>
          <p:cNvPicPr>
            <a:picLocks noGrp="1" noChangeAspect="1" noChangeArrowheads="1"/>
          </p:cNvPicPr>
          <p:nvPr/>
        </p:nvPicPr>
        <p:blipFill>
          <a:blip r:embed="rId3"/>
          <a:srcRect/>
          <a:stretch>
            <a:fillRect/>
          </a:stretch>
        </p:blipFill>
        <p:spPr bwMode="auto">
          <a:xfrm>
            <a:off x="723900" y="1519238"/>
            <a:ext cx="7696200" cy="4500562"/>
          </a:xfrm>
          <a:prstGeom prst="rect">
            <a:avLst/>
          </a:prstGeom>
          <a:noFill/>
          <a:ln w="9525">
            <a:noFill/>
            <a:miter lim="800000"/>
            <a:headEnd/>
            <a:tailEnd/>
          </a:ln>
        </p:spPr>
      </p:pic>
    </p:spTree>
    <p:extLst>
      <p:ext uri="{BB962C8B-B14F-4D97-AF65-F5344CB8AC3E}">
        <p14:creationId xmlns:p14="http://schemas.microsoft.com/office/powerpoint/2010/main" val="151827028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Formal Versus Informal Communication</a:t>
            </a:r>
            <a:endParaRPr lang="en-US" sz="36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Formal communication - </a:t>
            </a:r>
            <a:r>
              <a:rPr lang="en-US" sz="3200"/>
              <a:t>communication that takes place within prescribed organizational work arrangements.</a:t>
            </a:r>
          </a:p>
          <a:p>
            <a:pPr marL="342900" indent="-342900" eaLnBrk="0" hangingPunct="0">
              <a:spcBef>
                <a:spcPct val="20000"/>
              </a:spcBef>
              <a:buFont typeface="Arial" charset="0"/>
              <a:buChar char="•"/>
            </a:pPr>
            <a:r>
              <a:rPr lang="en-US" sz="3200" b="1"/>
              <a:t>Informal communication - </a:t>
            </a:r>
            <a:r>
              <a:rPr lang="en-US" sz="3200"/>
              <a:t>communication that is not defined by the organization’s structural hierarchy.</a:t>
            </a:r>
          </a:p>
        </p:txBody>
      </p:sp>
    </p:spTree>
    <p:extLst>
      <p:ext uri="{BB962C8B-B14F-4D97-AF65-F5344CB8AC3E}">
        <p14:creationId xmlns:p14="http://schemas.microsoft.com/office/powerpoint/2010/main" val="402268780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Direction of Communication</a:t>
            </a:r>
            <a:endParaRPr lang="en-US" sz="3600">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Town hall meeting - </a:t>
            </a:r>
            <a:r>
              <a:rPr lang="en-US" sz="3200"/>
              <a:t>informal public meetings where information can be relayed, issues can be discussed, or just  is a way to bring employees together to celebrate accomplishments</a:t>
            </a:r>
          </a:p>
          <a:p>
            <a:pPr marL="342900" indent="-342900" eaLnBrk="0" hangingPunct="0">
              <a:spcBef>
                <a:spcPct val="20000"/>
              </a:spcBef>
              <a:buFont typeface="Arial" charset="0"/>
              <a:buChar char="•"/>
            </a:pPr>
            <a:r>
              <a:rPr lang="en-US" sz="3200" b="1"/>
              <a:t>Downward communication  -  </a:t>
            </a:r>
            <a:r>
              <a:rPr lang="en-US" sz="3200"/>
              <a:t>communication that flows downward from a manager to employees</a:t>
            </a:r>
          </a:p>
        </p:txBody>
      </p:sp>
    </p:spTree>
    <p:extLst>
      <p:ext uri="{BB962C8B-B14F-4D97-AF65-F5344CB8AC3E}">
        <p14:creationId xmlns:p14="http://schemas.microsoft.com/office/powerpoint/2010/main" val="84756328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Direction of Communication (cont.)</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Upward communication - </a:t>
            </a:r>
            <a:r>
              <a:rPr lang="en-US" sz="3200"/>
              <a:t>communication that flows upward from employees to managers.</a:t>
            </a:r>
          </a:p>
          <a:p>
            <a:pPr marL="342900" indent="-342900" eaLnBrk="0" hangingPunct="0">
              <a:spcBef>
                <a:spcPct val="20000"/>
              </a:spcBef>
              <a:buFont typeface="Arial" charset="0"/>
              <a:buChar char="•"/>
            </a:pPr>
            <a:r>
              <a:rPr lang="en-US" sz="3200" b="1"/>
              <a:t>Lateral communication - </a:t>
            </a:r>
            <a:r>
              <a:rPr lang="en-US" sz="3200"/>
              <a:t>communication that takes place among any employees on the same organizational level.</a:t>
            </a:r>
          </a:p>
          <a:p>
            <a:pPr marL="342900" indent="-342900" eaLnBrk="0" hangingPunct="0">
              <a:spcBef>
                <a:spcPct val="20000"/>
              </a:spcBef>
              <a:buFont typeface="Arial" charset="0"/>
              <a:buChar char="•"/>
            </a:pPr>
            <a:r>
              <a:rPr lang="en-US" sz="3200" b="1"/>
              <a:t>Diagonal communication - </a:t>
            </a:r>
            <a:r>
              <a:rPr lang="en-US" sz="3200"/>
              <a:t>communication that cuts across work areas and organizational levels.</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3934941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a:latin typeface="Calibri" pitchFamily="34" charset="0"/>
              </a:rPr>
              <a:t>Review Learning Outcome 2.3</a:t>
            </a: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the characteristics and  importance of organizational culture</a:t>
            </a:r>
          </a:p>
          <a:p>
            <a:pPr marL="742950" lvl="1" indent="-285750" eaLnBrk="0" hangingPunct="0">
              <a:spcBef>
                <a:spcPct val="20000"/>
              </a:spcBef>
              <a:buFont typeface="Arial" charset="0"/>
              <a:buChar char="–"/>
            </a:pPr>
            <a:r>
              <a:rPr lang="en-US" sz="2800"/>
              <a:t>Seven dimensions of culture: attention to detail, outcome orientation, people orientation, team orientation, aggressiveness, stability, and innovation and risk taking </a:t>
            </a:r>
          </a:p>
          <a:p>
            <a:pPr marL="742950" lvl="1" indent="-285750" eaLnBrk="0" hangingPunct="0">
              <a:spcBef>
                <a:spcPct val="20000"/>
              </a:spcBef>
              <a:buFont typeface="Arial" charset="0"/>
              <a:buChar char="–"/>
            </a:pPr>
            <a:r>
              <a:rPr lang="en-US" sz="2800"/>
              <a:t>In organizations with strong cultures, employees are more loyal and performance tends to be higher</a:t>
            </a:r>
          </a:p>
        </p:txBody>
      </p:sp>
    </p:spTree>
    <p:extLst>
      <p:ext uri="{BB962C8B-B14F-4D97-AF65-F5344CB8AC3E}">
        <p14:creationId xmlns:p14="http://schemas.microsoft.com/office/powerpoint/2010/main" val="222381162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Organizational Communication Networks</a:t>
            </a:r>
            <a:endParaRPr lang="en-US" sz="3600">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Communication Networks - </a:t>
            </a:r>
            <a:r>
              <a:rPr lang="en-US" sz="3200"/>
              <a:t>the variety of patterns of vertical and horizontal flows of organizational communication.</a:t>
            </a:r>
          </a:p>
          <a:p>
            <a:pPr marL="342900" indent="-342900" eaLnBrk="0" hangingPunct="0">
              <a:spcBef>
                <a:spcPct val="20000"/>
              </a:spcBef>
              <a:buFont typeface="Arial" charset="0"/>
              <a:buChar char="•"/>
            </a:pPr>
            <a:r>
              <a:rPr lang="en-US" sz="3200" b="1"/>
              <a:t>Grapevine - </a:t>
            </a:r>
            <a:r>
              <a:rPr lang="en-US" sz="3200"/>
              <a:t>the informal organizational communication network.</a:t>
            </a:r>
          </a:p>
        </p:txBody>
      </p:sp>
    </p:spTree>
    <p:extLst>
      <p:ext uri="{BB962C8B-B14F-4D97-AF65-F5344CB8AC3E}">
        <p14:creationId xmlns:p14="http://schemas.microsoft.com/office/powerpoint/2010/main" val="102270142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Exhibit 16-4 Organizational Communication Networks</a:t>
            </a:r>
            <a:endParaRPr lang="en-US" sz="3600">
              <a:latin typeface="Calibri" pitchFamily="34" charset="0"/>
            </a:endParaRPr>
          </a:p>
        </p:txBody>
      </p:sp>
      <p:pic>
        <p:nvPicPr>
          <p:cNvPr id="72706" name="Picture 3"/>
          <p:cNvPicPr>
            <a:picLocks noGrp="1" noChangeAspect="1" noChangeArrowheads="1"/>
          </p:cNvPicPr>
          <p:nvPr/>
        </p:nvPicPr>
        <p:blipFill>
          <a:blip r:embed="rId3"/>
          <a:srcRect/>
          <a:stretch>
            <a:fillRect/>
          </a:stretch>
        </p:blipFill>
        <p:spPr bwMode="auto">
          <a:xfrm>
            <a:off x="457200" y="1725613"/>
            <a:ext cx="8229600" cy="4217987"/>
          </a:xfrm>
          <a:prstGeom prst="rect">
            <a:avLst/>
          </a:prstGeom>
          <a:noFill/>
          <a:ln w="9525">
            <a:noFill/>
            <a:miter lim="800000"/>
            <a:headEnd/>
            <a:tailEnd/>
          </a:ln>
        </p:spPr>
      </p:pic>
    </p:spTree>
    <p:extLst>
      <p:ext uri="{BB962C8B-B14F-4D97-AF65-F5344CB8AC3E}">
        <p14:creationId xmlns:p14="http://schemas.microsoft.com/office/powerpoint/2010/main" val="381067194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Workplace Design and Communication</a:t>
            </a:r>
            <a:endParaRPr lang="en-US" sz="3600">
              <a:latin typeface="Calibri" pitchFamily="34" charset="0"/>
            </a:endParaRPr>
          </a:p>
        </p:txBody>
      </p:sp>
      <p:sp>
        <p:nvSpPr>
          <p:cNvPr id="74754" name="Rectangle 3"/>
          <p:cNvSpPr txBox="1">
            <a:spLocks/>
          </p:cNvSpPr>
          <p:nvPr/>
        </p:nvSpPr>
        <p:spPr bwMode="auto">
          <a:xfrm>
            <a:off x="4419600" y="1600200"/>
            <a:ext cx="42672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Open workplaces - </a:t>
            </a:r>
            <a:r>
              <a:rPr lang="en-US" sz="3200"/>
              <a:t>workplaces with few physical barriers and enclosures.</a:t>
            </a:r>
          </a:p>
        </p:txBody>
      </p:sp>
      <p:pic>
        <p:nvPicPr>
          <p:cNvPr id="74755" name="Picture 2"/>
          <p:cNvPicPr>
            <a:picLocks noChangeAspect="1" noChangeArrowheads="1"/>
          </p:cNvPicPr>
          <p:nvPr/>
        </p:nvPicPr>
        <p:blipFill>
          <a:blip r:embed="rId3"/>
          <a:srcRect/>
          <a:stretch>
            <a:fillRect/>
          </a:stretch>
        </p:blipFill>
        <p:spPr bwMode="auto">
          <a:xfrm>
            <a:off x="457200" y="1652588"/>
            <a:ext cx="3362325" cy="3552825"/>
          </a:xfrm>
          <a:prstGeom prst="rect">
            <a:avLst/>
          </a:prstGeom>
          <a:noFill/>
          <a:ln w="9525">
            <a:noFill/>
            <a:miter lim="800000"/>
            <a:headEnd/>
            <a:tailEnd/>
          </a:ln>
        </p:spPr>
      </p:pic>
    </p:spTree>
    <p:extLst>
      <p:ext uri="{BB962C8B-B14F-4D97-AF65-F5344CB8AC3E}">
        <p14:creationId xmlns:p14="http://schemas.microsoft.com/office/powerpoint/2010/main" val="77669958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How Technology Affects Managerial Communication</a:t>
            </a:r>
            <a:endParaRPr lang="en-US" sz="3600">
              <a:latin typeface="Calibri" pitchFamily="34" charset="0"/>
            </a:endParaRP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Networked Systems - in a networked system, an organization’s computers are linked. Organizational members can  communicate with each other and tap into information whether they’re down the hall, across town, or halfway across the world</a:t>
            </a:r>
          </a:p>
          <a:p>
            <a:pPr marL="342900" indent="-342900" eaLnBrk="0" hangingPunct="0">
              <a:spcBef>
                <a:spcPct val="20000"/>
              </a:spcBef>
              <a:buFont typeface="Arial" charset="0"/>
              <a:buChar char="•"/>
            </a:pPr>
            <a:r>
              <a:rPr lang="en-US" sz="2800"/>
              <a:t>Wireless Capabilities - wireless communication technology has the ability to improve work for managers and employees</a:t>
            </a:r>
          </a:p>
        </p:txBody>
      </p:sp>
    </p:spTree>
    <p:extLst>
      <p:ext uri="{BB962C8B-B14F-4D97-AF65-F5344CB8AC3E}">
        <p14:creationId xmlns:p14="http://schemas.microsoft.com/office/powerpoint/2010/main" val="422452158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Current Communication Issues</a:t>
            </a:r>
            <a:endParaRPr lang="en-US" sz="3600">
              <a:latin typeface="Calibri" pitchFamily="34" charset="0"/>
            </a:endParaRPr>
          </a:p>
        </p:txBody>
      </p:sp>
      <p:sp>
        <p:nvSpPr>
          <p:cNvPr id="78850" name="Rectangle 3"/>
          <p:cNvSpPr txBox="1">
            <a:spLocks/>
          </p:cNvSpPr>
          <p:nvPr/>
        </p:nvSpPr>
        <p:spPr bwMode="auto">
          <a:xfrm>
            <a:off x="495300" y="16383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Managing Communication in an Internet World</a:t>
            </a:r>
          </a:p>
          <a:p>
            <a:pPr marL="742950" lvl="1" indent="-285750" eaLnBrk="0" hangingPunct="0">
              <a:spcBef>
                <a:spcPct val="20000"/>
              </a:spcBef>
              <a:buFont typeface="Arial" charset="0"/>
              <a:buChar char="–"/>
            </a:pPr>
            <a:r>
              <a:rPr lang="en-US" sz="2400"/>
              <a:t>Legal and security issues</a:t>
            </a:r>
          </a:p>
          <a:p>
            <a:pPr marL="1143000" lvl="2" indent="-228600" eaLnBrk="0" hangingPunct="0">
              <a:spcBef>
                <a:spcPct val="20000"/>
              </a:spcBef>
              <a:buFont typeface="Arial" charset="0"/>
              <a:buChar char="•"/>
            </a:pPr>
            <a:r>
              <a:rPr lang="en-US" sz="2000"/>
              <a:t>Inappropriate use of company e-mail and instant messaging</a:t>
            </a:r>
          </a:p>
          <a:p>
            <a:pPr marL="1143000" lvl="2" indent="-228600" eaLnBrk="0" hangingPunct="0">
              <a:spcBef>
                <a:spcPct val="20000"/>
              </a:spcBef>
              <a:buFont typeface="Arial" charset="0"/>
              <a:buChar char="•"/>
            </a:pPr>
            <a:r>
              <a:rPr lang="en-US" sz="2000"/>
              <a:t>Loss of confidential and proprietary information due to inadvertent or deliberate dissemination or to hackers</a:t>
            </a:r>
          </a:p>
          <a:p>
            <a:pPr marL="742950" lvl="1" indent="-285750" eaLnBrk="0" hangingPunct="0">
              <a:spcBef>
                <a:spcPct val="20000"/>
              </a:spcBef>
              <a:buFont typeface="Arial" charset="0"/>
              <a:buChar char="–"/>
            </a:pPr>
            <a:r>
              <a:rPr lang="en-US" sz="2400"/>
              <a:t>Lack of personal interaction</a:t>
            </a:r>
          </a:p>
          <a:p>
            <a:pPr marL="1143000" lvl="2" indent="-228600" eaLnBrk="0" hangingPunct="0">
              <a:spcBef>
                <a:spcPct val="20000"/>
              </a:spcBef>
              <a:buFont typeface="Arial" charset="0"/>
              <a:buChar char="•"/>
            </a:pPr>
            <a:r>
              <a:rPr lang="en-US" sz="2000"/>
              <a:t>Being connected is not the same as face-to-face contact</a:t>
            </a:r>
          </a:p>
          <a:p>
            <a:pPr marL="1143000" lvl="2" indent="-228600" eaLnBrk="0" hangingPunct="0">
              <a:spcBef>
                <a:spcPct val="20000"/>
              </a:spcBef>
              <a:buFont typeface="Arial" charset="0"/>
              <a:buChar char="•"/>
            </a:pPr>
            <a:r>
              <a:rPr lang="en-US" sz="2000"/>
              <a:t>Difficulties occur in achieving understanding and collaboration in virtual environments</a:t>
            </a:r>
          </a:p>
        </p:txBody>
      </p:sp>
    </p:spTree>
    <p:extLst>
      <p:ext uri="{BB962C8B-B14F-4D97-AF65-F5344CB8AC3E}">
        <p14:creationId xmlns:p14="http://schemas.microsoft.com/office/powerpoint/2010/main" val="40309320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Communication and Customer Service</a:t>
            </a:r>
            <a:endParaRPr lang="en-US" sz="3600">
              <a:latin typeface="Calibri" pitchFamily="34" charset="0"/>
            </a:endParaRPr>
          </a:p>
        </p:txBody>
      </p:sp>
      <p:sp>
        <p:nvSpPr>
          <p:cNvPr id="80898" name="Rectangle 3"/>
          <p:cNvSpPr txBox="1">
            <a:spLocks/>
          </p:cNvSpPr>
          <p:nvPr/>
        </p:nvSpPr>
        <p:spPr bwMode="auto">
          <a:xfrm>
            <a:off x="457200" y="1646238"/>
            <a:ext cx="8229600" cy="4525962"/>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Communicating Effectively with Customers</a:t>
            </a:r>
          </a:p>
          <a:p>
            <a:pPr marL="742950" lvl="1" indent="-285750" eaLnBrk="0" hangingPunct="0">
              <a:spcBef>
                <a:spcPct val="20000"/>
              </a:spcBef>
              <a:buFont typeface="Arial" charset="0"/>
              <a:buChar char="–"/>
            </a:pPr>
            <a:r>
              <a:rPr lang="en-US" sz="2400"/>
              <a:t>Recognize the three components of the customer service delivery process:</a:t>
            </a:r>
          </a:p>
          <a:p>
            <a:pPr marL="1143000" lvl="2" indent="-228600" eaLnBrk="0" hangingPunct="0">
              <a:spcBef>
                <a:spcPct val="20000"/>
              </a:spcBef>
              <a:buFont typeface="Arial" charset="0"/>
              <a:buChar char="•"/>
            </a:pPr>
            <a:r>
              <a:rPr lang="en-US" sz="2000"/>
              <a:t>The customer</a:t>
            </a:r>
          </a:p>
          <a:p>
            <a:pPr marL="1143000" lvl="2" indent="-228600" eaLnBrk="0" hangingPunct="0">
              <a:spcBef>
                <a:spcPct val="20000"/>
              </a:spcBef>
              <a:buFont typeface="Arial" charset="0"/>
              <a:buChar char="•"/>
            </a:pPr>
            <a:r>
              <a:rPr lang="en-US" sz="2000"/>
              <a:t>The service organization</a:t>
            </a:r>
          </a:p>
          <a:p>
            <a:pPr marL="1143000" lvl="2" indent="-228600" eaLnBrk="0" hangingPunct="0">
              <a:spcBef>
                <a:spcPct val="20000"/>
              </a:spcBef>
              <a:buFont typeface="Arial" charset="0"/>
              <a:buChar char="•"/>
            </a:pPr>
            <a:r>
              <a:rPr lang="en-US" sz="2000"/>
              <a:t>The service provider</a:t>
            </a:r>
          </a:p>
          <a:p>
            <a:pPr marL="742950" lvl="1" indent="-285750" eaLnBrk="0" hangingPunct="0">
              <a:spcBef>
                <a:spcPct val="20000"/>
              </a:spcBef>
              <a:buFont typeface="Arial" charset="0"/>
              <a:buChar char="–"/>
            </a:pPr>
            <a:r>
              <a:rPr lang="en-US" sz="2400"/>
              <a:t>Develop a strong service culture focused on the personalization of service to each customer.</a:t>
            </a:r>
          </a:p>
          <a:p>
            <a:pPr marL="1143000" lvl="2" indent="-228600" eaLnBrk="0" hangingPunct="0">
              <a:spcBef>
                <a:spcPct val="20000"/>
              </a:spcBef>
              <a:buFont typeface="Arial" charset="0"/>
              <a:buChar char="•"/>
            </a:pPr>
            <a:r>
              <a:rPr lang="en-US" sz="2000"/>
              <a:t>Listen and respond to the customer.</a:t>
            </a:r>
          </a:p>
          <a:p>
            <a:pPr marL="1143000" lvl="2" indent="-228600" eaLnBrk="0" hangingPunct="0">
              <a:spcBef>
                <a:spcPct val="20000"/>
              </a:spcBef>
              <a:buFont typeface="Arial" charset="0"/>
              <a:buChar char="•"/>
            </a:pPr>
            <a:r>
              <a:rPr lang="en-US" sz="2000"/>
              <a:t>Provide access to needed service information.</a:t>
            </a:r>
          </a:p>
        </p:txBody>
      </p:sp>
    </p:spTree>
    <p:extLst>
      <p:ext uri="{BB962C8B-B14F-4D97-AF65-F5344CB8AC3E}">
        <p14:creationId xmlns:p14="http://schemas.microsoft.com/office/powerpoint/2010/main" val="121145645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Getting Employee Input</a:t>
            </a:r>
            <a:endParaRPr lang="en-US" sz="3600">
              <a:latin typeface="Calibri" pitchFamily="34" charset="0"/>
            </a:endParaRP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In today’s challenging environment, companies need to get input from their employees</a:t>
            </a:r>
          </a:p>
          <a:p>
            <a:pPr marL="342900" indent="-342900" eaLnBrk="0" hangingPunct="0">
              <a:spcBef>
                <a:spcPct val="20000"/>
              </a:spcBef>
              <a:buFont typeface="Arial" charset="0"/>
              <a:buChar char="•"/>
            </a:pPr>
            <a:r>
              <a:rPr lang="en-US" sz="3200"/>
              <a:t>Suggestion Boxes - managers do business in a world today where you can’t afford to ignore such potentially valuable information</a:t>
            </a:r>
          </a:p>
        </p:txBody>
      </p:sp>
    </p:spTree>
    <p:extLst>
      <p:ext uri="{BB962C8B-B14F-4D97-AF65-F5344CB8AC3E}">
        <p14:creationId xmlns:p14="http://schemas.microsoft.com/office/powerpoint/2010/main" val="324649760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Exhibit 16-5 How to Let Employees Know Their Input Matters</a:t>
            </a:r>
            <a:endParaRPr lang="en-US" sz="3600">
              <a:latin typeface="Calibri" pitchFamily="34" charset="0"/>
            </a:endParaRP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84995" name="Picture 2"/>
          <p:cNvPicPr>
            <a:picLocks noChangeAspect="1" noChangeArrowheads="1"/>
          </p:cNvPicPr>
          <p:nvPr/>
        </p:nvPicPr>
        <p:blipFill>
          <a:blip r:embed="rId3"/>
          <a:srcRect/>
          <a:stretch>
            <a:fillRect/>
          </a:stretch>
        </p:blipFill>
        <p:spPr bwMode="auto">
          <a:xfrm>
            <a:off x="354013" y="1905000"/>
            <a:ext cx="8485187" cy="2895600"/>
          </a:xfrm>
          <a:prstGeom prst="rect">
            <a:avLst/>
          </a:prstGeom>
          <a:noFill/>
          <a:ln w="9525">
            <a:noFill/>
            <a:miter lim="800000"/>
            <a:headEnd/>
            <a:tailEnd/>
          </a:ln>
        </p:spPr>
      </p:pic>
    </p:spTree>
    <p:extLst>
      <p:ext uri="{BB962C8B-B14F-4D97-AF65-F5344CB8AC3E}">
        <p14:creationId xmlns:p14="http://schemas.microsoft.com/office/powerpoint/2010/main" val="206716794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Communicating Ethically</a:t>
            </a:r>
            <a:endParaRPr lang="en-US" sz="36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Ethical communication - </a:t>
            </a:r>
            <a:r>
              <a:rPr lang="en-US" sz="3200"/>
              <a:t>communication that includes all relevant information, is true in every sense, and is not deceptive in any way.</a:t>
            </a:r>
          </a:p>
        </p:txBody>
      </p:sp>
    </p:spTree>
    <p:extLst>
      <p:ext uri="{BB962C8B-B14F-4D97-AF65-F5344CB8AC3E}">
        <p14:creationId xmlns:p14="http://schemas.microsoft.com/office/powerpoint/2010/main" val="351166702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latin typeface="Calibri" pitchFamily="34" charset="0"/>
              </a:rPr>
              <a:t>Review Learning Outcome 16.1</a:t>
            </a: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Define the nature and function of communication.</a:t>
            </a:r>
          </a:p>
          <a:p>
            <a:pPr marL="742950" lvl="1" indent="-285750" eaLnBrk="0" hangingPunct="0">
              <a:spcBef>
                <a:spcPct val="20000"/>
              </a:spcBef>
              <a:buFont typeface="Arial" charset="0"/>
              <a:buChar char="–"/>
            </a:pPr>
            <a:r>
              <a:rPr lang="en-US" sz="2800"/>
              <a:t>Communication is the transfer and understanding of meaning. </a:t>
            </a:r>
          </a:p>
          <a:p>
            <a:pPr marL="742950" lvl="1" indent="-285750" eaLnBrk="0" hangingPunct="0">
              <a:spcBef>
                <a:spcPct val="20000"/>
              </a:spcBef>
              <a:buFont typeface="Arial" charset="0"/>
              <a:buChar char="–"/>
            </a:pPr>
            <a:r>
              <a:rPr lang="en-US" sz="2800"/>
              <a:t>Interpersonal communication is communication between two or more people.  </a:t>
            </a:r>
          </a:p>
          <a:p>
            <a:pPr marL="742950" lvl="1" indent="-285750" eaLnBrk="0" hangingPunct="0">
              <a:spcBef>
                <a:spcPct val="20000"/>
              </a:spcBef>
              <a:buFont typeface="Arial" charset="0"/>
              <a:buChar char="–"/>
            </a:pPr>
            <a:r>
              <a:rPr lang="en-US" sz="2800"/>
              <a:t>Organizational communication includes all the patterns, networks, and systems of communication within an organization.</a:t>
            </a:r>
          </a:p>
        </p:txBody>
      </p:sp>
    </p:spTree>
    <p:extLst>
      <p:ext uri="{BB962C8B-B14F-4D97-AF65-F5344CB8AC3E}">
        <p14:creationId xmlns:p14="http://schemas.microsoft.com/office/powerpoint/2010/main" val="1621418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a:latin typeface="Calibri" pitchFamily="34" charset="0"/>
              </a:rPr>
              <a:t>Review Learning Outcome 2.4</a:t>
            </a: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current issues in organizational culture.</a:t>
            </a:r>
          </a:p>
          <a:p>
            <a:pPr marL="742950" lvl="1" indent="-285750" eaLnBrk="0" hangingPunct="0">
              <a:spcBef>
                <a:spcPct val="20000"/>
              </a:spcBef>
              <a:buFont typeface="Arial" charset="0"/>
              <a:buChar char="–"/>
            </a:pPr>
            <a:r>
              <a:rPr lang="en-US" sz="2800"/>
              <a:t>Innovative culture </a:t>
            </a:r>
          </a:p>
          <a:p>
            <a:pPr marL="742950" lvl="1" indent="-285750" eaLnBrk="0" hangingPunct="0">
              <a:spcBef>
                <a:spcPct val="20000"/>
              </a:spcBef>
              <a:buFont typeface="Arial" charset="0"/>
              <a:buChar char="–"/>
            </a:pPr>
            <a:r>
              <a:rPr lang="en-US" sz="2800"/>
              <a:t>Customer-responsive culture</a:t>
            </a:r>
          </a:p>
          <a:p>
            <a:pPr marL="742950" lvl="1" indent="-285750" eaLnBrk="0" hangingPunct="0">
              <a:spcBef>
                <a:spcPct val="20000"/>
              </a:spcBef>
              <a:buFont typeface="Arial" charset="0"/>
              <a:buChar char="–"/>
            </a:pPr>
            <a:r>
              <a:rPr lang="en-US" sz="2800"/>
              <a:t>Workplace spirituality</a:t>
            </a:r>
          </a:p>
        </p:txBody>
      </p:sp>
    </p:spTree>
    <p:extLst>
      <p:ext uri="{BB962C8B-B14F-4D97-AF65-F5344CB8AC3E}">
        <p14:creationId xmlns:p14="http://schemas.microsoft.com/office/powerpoint/2010/main" val="251455702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latin typeface="Calibri" pitchFamily="34" charset="0"/>
              </a:rPr>
              <a:t>Review Learning Outcome 16.1 (cont.)</a:t>
            </a: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functions of communication include controlling employee behavior, motivating employees, providing a release for  emotional expression of feelings and fulfillment of social needs, and providing information.</a:t>
            </a:r>
          </a:p>
        </p:txBody>
      </p:sp>
    </p:spTree>
    <p:extLst>
      <p:ext uri="{BB962C8B-B14F-4D97-AF65-F5344CB8AC3E}">
        <p14:creationId xmlns:p14="http://schemas.microsoft.com/office/powerpoint/2010/main" val="149626584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latin typeface="Calibri" pitchFamily="34" charset="0"/>
              </a:rPr>
              <a:t>Review Learning Outcome 16.2</a:t>
            </a: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Compare and contrast methods of interpersonal communication.</a:t>
            </a:r>
          </a:p>
          <a:p>
            <a:pPr marL="742950" lvl="1" indent="-285750" eaLnBrk="0" hangingPunct="0">
              <a:spcBef>
                <a:spcPct val="20000"/>
              </a:spcBef>
              <a:buFont typeface="Arial" charset="0"/>
              <a:buChar char="–"/>
            </a:pPr>
            <a:r>
              <a:rPr lang="en-US" sz="2400"/>
              <a:t>The communication process contains even elements. </a:t>
            </a:r>
          </a:p>
          <a:p>
            <a:pPr marL="1143000" lvl="2" indent="-228600" eaLnBrk="0" hangingPunct="0">
              <a:spcBef>
                <a:spcPct val="20000"/>
              </a:spcBef>
              <a:buFont typeface="Arial" charset="0"/>
              <a:buChar char="•"/>
            </a:pPr>
            <a:r>
              <a:rPr lang="en-US" sz="2400"/>
              <a:t>First, a </a:t>
            </a:r>
            <a:r>
              <a:rPr lang="en-US" sz="2400" i="1"/>
              <a:t>sender </a:t>
            </a:r>
            <a:r>
              <a:rPr lang="en-US" sz="2400"/>
              <a:t>has a message.</a:t>
            </a:r>
          </a:p>
          <a:p>
            <a:pPr marL="1143000" lvl="2" indent="-228600" eaLnBrk="0" hangingPunct="0">
              <a:spcBef>
                <a:spcPct val="20000"/>
              </a:spcBef>
              <a:buFont typeface="Arial" charset="0"/>
              <a:buChar char="•"/>
            </a:pPr>
            <a:r>
              <a:rPr lang="en-US" sz="2400"/>
              <a:t>A </a:t>
            </a:r>
            <a:r>
              <a:rPr lang="en-US" sz="2400" i="1"/>
              <a:t>message </a:t>
            </a:r>
            <a:r>
              <a:rPr lang="en-US" sz="2400"/>
              <a:t>is a purpose to be conveyed. </a:t>
            </a:r>
          </a:p>
          <a:p>
            <a:pPr marL="1143000" lvl="2" indent="-228600" eaLnBrk="0" hangingPunct="0">
              <a:spcBef>
                <a:spcPct val="20000"/>
              </a:spcBef>
              <a:buFont typeface="Arial" charset="0"/>
              <a:buChar char="•"/>
            </a:pPr>
            <a:r>
              <a:rPr lang="en-US" sz="2400" i="1"/>
              <a:t>Encoding </a:t>
            </a:r>
            <a:r>
              <a:rPr lang="en-US" sz="2400"/>
              <a:t>converts a message into symbols. </a:t>
            </a:r>
          </a:p>
          <a:p>
            <a:pPr marL="1143000" lvl="2" indent="-228600" eaLnBrk="0" hangingPunct="0">
              <a:spcBef>
                <a:spcPct val="20000"/>
              </a:spcBef>
              <a:buFont typeface="Arial" charset="0"/>
              <a:buChar char="•"/>
            </a:pPr>
            <a:r>
              <a:rPr lang="en-US" sz="2400"/>
              <a:t>A </a:t>
            </a:r>
            <a:r>
              <a:rPr lang="en-US" sz="2400" i="1"/>
              <a:t>channel </a:t>
            </a:r>
            <a:r>
              <a:rPr lang="en-US" sz="2400"/>
              <a:t>is the medium a message travels along.</a:t>
            </a:r>
          </a:p>
          <a:p>
            <a:pPr marL="1143000" lvl="2" indent="-228600" eaLnBrk="0" hangingPunct="0">
              <a:spcBef>
                <a:spcPct val="20000"/>
              </a:spcBef>
              <a:buFont typeface="Arial" charset="0"/>
              <a:buChar char="•"/>
            </a:pPr>
            <a:r>
              <a:rPr lang="en-US" sz="2400" i="1"/>
              <a:t>Decoding </a:t>
            </a:r>
            <a:r>
              <a:rPr lang="en-US" sz="2400"/>
              <a:t>happens when the </a:t>
            </a:r>
            <a:r>
              <a:rPr lang="en-US" sz="2400" i="1"/>
              <a:t>receiver </a:t>
            </a:r>
            <a:r>
              <a:rPr lang="en-US" sz="2400"/>
              <a:t>retranslates a sender’s message. </a:t>
            </a:r>
          </a:p>
          <a:p>
            <a:pPr marL="1143000" lvl="2" indent="-228600" eaLnBrk="0" hangingPunct="0">
              <a:spcBef>
                <a:spcPct val="20000"/>
              </a:spcBef>
              <a:buFont typeface="Arial" charset="0"/>
              <a:buChar char="•"/>
            </a:pPr>
            <a:r>
              <a:rPr lang="en-US" sz="2400"/>
              <a:t>Finally, </a:t>
            </a:r>
            <a:r>
              <a:rPr lang="en-US" sz="2400" i="1"/>
              <a:t>feedback </a:t>
            </a:r>
            <a:r>
              <a:rPr lang="en-US" sz="2400"/>
              <a:t>occurs.</a:t>
            </a:r>
          </a:p>
        </p:txBody>
      </p:sp>
    </p:spTree>
    <p:extLst>
      <p:ext uri="{BB962C8B-B14F-4D97-AF65-F5344CB8AC3E}">
        <p14:creationId xmlns:p14="http://schemas.microsoft.com/office/powerpoint/2010/main" val="214515998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latin typeface="Calibri" pitchFamily="34" charset="0"/>
              </a:rPr>
              <a:t>Review Learning Outcome 16.2 (cont.)</a:t>
            </a: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Managers can evaluate the various communication methods according to their feedback, complexity capacity, breadth  potential, confidentiality, encoding ease, decoding ease, time-space constraint,  cost, interpersonal warmth, formality, scanability, and time of consumption.</a:t>
            </a:r>
          </a:p>
        </p:txBody>
      </p:sp>
    </p:spTree>
    <p:extLst>
      <p:ext uri="{BB962C8B-B14F-4D97-AF65-F5344CB8AC3E}">
        <p14:creationId xmlns:p14="http://schemas.microsoft.com/office/powerpoint/2010/main" val="391965354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latin typeface="Calibri" pitchFamily="34" charset="0"/>
              </a:rPr>
              <a:t>Review Learning Outcome 16.2 (cont.)</a:t>
            </a:r>
          </a:p>
        </p:txBody>
      </p:sp>
      <p:sp>
        <p:nvSpPr>
          <p:cNvPr id="972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communication methods include face-to-face, telephone, group meetings, formal presentations, memos, traditional mail,  ax, employee publications, bulletin boards, other company publications, audio- and videotapes, hotlines, e-mail, computer conferencing, voice mail, teleconferences, and videoconferences.</a:t>
            </a:r>
          </a:p>
        </p:txBody>
      </p:sp>
    </p:spTree>
    <p:extLst>
      <p:ext uri="{BB962C8B-B14F-4D97-AF65-F5344CB8AC3E}">
        <p14:creationId xmlns:p14="http://schemas.microsoft.com/office/powerpoint/2010/main" val="173563847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600">
                <a:latin typeface="Calibri" pitchFamily="34" charset="0"/>
              </a:rPr>
              <a:t>Review Learning Outcome 16.3</a:t>
            </a:r>
          </a:p>
        </p:txBody>
      </p:sp>
      <p:sp>
        <p:nvSpPr>
          <p:cNvPr id="99330" name="Rectangle 3"/>
          <p:cNvSpPr txBox="1">
            <a:spLocks/>
          </p:cNvSpPr>
          <p:nvPr/>
        </p:nvSpPr>
        <p:spPr bwMode="auto">
          <a:xfrm>
            <a:off x="457200" y="1600200"/>
            <a:ext cx="83820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Identify barriers to effective interpersonal communication and how to overcome them.</a:t>
            </a:r>
          </a:p>
          <a:p>
            <a:pPr marL="742950" lvl="1" indent="-285750" eaLnBrk="0" hangingPunct="0">
              <a:spcBef>
                <a:spcPct val="20000"/>
              </a:spcBef>
              <a:buFont typeface="Arial" charset="0"/>
              <a:buChar char="–"/>
            </a:pPr>
            <a:r>
              <a:rPr lang="en-US" sz="2800"/>
              <a:t>Barriers to effective communication include filtering, emotions, information overload, defensiveness, language, and national culture.</a:t>
            </a:r>
          </a:p>
          <a:p>
            <a:pPr marL="742950" lvl="1" indent="-285750" eaLnBrk="0" hangingPunct="0">
              <a:spcBef>
                <a:spcPct val="20000"/>
              </a:spcBef>
              <a:buFont typeface="Arial" charset="0"/>
              <a:buChar char="–"/>
            </a:pPr>
            <a:r>
              <a:rPr lang="en-US" sz="2800"/>
              <a:t>Managers can overcome these barriers by using feedback, simplifying language, listening actively, constraining emotions, and watching for nonverbal clues.</a:t>
            </a:r>
          </a:p>
        </p:txBody>
      </p:sp>
    </p:spTree>
    <p:extLst>
      <p:ext uri="{BB962C8B-B14F-4D97-AF65-F5344CB8AC3E}">
        <p14:creationId xmlns:p14="http://schemas.microsoft.com/office/powerpoint/2010/main" val="292831734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sz="3600">
                <a:latin typeface="Calibri" pitchFamily="34" charset="0"/>
              </a:rPr>
              <a:t>Review Learning Outcome 16.4</a:t>
            </a:r>
          </a:p>
        </p:txBody>
      </p:sp>
      <p:sp>
        <p:nvSpPr>
          <p:cNvPr id="1013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Explain how communication can flow most effectively in organizations.</a:t>
            </a:r>
          </a:p>
          <a:p>
            <a:pPr marL="742950" lvl="1" indent="-285750" eaLnBrk="0" hangingPunct="0">
              <a:spcBef>
                <a:spcPct val="20000"/>
              </a:spcBef>
              <a:buFont typeface="Arial" charset="0"/>
              <a:buChar char="–"/>
            </a:pPr>
            <a:r>
              <a:rPr lang="en-US" sz="2800"/>
              <a:t>Formal communication is communication that takes place within prescribed organizational work arrangements. </a:t>
            </a:r>
          </a:p>
          <a:p>
            <a:pPr marL="742950" lvl="1" indent="-285750" eaLnBrk="0" hangingPunct="0">
              <a:spcBef>
                <a:spcPct val="20000"/>
              </a:spcBef>
              <a:buFont typeface="Arial" charset="0"/>
              <a:buChar char="–"/>
            </a:pPr>
            <a:r>
              <a:rPr lang="en-US" sz="2800"/>
              <a:t>Informal communication is not defined by the organization’s structural hierarchy.</a:t>
            </a:r>
          </a:p>
          <a:p>
            <a:pPr marL="742950" lvl="1" indent="-285750" eaLnBrk="0" hangingPunct="0">
              <a:spcBef>
                <a:spcPct val="20000"/>
              </a:spcBef>
              <a:buFont typeface="Arial" charset="0"/>
              <a:buChar char="–"/>
            </a:pPr>
            <a:r>
              <a:rPr lang="en-US" sz="2800"/>
              <a:t>Communication in an organization can flow downward, upward, laterally, and diagonally.</a:t>
            </a:r>
          </a:p>
        </p:txBody>
      </p:sp>
    </p:spTree>
    <p:extLst>
      <p:ext uri="{BB962C8B-B14F-4D97-AF65-F5344CB8AC3E}">
        <p14:creationId xmlns:p14="http://schemas.microsoft.com/office/powerpoint/2010/main" val="399660978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p:txBody>
          <a:bodyPr/>
          <a:lstStyle/>
          <a:p>
            <a:r>
              <a:rPr lang="en-US" sz="3600">
                <a:latin typeface="Calibri" pitchFamily="34" charset="0"/>
              </a:rPr>
              <a:t>Review Learning Outcome 16.4 (cont.)</a:t>
            </a:r>
          </a:p>
        </p:txBody>
      </p:sp>
      <p:sp>
        <p:nvSpPr>
          <p:cNvPr id="1034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three communication networks include:</a:t>
            </a:r>
          </a:p>
          <a:p>
            <a:pPr marL="742950" lvl="1" indent="-285750" eaLnBrk="0" hangingPunct="0">
              <a:spcBef>
                <a:spcPct val="20000"/>
              </a:spcBef>
              <a:buFont typeface="Arial" charset="0"/>
              <a:buChar char="–"/>
            </a:pPr>
            <a:r>
              <a:rPr lang="en-US" sz="2800"/>
              <a:t>the chain, in which communication flows according to the formal chain of command</a:t>
            </a:r>
          </a:p>
          <a:p>
            <a:pPr marL="742950" lvl="1" indent="-285750" eaLnBrk="0" hangingPunct="0">
              <a:spcBef>
                <a:spcPct val="20000"/>
              </a:spcBef>
              <a:buFont typeface="Arial" charset="0"/>
              <a:buChar char="–"/>
            </a:pPr>
            <a:r>
              <a:rPr lang="en-US" sz="2800"/>
              <a:t>the wheel, in which communication flows between a clearly identifiable and strong leader and others in a work team</a:t>
            </a:r>
          </a:p>
          <a:p>
            <a:pPr marL="742950" lvl="1" indent="-285750" eaLnBrk="0" hangingPunct="0">
              <a:spcBef>
                <a:spcPct val="20000"/>
              </a:spcBef>
              <a:buFont typeface="Arial" charset="0"/>
              <a:buChar char="–"/>
            </a:pPr>
            <a:r>
              <a:rPr lang="en-US" sz="2800"/>
              <a:t>the all-channel, in which communication flows freely among all members of a work team.</a:t>
            </a:r>
          </a:p>
        </p:txBody>
      </p:sp>
    </p:spTree>
    <p:extLst>
      <p:ext uri="{BB962C8B-B14F-4D97-AF65-F5344CB8AC3E}">
        <p14:creationId xmlns:p14="http://schemas.microsoft.com/office/powerpoint/2010/main" val="319545168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p:txBody>
          <a:bodyPr/>
          <a:lstStyle/>
          <a:p>
            <a:r>
              <a:rPr lang="en-US" sz="3600">
                <a:latin typeface="Calibri" pitchFamily="34" charset="0"/>
              </a:rPr>
              <a:t>Review Learning Outcome 16.4 (cont.)</a:t>
            </a:r>
          </a:p>
        </p:txBody>
      </p:sp>
      <p:sp>
        <p:nvSpPr>
          <p:cNvPr id="1054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Managers should manage the grapevine as an important information network.</a:t>
            </a:r>
          </a:p>
          <a:p>
            <a:pPr marL="342900" indent="-342900" eaLnBrk="0" hangingPunct="0">
              <a:spcBef>
                <a:spcPct val="20000"/>
              </a:spcBef>
              <a:buFont typeface="Arial" charset="0"/>
              <a:buChar char="•"/>
            </a:pPr>
            <a:r>
              <a:rPr lang="en-US" sz="2800"/>
              <a:t>The negative consequences of rumors can be minimized by communicating openly, fully, and honestly with employees.</a:t>
            </a:r>
          </a:p>
          <a:p>
            <a:pPr marL="342900" indent="-342900" eaLnBrk="0" hangingPunct="0">
              <a:spcBef>
                <a:spcPct val="20000"/>
              </a:spcBef>
              <a:buFont typeface="Arial" charset="0"/>
              <a:buChar char="•"/>
            </a:pPr>
            <a:r>
              <a:rPr lang="en-US" sz="2800"/>
              <a:t>Workplace design also influences organizational communication. That design should support four types of employee work: focused work,  collaboration, learning, and socialization</a:t>
            </a:r>
          </a:p>
        </p:txBody>
      </p:sp>
    </p:spTree>
    <p:extLst>
      <p:ext uri="{BB962C8B-B14F-4D97-AF65-F5344CB8AC3E}">
        <p14:creationId xmlns:p14="http://schemas.microsoft.com/office/powerpoint/2010/main" val="406440965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p:txBody>
          <a:bodyPr/>
          <a:lstStyle/>
          <a:p>
            <a:r>
              <a:rPr lang="en-US" sz="3600">
                <a:latin typeface="Calibri" pitchFamily="34" charset="0"/>
              </a:rPr>
              <a:t>Review Learning Outcome 16.5</a:t>
            </a:r>
          </a:p>
        </p:txBody>
      </p:sp>
      <p:sp>
        <p:nvSpPr>
          <p:cNvPr id="107522" name="Rectangle 3"/>
          <p:cNvSpPr txBox="1">
            <a:spLocks/>
          </p:cNvSpPr>
          <p:nvPr/>
        </p:nvSpPr>
        <p:spPr bwMode="auto">
          <a:xfrm>
            <a:off x="304800" y="1417638"/>
            <a:ext cx="8458200" cy="4525962"/>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how technology affects managerial communication and organizations.</a:t>
            </a:r>
          </a:p>
          <a:p>
            <a:pPr marL="742950" lvl="1" indent="-285750" eaLnBrk="0" hangingPunct="0">
              <a:spcBef>
                <a:spcPct val="20000"/>
              </a:spcBef>
              <a:buFont typeface="Arial" charset="0"/>
              <a:buChar char="–"/>
            </a:pPr>
            <a:r>
              <a:rPr lang="en-US" sz="2800"/>
              <a:t>Technology:</a:t>
            </a:r>
          </a:p>
          <a:p>
            <a:pPr marL="1143000" lvl="2" indent="-228600" eaLnBrk="0" hangingPunct="0">
              <a:spcBef>
                <a:spcPct val="20000"/>
              </a:spcBef>
              <a:buFont typeface="Arial" charset="0"/>
              <a:buChar char="•"/>
            </a:pPr>
            <a:r>
              <a:rPr lang="en-US" sz="2400"/>
              <a:t>improves a manager’s ability to monitor performance</a:t>
            </a:r>
          </a:p>
          <a:p>
            <a:pPr marL="1143000" lvl="2" indent="-228600" eaLnBrk="0" hangingPunct="0">
              <a:spcBef>
                <a:spcPct val="20000"/>
              </a:spcBef>
              <a:buFont typeface="Arial" charset="0"/>
              <a:buChar char="•"/>
            </a:pPr>
            <a:r>
              <a:rPr lang="en-US" sz="2400"/>
              <a:t>gives employees more complete information to make faster decisions</a:t>
            </a:r>
          </a:p>
          <a:p>
            <a:pPr marL="1143000" lvl="2" indent="-228600" eaLnBrk="0" hangingPunct="0">
              <a:spcBef>
                <a:spcPct val="20000"/>
              </a:spcBef>
              <a:buFont typeface="Arial" charset="0"/>
              <a:buChar char="•"/>
            </a:pPr>
            <a:r>
              <a:rPr lang="en-US" sz="2400"/>
              <a:t>has provided employees more opportunities to collaborate and share information; and it has made it possible for people to be fully accessible, anytime anywhere.</a:t>
            </a:r>
          </a:p>
        </p:txBody>
      </p:sp>
    </p:spTree>
    <p:extLst>
      <p:ext uri="{BB962C8B-B14F-4D97-AF65-F5344CB8AC3E}">
        <p14:creationId xmlns:p14="http://schemas.microsoft.com/office/powerpoint/2010/main" val="249392018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r>
              <a:rPr lang="en-US" sz="3600">
                <a:latin typeface="Calibri" pitchFamily="34" charset="0"/>
              </a:rPr>
              <a:t>Review Learning Outcome 16.6</a:t>
            </a:r>
          </a:p>
        </p:txBody>
      </p:sp>
      <p:sp>
        <p:nvSpPr>
          <p:cNvPr id="1095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contemporary issues in communication.</a:t>
            </a:r>
          </a:p>
          <a:p>
            <a:pPr marL="742950" lvl="1" indent="-285750" eaLnBrk="0" hangingPunct="0">
              <a:spcBef>
                <a:spcPct val="20000"/>
              </a:spcBef>
              <a:buFont typeface="Arial" charset="0"/>
              <a:buChar char="–"/>
            </a:pPr>
            <a:r>
              <a:rPr lang="en-US" sz="2800"/>
              <a:t>The two main challenges of managing communication in an Internet world are the legal and security issues and the lack of personal interaction.</a:t>
            </a:r>
          </a:p>
          <a:p>
            <a:pPr marL="742950" lvl="1" indent="-285750" eaLnBrk="0" hangingPunct="0">
              <a:spcBef>
                <a:spcPct val="20000"/>
              </a:spcBef>
              <a:buFont typeface="Arial" charset="0"/>
              <a:buChar char="–"/>
            </a:pPr>
            <a:r>
              <a:rPr lang="en-US" sz="2800"/>
              <a:t>Organizations can manage knowledge by making it easy for employees to communicate and share their knowledge.</a:t>
            </a:r>
          </a:p>
        </p:txBody>
      </p:sp>
    </p:spTree>
    <p:extLst>
      <p:ext uri="{BB962C8B-B14F-4D97-AF65-F5344CB8AC3E}">
        <p14:creationId xmlns:p14="http://schemas.microsoft.com/office/powerpoint/2010/main" val="14380705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ctrTitle"/>
          </p:nvPr>
        </p:nvSpPr>
        <p:spPr/>
        <p:txBody>
          <a:bodyPr/>
          <a:lstStyle/>
          <a:p>
            <a:r>
              <a:rPr lang="en-US">
                <a:latin typeface="HelveticaNeue-Light"/>
              </a:rPr>
              <a:t>Global Management</a:t>
            </a:r>
          </a:p>
        </p:txBody>
      </p:sp>
      <p:pic>
        <p:nvPicPr>
          <p:cNvPr id="29698" name="Picture 1"/>
          <p:cNvPicPr>
            <a:picLocks noChangeAspect="1"/>
          </p:cNvPicPr>
          <p:nvPr/>
        </p:nvPicPr>
        <p:blipFill>
          <a:blip r:embed="rId2"/>
          <a:srcRect/>
          <a:stretch>
            <a:fillRect/>
          </a:stretch>
        </p:blipFill>
        <p:spPr bwMode="auto">
          <a:xfrm>
            <a:off x="5867400" y="4267200"/>
            <a:ext cx="1828800" cy="1828800"/>
          </a:xfrm>
          <a:prstGeom prst="rect">
            <a:avLst/>
          </a:prstGeom>
          <a:noFill/>
          <a:ln w="9525">
            <a:noFill/>
            <a:miter lim="800000"/>
            <a:headEnd/>
            <a:tailEnd/>
          </a:ln>
        </p:spPr>
      </p:pic>
      <p:pic>
        <p:nvPicPr>
          <p:cNvPr id="29702"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146477925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idx="4294967295"/>
          </p:nvPr>
        </p:nvSpPr>
        <p:spPr/>
        <p:txBody>
          <a:bodyPr/>
          <a:lstStyle/>
          <a:p>
            <a:r>
              <a:rPr lang="en-US" sz="3600">
                <a:latin typeface="Calibri" pitchFamily="34" charset="0"/>
              </a:rPr>
              <a:t>Review Learning Outcome 16.6 (cont.)</a:t>
            </a:r>
          </a:p>
        </p:txBody>
      </p:sp>
      <p:sp>
        <p:nvSpPr>
          <p:cNvPr id="1116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Communicating with customers is an important managerial issue because it can significantly affect a customer’s satisfaction with the service and the likelihood of being a repeat customer.</a:t>
            </a:r>
          </a:p>
          <a:p>
            <a:pPr marL="342900" indent="-342900" eaLnBrk="0" hangingPunct="0">
              <a:spcBef>
                <a:spcPct val="20000"/>
              </a:spcBef>
              <a:buFont typeface="Arial" charset="0"/>
              <a:buChar char="•"/>
            </a:pPr>
            <a:r>
              <a:rPr lang="en-US" sz="2800"/>
              <a:t>It’s important for organizations to get input from their employees.</a:t>
            </a:r>
          </a:p>
          <a:p>
            <a:pPr marL="342900" indent="-342900" eaLnBrk="0" hangingPunct="0">
              <a:spcBef>
                <a:spcPct val="20000"/>
              </a:spcBef>
              <a:buFont typeface="Arial" charset="0"/>
              <a:buChar char="•"/>
            </a:pPr>
            <a:r>
              <a:rPr lang="en-US" sz="2800"/>
              <a:t>Finally, a company’s communication efforts need to be ethical.</a:t>
            </a:r>
          </a:p>
        </p:txBody>
      </p:sp>
    </p:spTree>
    <p:extLst>
      <p:ext uri="{BB962C8B-B14F-4D97-AF65-F5344CB8AC3E}">
        <p14:creationId xmlns:p14="http://schemas.microsoft.com/office/powerpoint/2010/main" val="172087734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Motivation</a:t>
            </a:r>
          </a:p>
        </p:txBody>
      </p:sp>
      <p:pic>
        <p:nvPicPr>
          <p:cNvPr id="29698" name="Picture 2"/>
          <p:cNvPicPr>
            <a:picLocks noChangeAspect="1"/>
          </p:cNvPicPr>
          <p:nvPr/>
        </p:nvPicPr>
        <p:blipFill>
          <a:blip r:embed="rId2"/>
          <a:srcRect/>
          <a:stretch>
            <a:fillRect/>
          </a:stretch>
        </p:blipFill>
        <p:spPr bwMode="auto">
          <a:xfrm>
            <a:off x="5715000" y="43434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262217613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600200"/>
            <a:ext cx="7620000" cy="4419600"/>
          </a:xfrm>
        </p:spPr>
        <p:txBody>
          <a:bodyPr/>
          <a:lstStyle/>
          <a:p>
            <a:pPr eaLnBrk="1" hangingPunct="1">
              <a:buFont typeface="Arial" charset="0"/>
              <a:buNone/>
            </a:pPr>
            <a:r>
              <a:rPr lang="en-US" sz="3600" b="1" i="0"/>
              <a:t>Define </a:t>
            </a:r>
            <a:r>
              <a:rPr lang="en-US" sz="3600" i="0"/>
              <a:t>motivation.</a:t>
            </a:r>
          </a:p>
          <a:p>
            <a:pPr eaLnBrk="1" hangingPunct="1">
              <a:buFont typeface="Arial" charset="0"/>
              <a:buNone/>
            </a:pPr>
            <a:r>
              <a:rPr lang="en-US" sz="3600" b="1" i="0"/>
              <a:t>Compare </a:t>
            </a:r>
            <a:r>
              <a:rPr lang="en-US" sz="3600" i="0"/>
              <a:t>and contrast early theories of motivation.</a:t>
            </a:r>
          </a:p>
          <a:p>
            <a:pPr eaLnBrk="1" hangingPunct="1">
              <a:buFont typeface="Arial" charset="0"/>
              <a:buNone/>
            </a:pPr>
            <a:r>
              <a:rPr lang="en-US" sz="3600" b="1" i="0"/>
              <a:t>Compare </a:t>
            </a:r>
            <a:r>
              <a:rPr lang="en-US" sz="3600" i="0"/>
              <a:t>and contrast contemporary theories of motivation.</a:t>
            </a:r>
          </a:p>
          <a:p>
            <a:pPr eaLnBrk="1" hangingPunct="1">
              <a:buFont typeface="Arial" charset="0"/>
              <a:buNone/>
            </a:pPr>
            <a:r>
              <a:rPr lang="en-US" sz="3600" b="1" i="0"/>
              <a:t>Discuss </a:t>
            </a:r>
            <a:r>
              <a:rPr lang="en-US" sz="3600" i="0"/>
              <a:t>current issues in motivation.</a:t>
            </a:r>
            <a:endParaRPr lang="en-US" sz="3600" i="0">
              <a:cs typeface="Arial" charset="0"/>
            </a:endParaRPr>
          </a:p>
        </p:txBody>
      </p:sp>
    </p:spTree>
    <p:extLst>
      <p:ext uri="{BB962C8B-B14F-4D97-AF65-F5344CB8AC3E}">
        <p14:creationId xmlns:p14="http://schemas.microsoft.com/office/powerpoint/2010/main" val="147208284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What Is Motivation?</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Motivation - </a:t>
            </a:r>
            <a:r>
              <a:rPr lang="en-US" sz="3200"/>
              <a:t>the process by which a person’s efforts are energized, directed, and sustained toward attaining a goal.</a:t>
            </a:r>
          </a:p>
          <a:p>
            <a:pPr marL="742950" lvl="1" indent="-285750" eaLnBrk="0" hangingPunct="0">
              <a:spcBef>
                <a:spcPct val="20000"/>
              </a:spcBef>
              <a:buFont typeface="Arial" charset="0"/>
              <a:buChar char="–"/>
            </a:pPr>
            <a:r>
              <a:rPr lang="en-US" sz="2800" i="1"/>
              <a:t>energy</a:t>
            </a:r>
            <a:r>
              <a:rPr lang="en-US" sz="2800"/>
              <a:t> is a measure of intensity, drive, and vigor</a:t>
            </a:r>
          </a:p>
          <a:p>
            <a:pPr marL="742950" lvl="1" indent="-285750" eaLnBrk="0" hangingPunct="0">
              <a:spcBef>
                <a:spcPct val="20000"/>
              </a:spcBef>
              <a:buFont typeface="Arial" charset="0"/>
              <a:buChar char="–"/>
            </a:pPr>
            <a:r>
              <a:rPr lang="en-US" sz="2800"/>
              <a:t>effort is channeled in a </a:t>
            </a:r>
            <a:r>
              <a:rPr lang="en-US" sz="2800" i="1"/>
              <a:t>direction </a:t>
            </a:r>
            <a:r>
              <a:rPr lang="en-US" sz="2800"/>
              <a:t>that benefits the organization</a:t>
            </a:r>
          </a:p>
          <a:p>
            <a:pPr marL="742950" lvl="1" indent="-285750" eaLnBrk="0" hangingPunct="0">
              <a:spcBef>
                <a:spcPct val="20000"/>
              </a:spcBef>
              <a:buFont typeface="Arial" charset="0"/>
              <a:buChar char="–"/>
            </a:pPr>
            <a:r>
              <a:rPr lang="en-US" sz="2800"/>
              <a:t>We want employees to </a:t>
            </a:r>
            <a:r>
              <a:rPr lang="en-US" sz="2800" i="1"/>
              <a:t>persist</a:t>
            </a:r>
            <a:r>
              <a:rPr lang="en-US" sz="2800"/>
              <a:t> in putting forth effort</a:t>
            </a:r>
          </a:p>
        </p:txBody>
      </p:sp>
    </p:spTree>
    <p:extLst>
      <p:ext uri="{BB962C8B-B14F-4D97-AF65-F5344CB8AC3E}">
        <p14:creationId xmlns:p14="http://schemas.microsoft.com/office/powerpoint/2010/main" val="410792333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Early Theories of Motivation</a:t>
            </a:r>
            <a:endParaRPr lang="en-US" sz="36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a:t>Maslow’s </a:t>
            </a:r>
            <a:r>
              <a:rPr lang="en-US" sz="3200" i="1"/>
              <a:t>Hierarchy of Needs</a:t>
            </a:r>
          </a:p>
          <a:p>
            <a:pPr marL="342900" indent="-342900" eaLnBrk="0" hangingPunct="0">
              <a:spcBef>
                <a:spcPct val="40000"/>
              </a:spcBef>
              <a:buFont typeface="Arial" charset="0"/>
              <a:buChar char="•"/>
            </a:pPr>
            <a:r>
              <a:rPr lang="en-US" sz="3200"/>
              <a:t>McGregor’s </a:t>
            </a:r>
            <a:r>
              <a:rPr lang="en-US" sz="3200" i="1"/>
              <a:t>Theories X and Y</a:t>
            </a:r>
          </a:p>
          <a:p>
            <a:pPr marL="342900" indent="-342900" eaLnBrk="0" hangingPunct="0">
              <a:spcBef>
                <a:spcPct val="40000"/>
              </a:spcBef>
              <a:buFont typeface="Arial" charset="0"/>
              <a:buChar char="•"/>
            </a:pPr>
            <a:r>
              <a:rPr lang="en-US" sz="3200"/>
              <a:t>Herzberg’s </a:t>
            </a:r>
            <a:r>
              <a:rPr lang="en-US" sz="3200" i="1"/>
              <a:t>Two-Factor Theory</a:t>
            </a:r>
          </a:p>
          <a:p>
            <a:pPr marL="342900" indent="-342900" eaLnBrk="0" hangingPunct="0">
              <a:spcBef>
                <a:spcPct val="40000"/>
              </a:spcBef>
              <a:buFont typeface="Arial" charset="0"/>
              <a:buChar char="•"/>
            </a:pPr>
            <a:r>
              <a:rPr lang="en-US" sz="3200"/>
              <a:t>McClelland’s </a:t>
            </a:r>
            <a:r>
              <a:rPr lang="en-US" sz="3200" i="1"/>
              <a:t>Three Needs Theory</a:t>
            </a:r>
          </a:p>
        </p:txBody>
      </p:sp>
    </p:spTree>
    <p:extLst>
      <p:ext uri="{BB962C8B-B14F-4D97-AF65-F5344CB8AC3E}">
        <p14:creationId xmlns:p14="http://schemas.microsoft.com/office/powerpoint/2010/main" val="182096610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Maslow’s Hierarchy of Needs Theory</a:t>
            </a:r>
            <a:endParaRPr lang="en-US" sz="3600">
              <a:latin typeface="Calibri" pitchFamily="34" charset="0"/>
            </a:endParaRPr>
          </a:p>
        </p:txBody>
      </p:sp>
      <p:sp>
        <p:nvSpPr>
          <p:cNvPr id="358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Hierarchy of needs theory - </a:t>
            </a:r>
            <a:r>
              <a:rPr lang="en-US" sz="3200"/>
              <a:t>Maslow’s theory that human needs — physiological, safety, social, esteem, and self-actualization — form a sort of hierarchy.</a:t>
            </a:r>
          </a:p>
          <a:p>
            <a:pPr marL="342900" indent="-342900" eaLnBrk="0" hangingPunct="0">
              <a:spcBef>
                <a:spcPct val="20000"/>
              </a:spcBef>
              <a:buFont typeface="Arial" charset="0"/>
              <a:buChar char="•"/>
            </a:pPr>
            <a:r>
              <a:rPr lang="en-US" sz="3200" b="1"/>
              <a:t>Physiological needs - </a:t>
            </a:r>
            <a:r>
              <a:rPr lang="en-US" sz="3200"/>
              <a:t>a person’s needs for food, drink, shelter, sexual satisfaction, and other physical needs.</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155924249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3600"/>
              <a:t>Maslow’s Hierarchy of Needs Theory (cont.)</a:t>
            </a:r>
            <a:endParaRPr lang="en-US" sz="36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Safety needs - </a:t>
            </a:r>
            <a:r>
              <a:rPr lang="en-US" sz="3200"/>
              <a:t>a person’s needs for security and protection from physical and emotional harm.</a:t>
            </a:r>
          </a:p>
          <a:p>
            <a:pPr marL="342900" indent="-342900" eaLnBrk="0" hangingPunct="0">
              <a:spcBef>
                <a:spcPct val="20000"/>
              </a:spcBef>
              <a:buFont typeface="Arial" charset="0"/>
              <a:buChar char="•"/>
            </a:pPr>
            <a:r>
              <a:rPr lang="en-US" sz="3200" b="1"/>
              <a:t>Social needs - </a:t>
            </a:r>
            <a:r>
              <a:rPr lang="en-US" sz="3200"/>
              <a:t>a person’s needs for affection, belongingness, acceptance, and friendship.</a:t>
            </a:r>
          </a:p>
        </p:txBody>
      </p:sp>
    </p:spTree>
    <p:extLst>
      <p:ext uri="{BB962C8B-B14F-4D97-AF65-F5344CB8AC3E}">
        <p14:creationId xmlns:p14="http://schemas.microsoft.com/office/powerpoint/2010/main" val="271789718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Maslow’s Hierarchy of Needs Theory (cont.)</a:t>
            </a:r>
            <a:endParaRPr lang="en-US" sz="3600">
              <a:latin typeface="Calibri" pitchFamily="34" charset="0"/>
            </a:endParaRPr>
          </a:p>
        </p:txBody>
      </p:sp>
      <p:sp>
        <p:nvSpPr>
          <p:cNvPr id="399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Esteem needs - </a:t>
            </a:r>
            <a:r>
              <a:rPr lang="en-US" sz="3200"/>
              <a:t>a person’s needs for internal factors (e.g., self-respect, autonomy, and achievement) and external factors (such as status, recognition, and attention).</a:t>
            </a:r>
          </a:p>
          <a:p>
            <a:pPr marL="342900" indent="-342900" eaLnBrk="0" hangingPunct="0">
              <a:spcBef>
                <a:spcPct val="20000"/>
              </a:spcBef>
              <a:buFont typeface="Arial" charset="0"/>
              <a:buChar char="•"/>
            </a:pPr>
            <a:r>
              <a:rPr lang="en-US" sz="3200" b="1"/>
              <a:t>Self-actualization needs - </a:t>
            </a:r>
            <a:r>
              <a:rPr lang="en-US" sz="3200"/>
              <a:t>a person’s need to become what he or she is capable of becoming.</a:t>
            </a:r>
          </a:p>
        </p:txBody>
      </p:sp>
    </p:spTree>
    <p:extLst>
      <p:ext uri="{BB962C8B-B14F-4D97-AF65-F5344CB8AC3E}">
        <p14:creationId xmlns:p14="http://schemas.microsoft.com/office/powerpoint/2010/main" val="424935142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Exhibit 17-1</a:t>
            </a:r>
            <a:br>
              <a:rPr lang="en-US" sz="3600"/>
            </a:br>
            <a:r>
              <a:rPr lang="en-US" sz="3600"/>
              <a:t>Maslow’s Hierarchy of Needs</a:t>
            </a:r>
            <a:endParaRPr lang="en-US" sz="3600">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41987" name="Picture 3"/>
          <p:cNvPicPr>
            <a:picLocks noGrp="1" noChangeAspect="1" noChangeArrowheads="1"/>
          </p:cNvPicPr>
          <p:nvPr/>
        </p:nvPicPr>
        <p:blipFill>
          <a:blip r:embed="rId3"/>
          <a:srcRect/>
          <a:stretch>
            <a:fillRect/>
          </a:stretch>
        </p:blipFill>
        <p:spPr bwMode="auto">
          <a:xfrm>
            <a:off x="750888" y="1600200"/>
            <a:ext cx="7642225" cy="4419600"/>
          </a:xfrm>
          <a:prstGeom prst="rect">
            <a:avLst/>
          </a:prstGeom>
          <a:noFill/>
          <a:ln w="9525">
            <a:noFill/>
            <a:miter lim="800000"/>
            <a:headEnd/>
            <a:tailEnd/>
          </a:ln>
        </p:spPr>
      </p:pic>
    </p:spTree>
    <p:extLst>
      <p:ext uri="{BB962C8B-B14F-4D97-AF65-F5344CB8AC3E}">
        <p14:creationId xmlns:p14="http://schemas.microsoft.com/office/powerpoint/2010/main" val="102568433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McGregor’s Theory X and Theory Y</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Theory X - </a:t>
            </a:r>
            <a:r>
              <a:rPr lang="en-US" sz="3200"/>
              <a:t>the assumption that employees dislike work, are lazy, avoid responsibility, and must be coerced to perform.</a:t>
            </a:r>
          </a:p>
          <a:p>
            <a:pPr marL="342900" indent="-342900" eaLnBrk="0" hangingPunct="0">
              <a:spcBef>
                <a:spcPct val="20000"/>
              </a:spcBef>
              <a:buFont typeface="Arial" charset="0"/>
              <a:buChar char="•"/>
            </a:pPr>
            <a:r>
              <a:rPr lang="en-US" sz="3200" b="1"/>
              <a:t>Theory Y - </a:t>
            </a:r>
            <a:r>
              <a:rPr lang="en-US" sz="3200"/>
              <a:t>the assumption that employees are creative, enjoy work, seek responsibility, and can exercise self-direction.</a:t>
            </a:r>
          </a:p>
        </p:txBody>
      </p:sp>
    </p:spTree>
    <p:extLst>
      <p:ext uri="{BB962C8B-B14F-4D97-AF65-F5344CB8AC3E}">
        <p14:creationId xmlns:p14="http://schemas.microsoft.com/office/powerpoint/2010/main" val="2977841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ctrTitle"/>
          </p:nvPr>
        </p:nvSpPr>
        <p:spPr/>
        <p:txBody>
          <a:bodyPr/>
          <a:lstStyle/>
          <a:p>
            <a:r>
              <a:rPr lang="en-US">
                <a:latin typeface="HelveticaNeue-Light"/>
              </a:rPr>
              <a:t>Global Management</a:t>
            </a:r>
          </a:p>
        </p:txBody>
      </p:sp>
      <p:pic>
        <p:nvPicPr>
          <p:cNvPr id="29698" name="Picture 1"/>
          <p:cNvPicPr>
            <a:picLocks noChangeAspect="1"/>
          </p:cNvPicPr>
          <p:nvPr/>
        </p:nvPicPr>
        <p:blipFill>
          <a:blip r:embed="rId2"/>
          <a:srcRect/>
          <a:stretch>
            <a:fillRect/>
          </a:stretch>
        </p:blipFill>
        <p:spPr bwMode="auto">
          <a:xfrm>
            <a:off x="5867400" y="4267200"/>
            <a:ext cx="1828800" cy="1828800"/>
          </a:xfrm>
          <a:prstGeom prst="rect">
            <a:avLst/>
          </a:prstGeom>
          <a:noFill/>
          <a:ln w="9525">
            <a:noFill/>
            <a:miter lim="800000"/>
            <a:headEnd/>
            <a:tailEnd/>
          </a:ln>
        </p:spPr>
      </p:pic>
      <p:pic>
        <p:nvPicPr>
          <p:cNvPr id="29702"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3598451646"/>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Herzberg’s Two-Factor Theory</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Two-factor theory (motivation-hygiene theory) - </a:t>
            </a:r>
            <a:r>
              <a:rPr lang="en-US" sz="3200"/>
              <a:t>the motivation theory that claims that intrinsic factors are related to job satisfaction and motivation, whereas extrinsic factors are associated with job dissatisfaction.</a:t>
            </a:r>
          </a:p>
        </p:txBody>
      </p:sp>
    </p:spTree>
    <p:extLst>
      <p:ext uri="{BB962C8B-B14F-4D97-AF65-F5344CB8AC3E}">
        <p14:creationId xmlns:p14="http://schemas.microsoft.com/office/powerpoint/2010/main" val="344506126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3600"/>
              <a:t>Exhibit 17-2</a:t>
            </a:r>
            <a:br>
              <a:rPr lang="en-US" sz="3600"/>
            </a:br>
            <a:r>
              <a:rPr lang="en-US" sz="3600"/>
              <a:t>Herzberg’s Two Factor Theory</a:t>
            </a:r>
            <a:endParaRPr lang="en-US" sz="3600">
              <a:latin typeface="Calibri" pitchFamily="34" charset="0"/>
            </a:endParaRPr>
          </a:p>
        </p:txBody>
      </p:sp>
      <p:pic>
        <p:nvPicPr>
          <p:cNvPr id="48130" name="Picture 3"/>
          <p:cNvPicPr>
            <a:picLocks noGrp="1" noChangeAspect="1" noChangeArrowheads="1"/>
          </p:cNvPicPr>
          <p:nvPr/>
        </p:nvPicPr>
        <p:blipFill>
          <a:blip r:embed="rId3"/>
          <a:srcRect/>
          <a:stretch>
            <a:fillRect/>
          </a:stretch>
        </p:blipFill>
        <p:spPr bwMode="auto">
          <a:xfrm>
            <a:off x="666750" y="1533525"/>
            <a:ext cx="7810500" cy="4638675"/>
          </a:xfrm>
          <a:prstGeom prst="rect">
            <a:avLst/>
          </a:prstGeom>
          <a:noFill/>
          <a:ln w="9525">
            <a:noFill/>
            <a:miter lim="800000"/>
            <a:headEnd/>
            <a:tailEnd/>
          </a:ln>
        </p:spPr>
      </p:pic>
    </p:spTree>
    <p:extLst>
      <p:ext uri="{BB962C8B-B14F-4D97-AF65-F5344CB8AC3E}">
        <p14:creationId xmlns:p14="http://schemas.microsoft.com/office/powerpoint/2010/main" val="398695060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Herzberg’s Two-Factor Theory (cont.)</a:t>
            </a:r>
            <a:endParaRPr lang="en-US" sz="3600">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Hygiene factors - </a:t>
            </a:r>
            <a:r>
              <a:rPr lang="en-US" sz="3200"/>
              <a:t>factors that eliminate job dissatisfaction, but don’t motivate.</a:t>
            </a:r>
          </a:p>
          <a:p>
            <a:pPr marL="342900" indent="-342900" eaLnBrk="0" hangingPunct="0">
              <a:spcBef>
                <a:spcPct val="20000"/>
              </a:spcBef>
              <a:buFont typeface="Arial" charset="0"/>
              <a:buChar char="•"/>
            </a:pPr>
            <a:r>
              <a:rPr lang="en-US" sz="3200" b="1"/>
              <a:t>Motivators - </a:t>
            </a:r>
            <a:r>
              <a:rPr lang="en-US" sz="3200"/>
              <a:t>factors that increase job satisfaction and motivation.</a:t>
            </a:r>
          </a:p>
        </p:txBody>
      </p:sp>
    </p:spTree>
    <p:extLst>
      <p:ext uri="{BB962C8B-B14F-4D97-AF65-F5344CB8AC3E}">
        <p14:creationId xmlns:p14="http://schemas.microsoft.com/office/powerpoint/2010/main" val="231140201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Exhibit 17-3 Contrasting Views of Satisfaction– Dissatisfaction</a:t>
            </a:r>
            <a:endParaRPr lang="en-US" sz="3600">
              <a:latin typeface="Calibri" pitchFamily="34" charset="0"/>
            </a:endParaRPr>
          </a:p>
        </p:txBody>
      </p:sp>
      <p:pic>
        <p:nvPicPr>
          <p:cNvPr id="52226" name="Picture 3"/>
          <p:cNvPicPr>
            <a:picLocks noGrp="1" noChangeAspect="1" noChangeArrowheads="1"/>
          </p:cNvPicPr>
          <p:nvPr/>
        </p:nvPicPr>
        <p:blipFill>
          <a:blip r:embed="rId3"/>
          <a:srcRect/>
          <a:stretch>
            <a:fillRect/>
          </a:stretch>
        </p:blipFill>
        <p:spPr bwMode="auto">
          <a:xfrm>
            <a:off x="457200" y="2378075"/>
            <a:ext cx="8229600" cy="2101850"/>
          </a:xfrm>
          <a:prstGeom prst="rect">
            <a:avLst/>
          </a:prstGeom>
          <a:noFill/>
          <a:ln w="9525">
            <a:noFill/>
            <a:miter lim="800000"/>
            <a:headEnd/>
            <a:tailEnd/>
          </a:ln>
        </p:spPr>
      </p:pic>
    </p:spTree>
    <p:extLst>
      <p:ext uri="{BB962C8B-B14F-4D97-AF65-F5344CB8AC3E}">
        <p14:creationId xmlns:p14="http://schemas.microsoft.com/office/powerpoint/2010/main" val="373334924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Three-Needs Theory</a:t>
            </a:r>
            <a:endParaRPr lang="en-US" sz="36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Three-needs theory - </a:t>
            </a:r>
            <a:r>
              <a:rPr lang="en-US" sz="3200"/>
              <a:t>the motivation theory that sites three acquired (non-innate) needs (achievement, power, and affiliation) as major motives in work.</a:t>
            </a:r>
          </a:p>
          <a:p>
            <a:pPr marL="342900" indent="-342900" eaLnBrk="0" hangingPunct="0">
              <a:spcBef>
                <a:spcPct val="20000"/>
              </a:spcBef>
              <a:buFont typeface="Arial" charset="0"/>
              <a:buChar char="•"/>
            </a:pPr>
            <a:r>
              <a:rPr lang="en-US" sz="3200" b="1"/>
              <a:t>Need for achievement (nAch) - </a:t>
            </a:r>
            <a:r>
              <a:rPr lang="en-US" sz="3200"/>
              <a:t>the drive to succeed and excel in relation to a set of standards.</a:t>
            </a:r>
          </a:p>
        </p:txBody>
      </p:sp>
    </p:spTree>
    <p:extLst>
      <p:ext uri="{BB962C8B-B14F-4D97-AF65-F5344CB8AC3E}">
        <p14:creationId xmlns:p14="http://schemas.microsoft.com/office/powerpoint/2010/main" val="275267931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Three-Needs Theory (cont.)</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Need for power (nPow) - </a:t>
            </a:r>
            <a:r>
              <a:rPr lang="en-US" sz="3200"/>
              <a:t>the need to make others behave in a way that they would not have behaved otherwise.</a:t>
            </a:r>
          </a:p>
          <a:p>
            <a:pPr marL="342900" indent="-342900" eaLnBrk="0" hangingPunct="0">
              <a:spcBef>
                <a:spcPct val="20000"/>
              </a:spcBef>
              <a:buFont typeface="Arial" charset="0"/>
              <a:buChar char="•"/>
            </a:pPr>
            <a:r>
              <a:rPr lang="en-US" sz="3200" b="1"/>
              <a:t>Need for affiliation (nAff) -</a:t>
            </a:r>
            <a:r>
              <a:rPr lang="en-US" sz="3200"/>
              <a:t> the desire for friendly and close interpersonal relationships</a:t>
            </a:r>
          </a:p>
        </p:txBody>
      </p:sp>
    </p:spTree>
    <p:extLst>
      <p:ext uri="{BB962C8B-B14F-4D97-AF65-F5344CB8AC3E}">
        <p14:creationId xmlns:p14="http://schemas.microsoft.com/office/powerpoint/2010/main" val="34908361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Exhibit 17-4</a:t>
            </a:r>
            <a:br>
              <a:rPr lang="en-US" sz="3600"/>
            </a:br>
            <a:r>
              <a:rPr lang="en-US" sz="3600"/>
              <a:t>TAT Pictures Source</a:t>
            </a:r>
            <a:endParaRPr lang="en-US" sz="3600">
              <a:latin typeface="Calibri" pitchFamily="34" charset="0"/>
            </a:endParaRPr>
          </a:p>
        </p:txBody>
      </p:sp>
      <p:pic>
        <p:nvPicPr>
          <p:cNvPr id="58370" name="Picture 3"/>
          <p:cNvPicPr>
            <a:picLocks noGrp="1" noChangeAspect="1" noChangeArrowheads="1"/>
          </p:cNvPicPr>
          <p:nvPr/>
        </p:nvPicPr>
        <p:blipFill>
          <a:blip r:embed="rId3"/>
          <a:srcRect/>
          <a:stretch>
            <a:fillRect/>
          </a:stretch>
        </p:blipFill>
        <p:spPr bwMode="auto">
          <a:xfrm>
            <a:off x="457200" y="1763713"/>
            <a:ext cx="8229600" cy="3875087"/>
          </a:xfrm>
          <a:prstGeom prst="rect">
            <a:avLst/>
          </a:prstGeom>
          <a:noFill/>
          <a:ln w="9525">
            <a:noFill/>
            <a:miter lim="800000"/>
            <a:headEnd/>
            <a:tailEnd/>
          </a:ln>
        </p:spPr>
      </p:pic>
    </p:spTree>
    <p:extLst>
      <p:ext uri="{BB962C8B-B14F-4D97-AF65-F5344CB8AC3E}">
        <p14:creationId xmlns:p14="http://schemas.microsoft.com/office/powerpoint/2010/main" val="88746357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Contemporary Theories of Motivation</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1" dirty="0"/>
              <a:t>Goal-setting theory - </a:t>
            </a:r>
            <a:r>
              <a:rPr lang="en-US" dirty="0"/>
              <a:t>the proposition that specific goals increase performance and that difficult goals, when accepted, result in higher performance than do easy goals.</a:t>
            </a:r>
          </a:p>
          <a:p>
            <a:pPr>
              <a:defRPr/>
            </a:pPr>
            <a:r>
              <a:rPr lang="en-US" b="1" dirty="0"/>
              <a:t>Self-efficacy - </a:t>
            </a:r>
            <a:r>
              <a:rPr lang="en-US" dirty="0"/>
              <a:t>an individual’s belief that he or she is capable of performing a task.</a:t>
            </a:r>
          </a:p>
          <a:p>
            <a:pPr marL="0" indent="0">
              <a:buFont typeface="Arial" pitchFamily="34" charset="0"/>
              <a:buNone/>
              <a:defRPr/>
            </a:pPr>
            <a:endParaRPr lang="en-US" dirty="0"/>
          </a:p>
        </p:txBody>
      </p:sp>
    </p:spTree>
    <p:extLst>
      <p:ext uri="{BB962C8B-B14F-4D97-AF65-F5344CB8AC3E}">
        <p14:creationId xmlns:p14="http://schemas.microsoft.com/office/powerpoint/2010/main" val="370745389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Exhibit 17-5</a:t>
            </a:r>
            <a:br>
              <a:rPr lang="en-US" sz="3600"/>
            </a:br>
            <a:r>
              <a:rPr lang="en-US" sz="3600"/>
              <a:t>Goal-Setting Theory</a:t>
            </a:r>
            <a:endParaRPr lang="en-US" sz="3600">
              <a:latin typeface="Calibri" pitchFamily="34" charset="0"/>
            </a:endParaRPr>
          </a:p>
        </p:txBody>
      </p:sp>
      <p:pic>
        <p:nvPicPr>
          <p:cNvPr id="62466" name="Picture 2"/>
          <p:cNvPicPr>
            <a:picLocks noChangeAspect="1" noChangeArrowheads="1"/>
          </p:cNvPicPr>
          <p:nvPr/>
        </p:nvPicPr>
        <p:blipFill>
          <a:blip r:embed="rId3"/>
          <a:srcRect/>
          <a:stretch>
            <a:fillRect/>
          </a:stretch>
        </p:blipFill>
        <p:spPr bwMode="auto">
          <a:xfrm>
            <a:off x="71438" y="1552575"/>
            <a:ext cx="9001125" cy="4314825"/>
          </a:xfrm>
          <a:prstGeom prst="rect">
            <a:avLst/>
          </a:prstGeom>
          <a:noFill/>
          <a:ln w="9525">
            <a:noFill/>
            <a:miter lim="800000"/>
            <a:headEnd/>
            <a:tailEnd/>
          </a:ln>
        </p:spPr>
      </p:pic>
    </p:spTree>
    <p:extLst>
      <p:ext uri="{BB962C8B-B14F-4D97-AF65-F5344CB8AC3E}">
        <p14:creationId xmlns:p14="http://schemas.microsoft.com/office/powerpoint/2010/main" val="23842117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Reinforcement Theory</a:t>
            </a:r>
            <a:endParaRPr lang="en-US" sz="36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Reinforcement theory - </a:t>
            </a:r>
            <a:r>
              <a:rPr lang="en-US" sz="3200"/>
              <a:t>the theory that behavior is a function of its consequences.</a:t>
            </a:r>
          </a:p>
          <a:p>
            <a:pPr marL="342900" indent="-342900" eaLnBrk="0" hangingPunct="0">
              <a:spcBef>
                <a:spcPct val="20000"/>
              </a:spcBef>
              <a:buFont typeface="Arial" charset="0"/>
              <a:buChar char="•"/>
            </a:pPr>
            <a:r>
              <a:rPr lang="en-US" sz="3200" b="1"/>
              <a:t>Reinforcers - </a:t>
            </a:r>
            <a:r>
              <a:rPr lang="en-US" sz="3200"/>
              <a:t>consequences immediately following a behavior which increase the probability that the behavior will be repeated.</a:t>
            </a:r>
          </a:p>
        </p:txBody>
      </p:sp>
    </p:spTree>
    <p:extLst>
      <p:ext uri="{BB962C8B-B14F-4D97-AF65-F5344CB8AC3E}">
        <p14:creationId xmlns:p14="http://schemas.microsoft.com/office/powerpoint/2010/main" val="342049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600200"/>
            <a:ext cx="7239000" cy="4419600"/>
          </a:xfrm>
        </p:spPr>
        <p:txBody>
          <a:bodyPr/>
          <a:lstStyle/>
          <a:p>
            <a:pPr marL="457200" indent="-457200" eaLnBrk="1" hangingPunct="1">
              <a:buFont typeface="Arial" charset="0"/>
              <a:buNone/>
            </a:pPr>
            <a:r>
              <a:rPr lang="en-US" b="1" i="0"/>
              <a:t>Contrast </a:t>
            </a:r>
            <a:r>
              <a:rPr lang="en-US" i="0"/>
              <a:t>ethnocentric, polycentric, and geocentric attitudes toward global business.</a:t>
            </a:r>
          </a:p>
          <a:p>
            <a:pPr marL="457200" indent="-457200" eaLnBrk="1" hangingPunct="1">
              <a:buFont typeface="Arial" charset="0"/>
              <a:buNone/>
            </a:pPr>
            <a:r>
              <a:rPr lang="en-US" b="1" i="0"/>
              <a:t>Discuss </a:t>
            </a:r>
            <a:r>
              <a:rPr lang="en-US" i="0"/>
              <a:t>the importance of regional trading alliances and global trade mechanisms.</a:t>
            </a:r>
          </a:p>
          <a:p>
            <a:pPr marL="457200" indent="-457200" eaLnBrk="1" hangingPunct="1">
              <a:buFont typeface="Arial" charset="0"/>
              <a:buNone/>
            </a:pPr>
            <a:r>
              <a:rPr lang="en-US" b="1" i="0"/>
              <a:t>Describe </a:t>
            </a:r>
            <a:r>
              <a:rPr lang="en-US" i="0"/>
              <a:t>the structures and techniques organizations use as they go international.</a:t>
            </a:r>
          </a:p>
          <a:p>
            <a:pPr marL="457200" indent="-457200" eaLnBrk="1" hangingPunct="1">
              <a:buFont typeface="Arial" charset="0"/>
              <a:buNone/>
            </a:pPr>
            <a:r>
              <a:rPr lang="en-US" b="1" i="0"/>
              <a:t>Explain </a:t>
            </a:r>
            <a:r>
              <a:rPr lang="en-US" i="0"/>
              <a:t>the relevance of the political/legal, economic, and cultural environments to global business.</a:t>
            </a:r>
          </a:p>
        </p:txBody>
      </p:sp>
    </p:spTree>
    <p:extLst>
      <p:ext uri="{BB962C8B-B14F-4D97-AF65-F5344CB8AC3E}">
        <p14:creationId xmlns:p14="http://schemas.microsoft.com/office/powerpoint/2010/main" val="1498387872"/>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Designing Motivating Jobs</a:t>
            </a:r>
            <a:endParaRPr lang="en-US" sz="3600">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Job design -</a:t>
            </a:r>
            <a:r>
              <a:rPr lang="en-US" sz="3200"/>
              <a:t> the way tasks are combined to form complete jobs.</a:t>
            </a:r>
          </a:p>
          <a:p>
            <a:pPr marL="342900" indent="-342900" eaLnBrk="0" hangingPunct="0">
              <a:spcBef>
                <a:spcPct val="20000"/>
              </a:spcBef>
              <a:buFont typeface="Arial" charset="0"/>
              <a:buChar char="•"/>
            </a:pPr>
            <a:r>
              <a:rPr lang="en-US" sz="3200" b="1"/>
              <a:t>Job scope -</a:t>
            </a:r>
            <a:r>
              <a:rPr lang="en-US" sz="3200"/>
              <a:t> the number of different tasks required in a job and the frequency with which those tasks are repeated.</a:t>
            </a:r>
          </a:p>
          <a:p>
            <a:pPr marL="342900" indent="-342900" eaLnBrk="0" hangingPunct="0">
              <a:spcBef>
                <a:spcPct val="20000"/>
              </a:spcBef>
              <a:buFont typeface="Arial" charset="0"/>
              <a:buChar char="•"/>
            </a:pPr>
            <a:r>
              <a:rPr lang="en-US" sz="3200" b="1"/>
              <a:t>Job enlargement -</a:t>
            </a:r>
            <a:r>
              <a:rPr lang="en-US" sz="3200"/>
              <a:t> the horizontal expansion of a job that occurs as a result of increasing job scope.</a:t>
            </a:r>
          </a:p>
        </p:txBody>
      </p:sp>
    </p:spTree>
    <p:extLst>
      <p:ext uri="{BB962C8B-B14F-4D97-AF65-F5344CB8AC3E}">
        <p14:creationId xmlns:p14="http://schemas.microsoft.com/office/powerpoint/2010/main" val="423570783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t>Designing Motivating Jobs (cont.)</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Job enrichment - </a:t>
            </a:r>
            <a:r>
              <a:rPr lang="en-US" sz="2800"/>
              <a:t>the vertical expansion of a job that occurs as a result of additional planning and evaluation of responsibilities.</a:t>
            </a:r>
          </a:p>
          <a:p>
            <a:pPr marL="342900" indent="-342900" eaLnBrk="0" hangingPunct="0">
              <a:spcBef>
                <a:spcPct val="20000"/>
              </a:spcBef>
              <a:buFont typeface="Arial" charset="0"/>
              <a:buChar char="•"/>
            </a:pPr>
            <a:r>
              <a:rPr lang="en-US" sz="2800" b="1"/>
              <a:t>Job depth - </a:t>
            </a:r>
            <a:r>
              <a:rPr lang="en-US" sz="2800"/>
              <a:t>the degree of control employees have over their work.</a:t>
            </a:r>
          </a:p>
          <a:p>
            <a:pPr marL="342900" indent="-342900" eaLnBrk="0" hangingPunct="0">
              <a:spcBef>
                <a:spcPct val="20000"/>
              </a:spcBef>
              <a:buFont typeface="Arial" charset="0"/>
              <a:buChar char="•"/>
            </a:pPr>
            <a:r>
              <a:rPr lang="en-US" sz="2800" b="1"/>
              <a:t>Job characteristics model (JCM) - </a:t>
            </a:r>
            <a:r>
              <a:rPr lang="en-US" sz="2800"/>
              <a:t>a framework for analyzing and designing jobs that identifies five primary core job dimensions, their interrelationships, and their impact on outcomes.</a:t>
            </a:r>
            <a:endParaRPr lang="en-US" sz="2800" b="1"/>
          </a:p>
        </p:txBody>
      </p:sp>
    </p:spTree>
    <p:extLst>
      <p:ext uri="{BB962C8B-B14F-4D97-AF65-F5344CB8AC3E}">
        <p14:creationId xmlns:p14="http://schemas.microsoft.com/office/powerpoint/2010/main" val="30972037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t>Five Core Job Dimensions</a:t>
            </a:r>
            <a:endParaRPr lang="en-US" sz="3600">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514350" indent="-514350" eaLnBrk="0" hangingPunct="0">
              <a:spcBef>
                <a:spcPct val="20000"/>
              </a:spcBef>
              <a:buFontTx/>
              <a:buAutoNum type="arabicPeriod"/>
            </a:pPr>
            <a:r>
              <a:rPr lang="en-US" sz="3200" b="1"/>
              <a:t>Skill variety</a:t>
            </a:r>
            <a:r>
              <a:rPr lang="en-US" sz="3200"/>
              <a:t>, the degree to which a job requires a variety of activities so that an employee can use a number of different skills and talents.</a:t>
            </a:r>
          </a:p>
          <a:p>
            <a:pPr marL="514350" indent="-514350" eaLnBrk="0" hangingPunct="0">
              <a:spcBef>
                <a:spcPct val="20000"/>
              </a:spcBef>
              <a:buFontTx/>
              <a:buAutoNum type="arabicPeriod"/>
            </a:pPr>
            <a:r>
              <a:rPr lang="en-US" sz="3200" b="1"/>
              <a:t>Task identity</a:t>
            </a:r>
            <a:r>
              <a:rPr lang="en-US" sz="3200"/>
              <a:t>, the degree to which a job requires completion of a whole and identifiable piece of work.</a:t>
            </a:r>
          </a:p>
        </p:txBody>
      </p:sp>
    </p:spTree>
    <p:extLst>
      <p:ext uri="{BB962C8B-B14F-4D97-AF65-F5344CB8AC3E}">
        <p14:creationId xmlns:p14="http://schemas.microsoft.com/office/powerpoint/2010/main" val="16957677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Five Core Job Dimensions (cont.)</a:t>
            </a:r>
            <a:endParaRPr lang="en-US" sz="3600">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514350" indent="-514350" eaLnBrk="0" hangingPunct="0">
              <a:spcBef>
                <a:spcPct val="20000"/>
              </a:spcBef>
              <a:buFontTx/>
              <a:buAutoNum type="arabicPeriod" startAt="3"/>
            </a:pPr>
            <a:r>
              <a:rPr lang="en-US" sz="3200" b="1"/>
              <a:t>Task significance</a:t>
            </a:r>
            <a:r>
              <a:rPr lang="en-US" sz="3200"/>
              <a:t>, the degree to which a job has a substantial impact on the lives or work of other people.</a:t>
            </a:r>
          </a:p>
          <a:p>
            <a:pPr marL="514350" indent="-514350" eaLnBrk="0" hangingPunct="0">
              <a:spcBef>
                <a:spcPct val="20000"/>
              </a:spcBef>
              <a:buFontTx/>
              <a:buAutoNum type="arabicPeriod" startAt="3"/>
            </a:pPr>
            <a:r>
              <a:rPr lang="en-US" sz="3200" b="1"/>
              <a:t>Autonomy</a:t>
            </a:r>
            <a:r>
              <a:rPr lang="en-US" sz="3200"/>
              <a:t>, the degree to which a job provides substantial freedom, independence, and discretion to the individual in scheduling the work and determining the procedures to be used in carrying it out.</a:t>
            </a:r>
          </a:p>
        </p:txBody>
      </p:sp>
    </p:spTree>
    <p:extLst>
      <p:ext uri="{BB962C8B-B14F-4D97-AF65-F5344CB8AC3E}">
        <p14:creationId xmlns:p14="http://schemas.microsoft.com/office/powerpoint/2010/main" val="353589880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600"/>
              <a:t>Five Core Job Dimensions (cont.)</a:t>
            </a:r>
            <a:endParaRPr lang="en-US" sz="36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514350" indent="-514350" eaLnBrk="0" hangingPunct="0">
              <a:spcBef>
                <a:spcPct val="20000"/>
              </a:spcBef>
              <a:buFontTx/>
              <a:buAutoNum type="arabicPeriod" startAt="5"/>
            </a:pPr>
            <a:r>
              <a:rPr lang="en-US" sz="3200" b="1"/>
              <a:t>Feedback</a:t>
            </a:r>
            <a:r>
              <a:rPr lang="en-US" sz="3200"/>
              <a:t>, the degree to which doing work activities required by a job results in an individual obtaining direct and clear information about the effectiveness of his or her performance.</a:t>
            </a:r>
          </a:p>
        </p:txBody>
      </p:sp>
    </p:spTree>
    <p:extLst>
      <p:ext uri="{BB962C8B-B14F-4D97-AF65-F5344CB8AC3E}">
        <p14:creationId xmlns:p14="http://schemas.microsoft.com/office/powerpoint/2010/main" val="96376710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Exhibit 17-6</a:t>
            </a:r>
            <a:br>
              <a:rPr lang="en-US" sz="3600"/>
            </a:br>
            <a:r>
              <a:rPr lang="en-US" sz="3600"/>
              <a:t>Job Characteristics Model</a:t>
            </a:r>
            <a:endParaRPr lang="en-US" sz="3600">
              <a:latin typeface="Calibri" pitchFamily="34" charset="0"/>
            </a:endParaRPr>
          </a:p>
        </p:txBody>
      </p:sp>
      <p:pic>
        <p:nvPicPr>
          <p:cNvPr id="76802" name="Picture 3"/>
          <p:cNvPicPr>
            <a:picLocks noGrp="1" noChangeAspect="1" noChangeArrowheads="1"/>
          </p:cNvPicPr>
          <p:nvPr/>
        </p:nvPicPr>
        <p:blipFill>
          <a:blip r:embed="rId3"/>
          <a:srcRect/>
          <a:stretch>
            <a:fillRect/>
          </a:stretch>
        </p:blipFill>
        <p:spPr bwMode="auto">
          <a:xfrm>
            <a:off x="450850" y="1727200"/>
            <a:ext cx="8242300" cy="4064000"/>
          </a:xfrm>
          <a:prstGeom prst="rect">
            <a:avLst/>
          </a:prstGeom>
          <a:noFill/>
          <a:ln w="9525">
            <a:noFill/>
            <a:miter lim="800000"/>
            <a:headEnd/>
            <a:tailEnd/>
          </a:ln>
        </p:spPr>
      </p:pic>
    </p:spTree>
    <p:extLst>
      <p:ext uri="{BB962C8B-B14F-4D97-AF65-F5344CB8AC3E}">
        <p14:creationId xmlns:p14="http://schemas.microsoft.com/office/powerpoint/2010/main" val="327948704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Redesigning Job Design Approaches</a:t>
            </a:r>
            <a:endParaRPr lang="en-US" sz="3600">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Relational perspective of work design - </a:t>
            </a:r>
            <a:r>
              <a:rPr lang="en-US" sz="2800"/>
              <a:t>an approach to job design that focuses on how people’s tasks and jobs are increasingly based on social relationships.</a:t>
            </a:r>
          </a:p>
          <a:p>
            <a:pPr marL="342900" indent="-342900" eaLnBrk="0" hangingPunct="0">
              <a:spcBef>
                <a:spcPct val="20000"/>
              </a:spcBef>
              <a:buFont typeface="Arial" charset="0"/>
              <a:buChar char="•"/>
            </a:pPr>
            <a:r>
              <a:rPr lang="en-US" sz="2800" b="1"/>
              <a:t>Proactive perspective of work design - </a:t>
            </a:r>
            <a:r>
              <a:rPr lang="en-US" sz="2800"/>
              <a:t>an approach to job design in which employees take the initiative to change how their work is performed.</a:t>
            </a:r>
          </a:p>
        </p:txBody>
      </p:sp>
    </p:spTree>
    <p:extLst>
      <p:ext uri="{BB962C8B-B14F-4D97-AF65-F5344CB8AC3E}">
        <p14:creationId xmlns:p14="http://schemas.microsoft.com/office/powerpoint/2010/main" val="209402098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Redesigning Job Design Approaches (cont.)</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High-involvement work practices </a:t>
            </a:r>
            <a:r>
              <a:rPr lang="en-US" sz="2800"/>
              <a:t>-</a:t>
            </a:r>
            <a:r>
              <a:rPr lang="en-US" sz="2800" b="1"/>
              <a:t> </a:t>
            </a:r>
            <a:r>
              <a:rPr lang="en-US" sz="2800"/>
              <a:t>work practices designed to elicit greater input or involvement from workers.</a:t>
            </a:r>
          </a:p>
        </p:txBody>
      </p:sp>
    </p:spTree>
    <p:extLst>
      <p:ext uri="{BB962C8B-B14F-4D97-AF65-F5344CB8AC3E}">
        <p14:creationId xmlns:p14="http://schemas.microsoft.com/office/powerpoint/2010/main" val="369167545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Equity Theory</a:t>
            </a:r>
            <a:endParaRPr lang="en-US" sz="3600">
              <a:latin typeface="Calibri" pitchFamily="34" charset="0"/>
            </a:endParaRPr>
          </a:p>
        </p:txBody>
      </p:sp>
      <p:sp>
        <p:nvSpPr>
          <p:cNvPr id="829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Equity theory </a:t>
            </a:r>
            <a:r>
              <a:rPr lang="en-US" sz="2800"/>
              <a:t>- the theory that an employee compares his or her job’s input-outcome ratio with that of relevant others and then corrects any inequity.</a:t>
            </a:r>
          </a:p>
          <a:p>
            <a:pPr marL="342900" indent="-342900" eaLnBrk="0" hangingPunct="0">
              <a:spcBef>
                <a:spcPct val="20000"/>
              </a:spcBef>
              <a:buFont typeface="Arial" charset="0"/>
              <a:buChar char="•"/>
            </a:pPr>
            <a:r>
              <a:rPr lang="en-US" sz="2800" b="1"/>
              <a:t>Referents - </a:t>
            </a:r>
            <a:r>
              <a:rPr lang="en-US" sz="2800"/>
              <a:t>the persons, systems, or selves against which individuals compare themselves to assess equity.</a:t>
            </a:r>
          </a:p>
          <a:p>
            <a:pPr marL="342900" indent="-342900" eaLnBrk="0" hangingPunct="0">
              <a:spcBef>
                <a:spcPct val="20000"/>
              </a:spcBef>
              <a:buFont typeface="Arial" charset="0"/>
              <a:buChar char="•"/>
            </a:pPr>
            <a:r>
              <a:rPr lang="en-US" sz="2800" b="1"/>
              <a:t>Distributive justice - </a:t>
            </a:r>
            <a:r>
              <a:rPr lang="en-US" sz="2800"/>
              <a:t>perceived fairness of the amount and allocation of rewards among individuals.</a:t>
            </a:r>
          </a:p>
        </p:txBody>
      </p:sp>
    </p:spTree>
    <p:extLst>
      <p:ext uri="{BB962C8B-B14F-4D97-AF65-F5344CB8AC3E}">
        <p14:creationId xmlns:p14="http://schemas.microsoft.com/office/powerpoint/2010/main" val="51369723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Equity Theory (cont.)</a:t>
            </a:r>
            <a:endParaRPr lang="en-US" sz="3600">
              <a:latin typeface="Calibri" pitchFamily="34" charset="0"/>
            </a:endParaRP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Procedural justice - </a:t>
            </a:r>
            <a:r>
              <a:rPr lang="en-US" sz="2800"/>
              <a:t>perceived fairness of the process used to determine the distribution of rewards</a:t>
            </a:r>
          </a:p>
        </p:txBody>
      </p:sp>
    </p:spTree>
    <p:extLst>
      <p:ext uri="{BB962C8B-B14F-4D97-AF65-F5344CB8AC3E}">
        <p14:creationId xmlns:p14="http://schemas.microsoft.com/office/powerpoint/2010/main" val="95933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a:t>What’s Your Global Perspective?</a:t>
            </a:r>
            <a:endParaRPr lang="en-US">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Parochialism - </a:t>
            </a:r>
            <a:r>
              <a:rPr lang="en-US" sz="3200"/>
              <a:t>viewing the world solely through your own perspectives, leading to an inability to recognize differences between people.</a:t>
            </a:r>
          </a:p>
          <a:p>
            <a:pPr marL="342900" indent="-342900" eaLnBrk="0" hangingPunct="0">
              <a:spcBef>
                <a:spcPct val="20000"/>
              </a:spcBef>
              <a:buFont typeface="Arial" charset="0"/>
              <a:buChar char="•"/>
            </a:pPr>
            <a:r>
              <a:rPr lang="en-US" sz="3200" b="1"/>
              <a:t>Ethnocentric Attitude - </a:t>
            </a:r>
            <a:r>
              <a:rPr lang="en-US" sz="3200"/>
              <a:t>the parochialistic belief that the best work approaches and practices are those of the home country.</a:t>
            </a:r>
          </a:p>
        </p:txBody>
      </p:sp>
    </p:spTree>
    <p:extLst>
      <p:ext uri="{BB962C8B-B14F-4D97-AF65-F5344CB8AC3E}">
        <p14:creationId xmlns:p14="http://schemas.microsoft.com/office/powerpoint/2010/main" val="326289811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600"/>
              <a:t>Exhibit 17-7 Equity Theory</a:t>
            </a:r>
            <a:endParaRPr lang="en-US" sz="3600">
              <a:latin typeface="Calibri" pitchFamily="34" charset="0"/>
            </a:endParaRPr>
          </a:p>
        </p:txBody>
      </p:sp>
      <p:pic>
        <p:nvPicPr>
          <p:cNvPr id="87042" name="Picture 2"/>
          <p:cNvPicPr>
            <a:picLocks noChangeAspect="1" noChangeArrowheads="1"/>
          </p:cNvPicPr>
          <p:nvPr/>
        </p:nvPicPr>
        <p:blipFill>
          <a:blip r:embed="rId3"/>
          <a:srcRect/>
          <a:stretch>
            <a:fillRect/>
          </a:stretch>
        </p:blipFill>
        <p:spPr bwMode="auto">
          <a:xfrm>
            <a:off x="152400" y="1905000"/>
            <a:ext cx="8880475" cy="3657600"/>
          </a:xfrm>
          <a:prstGeom prst="rect">
            <a:avLst/>
          </a:prstGeom>
          <a:noFill/>
          <a:ln w="9525">
            <a:noFill/>
            <a:miter lim="800000"/>
            <a:headEnd/>
            <a:tailEnd/>
          </a:ln>
        </p:spPr>
      </p:pic>
    </p:spTree>
    <p:extLst>
      <p:ext uri="{BB962C8B-B14F-4D97-AF65-F5344CB8AC3E}">
        <p14:creationId xmlns:p14="http://schemas.microsoft.com/office/powerpoint/2010/main" val="381385100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600"/>
              <a:t>Expectancy Theory</a:t>
            </a:r>
            <a:endParaRPr lang="en-US" sz="36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Expectancy theory - </a:t>
            </a:r>
            <a:r>
              <a:rPr lang="en-US" sz="2800"/>
              <a:t>the theory that an  individual tends to act in a certain way based on the expectation that the act will be followed by a given outcome and on the attractiveness of that outcome to the individual.</a:t>
            </a:r>
          </a:p>
        </p:txBody>
      </p:sp>
    </p:spTree>
    <p:extLst>
      <p:ext uri="{BB962C8B-B14F-4D97-AF65-F5344CB8AC3E}">
        <p14:creationId xmlns:p14="http://schemas.microsoft.com/office/powerpoint/2010/main" val="184732524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600"/>
              <a:t>Expectancy Theory (cont.)</a:t>
            </a:r>
            <a:endParaRPr lang="en-US" sz="3600">
              <a:latin typeface="Calibri" pitchFamily="34" charset="0"/>
            </a:endParaRPr>
          </a:p>
        </p:txBody>
      </p:sp>
      <p:sp>
        <p:nvSpPr>
          <p:cNvPr id="91138" name="Rectangle 3"/>
          <p:cNvSpPr txBox="1">
            <a:spLocks/>
          </p:cNvSpPr>
          <p:nvPr/>
        </p:nvSpPr>
        <p:spPr bwMode="auto">
          <a:xfrm>
            <a:off x="457200" y="15240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Expectancy Relationships</a:t>
            </a:r>
          </a:p>
          <a:p>
            <a:pPr marL="742950" lvl="1" indent="-285750" eaLnBrk="0" hangingPunct="0">
              <a:spcBef>
                <a:spcPct val="20000"/>
              </a:spcBef>
              <a:buFont typeface="Arial" charset="0"/>
              <a:buChar char="–"/>
            </a:pPr>
            <a:r>
              <a:rPr lang="en-US" sz="2800"/>
              <a:t>Expectancy (effort-performance linkage)</a:t>
            </a:r>
          </a:p>
          <a:p>
            <a:pPr marL="1143000" lvl="2" indent="-228600" eaLnBrk="0" hangingPunct="0">
              <a:spcBef>
                <a:spcPct val="20000"/>
              </a:spcBef>
              <a:buFont typeface="Arial" charset="0"/>
              <a:buChar char="•"/>
            </a:pPr>
            <a:r>
              <a:rPr lang="en-US" sz="2400"/>
              <a:t>The perceived probability that an individual’s effort will result in a certain level of performance.</a:t>
            </a:r>
          </a:p>
          <a:p>
            <a:pPr marL="742950" lvl="1" indent="-285750" eaLnBrk="0" hangingPunct="0">
              <a:spcBef>
                <a:spcPct val="20000"/>
              </a:spcBef>
              <a:buFont typeface="Arial" charset="0"/>
              <a:buChar char="–"/>
            </a:pPr>
            <a:r>
              <a:rPr lang="en-US" sz="2800"/>
              <a:t>Instrumentality</a:t>
            </a:r>
          </a:p>
          <a:p>
            <a:pPr marL="1143000" lvl="2" indent="-228600" eaLnBrk="0" hangingPunct="0">
              <a:spcBef>
                <a:spcPct val="20000"/>
              </a:spcBef>
              <a:buFont typeface="Arial" charset="0"/>
              <a:buChar char="•"/>
            </a:pPr>
            <a:r>
              <a:rPr lang="en-US" sz="2400"/>
              <a:t>The perception that a particular level of performance will result in attaining a desired outcome (reward).</a:t>
            </a:r>
          </a:p>
          <a:p>
            <a:pPr marL="742950" lvl="1" indent="-285750" eaLnBrk="0" hangingPunct="0">
              <a:spcBef>
                <a:spcPct val="20000"/>
              </a:spcBef>
              <a:buFont typeface="Arial" charset="0"/>
              <a:buChar char="–"/>
            </a:pPr>
            <a:r>
              <a:rPr lang="en-US" sz="2800"/>
              <a:t>Valence</a:t>
            </a:r>
          </a:p>
          <a:p>
            <a:pPr marL="1143000" lvl="2" indent="-228600" eaLnBrk="0" hangingPunct="0">
              <a:spcBef>
                <a:spcPct val="20000"/>
              </a:spcBef>
              <a:buFont typeface="Arial" charset="0"/>
              <a:buChar char="•"/>
            </a:pPr>
            <a:r>
              <a:rPr lang="en-US" sz="2400"/>
              <a:t>The attractiveness/importance of the performance reward (outcome) to the individual.</a:t>
            </a:r>
          </a:p>
          <a:p>
            <a:pPr marL="742950" lvl="1" indent="-285750" eaLnBrk="0" hangingPunct="0">
              <a:spcBef>
                <a:spcPct val="20000"/>
              </a:spcBef>
              <a:buFont typeface="Arial" charset="0"/>
              <a:buChar char="–"/>
            </a:pPr>
            <a:endParaRPr lang="en-US" sz="2400"/>
          </a:p>
        </p:txBody>
      </p:sp>
    </p:spTree>
    <p:extLst>
      <p:ext uri="{BB962C8B-B14F-4D97-AF65-F5344CB8AC3E}">
        <p14:creationId xmlns:p14="http://schemas.microsoft.com/office/powerpoint/2010/main" val="4854897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t>Exhibit 17-8 Expectancy Model</a:t>
            </a:r>
            <a:endParaRPr lang="en-US" sz="3600">
              <a:latin typeface="Calibri" pitchFamily="34" charset="0"/>
            </a:endParaRPr>
          </a:p>
        </p:txBody>
      </p:sp>
      <p:pic>
        <p:nvPicPr>
          <p:cNvPr id="93186" name="Picture 3"/>
          <p:cNvPicPr>
            <a:picLocks noGrp="1" noChangeAspect="1" noChangeArrowheads="1"/>
          </p:cNvPicPr>
          <p:nvPr/>
        </p:nvPicPr>
        <p:blipFill>
          <a:blip r:embed="rId3"/>
          <a:srcRect/>
          <a:stretch>
            <a:fillRect/>
          </a:stretch>
        </p:blipFill>
        <p:spPr bwMode="auto">
          <a:xfrm>
            <a:off x="217488" y="2019300"/>
            <a:ext cx="8710612" cy="2819400"/>
          </a:xfrm>
          <a:prstGeom prst="rect">
            <a:avLst/>
          </a:prstGeom>
          <a:noFill/>
          <a:ln w="9525">
            <a:noFill/>
            <a:miter lim="800000"/>
            <a:headEnd/>
            <a:tailEnd/>
          </a:ln>
        </p:spPr>
      </p:pic>
    </p:spTree>
    <p:extLst>
      <p:ext uri="{BB962C8B-B14F-4D97-AF65-F5344CB8AC3E}">
        <p14:creationId xmlns:p14="http://schemas.microsoft.com/office/powerpoint/2010/main" val="131968719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t>Exhibit 17-9 Integrating Contemporary Theories of Motivation</a:t>
            </a:r>
            <a:endParaRPr lang="en-US" sz="3600">
              <a:latin typeface="Calibri" pitchFamily="34" charset="0"/>
            </a:endParaRPr>
          </a:p>
        </p:txBody>
      </p:sp>
      <p:pic>
        <p:nvPicPr>
          <p:cNvPr id="95234" name="Picture 3"/>
          <p:cNvPicPr>
            <a:picLocks noGrp="1" noChangeAspect="1" noChangeArrowheads="1"/>
          </p:cNvPicPr>
          <p:nvPr/>
        </p:nvPicPr>
        <p:blipFill>
          <a:blip r:embed="rId3"/>
          <a:srcRect/>
          <a:stretch>
            <a:fillRect/>
          </a:stretch>
        </p:blipFill>
        <p:spPr bwMode="auto">
          <a:xfrm>
            <a:off x="2144713" y="1493838"/>
            <a:ext cx="4854575" cy="4754562"/>
          </a:xfrm>
          <a:prstGeom prst="rect">
            <a:avLst/>
          </a:prstGeom>
          <a:noFill/>
          <a:ln w="9525">
            <a:noFill/>
            <a:miter lim="800000"/>
            <a:headEnd/>
            <a:tailEnd/>
          </a:ln>
        </p:spPr>
      </p:pic>
    </p:spTree>
    <p:extLst>
      <p:ext uri="{BB962C8B-B14F-4D97-AF65-F5344CB8AC3E}">
        <p14:creationId xmlns:p14="http://schemas.microsoft.com/office/powerpoint/2010/main" val="36681980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t>Current Issues in Motivation</a:t>
            </a:r>
            <a:endParaRPr lang="en-US" sz="3600">
              <a:latin typeface="Calibri" pitchFamily="34" charset="0"/>
            </a:endParaRPr>
          </a:p>
        </p:txBody>
      </p:sp>
      <p:sp>
        <p:nvSpPr>
          <p:cNvPr id="972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Motivating in Tough Economic Circumstances</a:t>
            </a:r>
          </a:p>
          <a:p>
            <a:pPr marL="742950" lvl="1" indent="-285750" eaLnBrk="0" hangingPunct="0">
              <a:spcBef>
                <a:spcPct val="20000"/>
              </a:spcBef>
              <a:buFont typeface="Arial" charset="0"/>
              <a:buChar char="–"/>
            </a:pPr>
            <a:r>
              <a:rPr lang="en-US" sz="2800"/>
              <a:t>The economic recession of the last few years was difficult for many organizations</a:t>
            </a:r>
          </a:p>
          <a:p>
            <a:pPr marL="742950" lvl="1" indent="-285750" eaLnBrk="0" hangingPunct="0">
              <a:spcBef>
                <a:spcPct val="20000"/>
              </a:spcBef>
              <a:buFont typeface="Arial" charset="0"/>
              <a:buChar char="–"/>
            </a:pPr>
            <a:r>
              <a:rPr lang="en-US" sz="2800"/>
              <a:t>Layoffs, tight budgets, minimal or no pay raises, benefit cuts, no bonuses, long hours doing the work of those who had been laid off— was the reality that many employees faced.</a:t>
            </a:r>
            <a:endParaRPr lang="en-US" sz="7200"/>
          </a:p>
        </p:txBody>
      </p:sp>
    </p:spTree>
    <p:extLst>
      <p:ext uri="{BB962C8B-B14F-4D97-AF65-F5344CB8AC3E}">
        <p14:creationId xmlns:p14="http://schemas.microsoft.com/office/powerpoint/2010/main" val="125085375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600"/>
              <a:t>Current Issues in Motivation (cont.)</a:t>
            </a:r>
            <a:endParaRPr lang="en-US" sz="3600">
              <a:latin typeface="Calibri" pitchFamily="34" charset="0"/>
            </a:endParaRP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Managing Cross-Cultural Motivational Challenges</a:t>
            </a:r>
          </a:p>
          <a:p>
            <a:pPr marL="742950" lvl="1" indent="-285750" eaLnBrk="0" hangingPunct="0">
              <a:spcBef>
                <a:spcPct val="20000"/>
              </a:spcBef>
              <a:buFont typeface="Arial" charset="0"/>
              <a:buChar char="–"/>
            </a:pPr>
            <a:r>
              <a:rPr lang="en-US" sz="2800"/>
              <a:t>Most current motivation theories were developed in the United States by Americans and about Americans</a:t>
            </a:r>
          </a:p>
          <a:p>
            <a:pPr marL="742950" lvl="1" indent="-285750" eaLnBrk="0" hangingPunct="0">
              <a:spcBef>
                <a:spcPct val="20000"/>
              </a:spcBef>
              <a:buFont typeface="Arial" charset="0"/>
              <a:buChar char="–"/>
            </a:pPr>
            <a:r>
              <a:rPr lang="en-US" sz="2800"/>
              <a:t>Managers can’t automatically assume motivational programs that work in one geographic location are going to work in others</a:t>
            </a:r>
          </a:p>
          <a:p>
            <a:pPr marL="742950" lvl="1" indent="-285750" eaLnBrk="0" hangingPunct="0">
              <a:spcBef>
                <a:spcPct val="20000"/>
              </a:spcBef>
              <a:buFont typeface="Arial" charset="0"/>
              <a:buChar char="–"/>
            </a:pPr>
            <a:endParaRPr lang="en-US" sz="7200"/>
          </a:p>
        </p:txBody>
      </p:sp>
    </p:spTree>
    <p:extLst>
      <p:ext uri="{BB962C8B-B14F-4D97-AF65-F5344CB8AC3E}">
        <p14:creationId xmlns:p14="http://schemas.microsoft.com/office/powerpoint/2010/main" val="362119213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sz="3600"/>
              <a:t>Current Issues in Motivation (cont.)</a:t>
            </a:r>
            <a:endParaRPr lang="en-US" sz="3600">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dirty="0"/>
              <a:t>Motivating Unique Groups of Workers</a:t>
            </a:r>
          </a:p>
          <a:p>
            <a:pPr lvl="1">
              <a:spcBef>
                <a:spcPct val="30000"/>
              </a:spcBef>
              <a:defRPr/>
            </a:pPr>
            <a:r>
              <a:rPr lang="en-US" sz="2400" dirty="0"/>
              <a:t>Compressed workweek</a:t>
            </a:r>
          </a:p>
          <a:p>
            <a:pPr lvl="2">
              <a:spcBef>
                <a:spcPct val="30000"/>
              </a:spcBef>
              <a:defRPr/>
            </a:pPr>
            <a:r>
              <a:rPr lang="en-US" sz="2000" dirty="0"/>
              <a:t>Longer daily hours, but fewer days</a:t>
            </a:r>
          </a:p>
          <a:p>
            <a:pPr lvl="1">
              <a:spcBef>
                <a:spcPct val="30000"/>
              </a:spcBef>
              <a:defRPr/>
            </a:pPr>
            <a:r>
              <a:rPr lang="en-US" sz="2400" dirty="0"/>
              <a:t>Flexible work hours (flextime)</a:t>
            </a:r>
          </a:p>
          <a:p>
            <a:pPr lvl="2">
              <a:spcBef>
                <a:spcPct val="30000"/>
              </a:spcBef>
              <a:defRPr/>
            </a:pPr>
            <a:r>
              <a:rPr lang="en-US" sz="2000" dirty="0"/>
              <a:t>Specific weekly hours with varying arrival, departure, lunch and break times around certain core hours during which all employees must be present</a:t>
            </a:r>
          </a:p>
          <a:p>
            <a:pPr lvl="1">
              <a:spcBef>
                <a:spcPct val="30000"/>
              </a:spcBef>
              <a:defRPr/>
            </a:pPr>
            <a:r>
              <a:rPr lang="en-US" sz="2400" dirty="0"/>
              <a:t>Job Sharing</a:t>
            </a:r>
          </a:p>
          <a:p>
            <a:pPr lvl="2">
              <a:spcBef>
                <a:spcPct val="30000"/>
              </a:spcBef>
              <a:defRPr/>
            </a:pPr>
            <a:r>
              <a:rPr lang="en-US" sz="2000" dirty="0"/>
              <a:t>Two or more people split a full-time job</a:t>
            </a:r>
          </a:p>
          <a:p>
            <a:pPr lvl="1">
              <a:spcBef>
                <a:spcPct val="30000"/>
              </a:spcBef>
              <a:defRPr/>
            </a:pPr>
            <a:r>
              <a:rPr lang="en-US" sz="2400" dirty="0"/>
              <a:t>Telecommuting</a:t>
            </a:r>
          </a:p>
          <a:p>
            <a:pPr lvl="2">
              <a:spcBef>
                <a:spcPct val="30000"/>
              </a:spcBef>
              <a:defRPr/>
            </a:pPr>
            <a:r>
              <a:rPr lang="en-US" sz="2000" dirty="0"/>
              <a:t>Employees work from home using computer links</a:t>
            </a:r>
          </a:p>
          <a:p>
            <a:pPr marL="457200" lvl="1" indent="0">
              <a:buFont typeface="Arial" pitchFamily="34" charset="0"/>
              <a:buNone/>
              <a:defRPr/>
            </a:pPr>
            <a:endParaRPr lang="en-US" dirty="0"/>
          </a:p>
        </p:txBody>
      </p:sp>
    </p:spTree>
    <p:extLst>
      <p:ext uri="{BB962C8B-B14F-4D97-AF65-F5344CB8AC3E}">
        <p14:creationId xmlns:p14="http://schemas.microsoft.com/office/powerpoint/2010/main" val="18814466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p:txBody>
          <a:bodyPr/>
          <a:lstStyle/>
          <a:p>
            <a:r>
              <a:rPr lang="en-US" sz="3600"/>
              <a:t>Current Issues in Motivation (cont.)</a:t>
            </a:r>
            <a:endParaRPr lang="en-US" sz="3600">
              <a:latin typeface="Calibri" pitchFamily="34" charset="0"/>
            </a:endParaRPr>
          </a:p>
        </p:txBody>
      </p:sp>
      <p:sp>
        <p:nvSpPr>
          <p:cNvPr id="1034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a:t>Motivating Professionals</a:t>
            </a:r>
          </a:p>
          <a:p>
            <a:pPr marL="742950" lvl="1" indent="-285750" eaLnBrk="0" hangingPunct="0">
              <a:spcBef>
                <a:spcPct val="40000"/>
              </a:spcBef>
              <a:buFont typeface="Arial" charset="0"/>
              <a:buChar char="–"/>
            </a:pPr>
            <a:r>
              <a:rPr lang="en-US" sz="2800"/>
              <a:t>Characteristics of professionals</a:t>
            </a:r>
          </a:p>
          <a:p>
            <a:pPr marL="1143000" lvl="2" indent="-228600" eaLnBrk="0" hangingPunct="0">
              <a:spcBef>
                <a:spcPct val="40000"/>
              </a:spcBef>
              <a:buFont typeface="Arial" charset="0"/>
              <a:buChar char="•"/>
            </a:pPr>
            <a:r>
              <a:rPr lang="en-US" sz="2400"/>
              <a:t>Strong and long-term commitment to their field of expertise</a:t>
            </a:r>
          </a:p>
          <a:p>
            <a:pPr marL="1143000" lvl="2" indent="-228600" eaLnBrk="0" hangingPunct="0">
              <a:spcBef>
                <a:spcPct val="40000"/>
              </a:spcBef>
              <a:buFont typeface="Arial" charset="0"/>
              <a:buChar char="•"/>
            </a:pPr>
            <a:r>
              <a:rPr lang="en-US" sz="2400"/>
              <a:t>Loyalty is to their profession, not to the employer</a:t>
            </a:r>
          </a:p>
          <a:p>
            <a:pPr marL="1143000" lvl="2" indent="-228600" eaLnBrk="0" hangingPunct="0">
              <a:spcBef>
                <a:spcPct val="40000"/>
              </a:spcBef>
              <a:buFont typeface="Arial" charset="0"/>
              <a:buChar char="•"/>
            </a:pPr>
            <a:r>
              <a:rPr lang="en-US" sz="2400"/>
              <a:t>Have the need to regularly update their knowledge</a:t>
            </a:r>
          </a:p>
          <a:p>
            <a:pPr marL="1143000" lvl="2" indent="-228600" eaLnBrk="0" hangingPunct="0">
              <a:spcBef>
                <a:spcPct val="40000"/>
              </a:spcBef>
              <a:buFont typeface="Arial" charset="0"/>
              <a:buChar char="•"/>
            </a:pPr>
            <a:r>
              <a:rPr lang="en-US" sz="2400"/>
              <a:t>Don’t define their workweek as 8:00 am to 5:00 pm.  </a:t>
            </a:r>
          </a:p>
        </p:txBody>
      </p:sp>
    </p:spTree>
    <p:extLst>
      <p:ext uri="{BB962C8B-B14F-4D97-AF65-F5344CB8AC3E}">
        <p14:creationId xmlns:p14="http://schemas.microsoft.com/office/powerpoint/2010/main" val="104646403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p:txBody>
          <a:bodyPr/>
          <a:lstStyle/>
          <a:p>
            <a:r>
              <a:rPr lang="en-US" sz="3600"/>
              <a:t>Current Issues in Motivation (cont.)</a:t>
            </a:r>
            <a:endParaRPr lang="en-US" sz="3600">
              <a:latin typeface="Calibri" pitchFamily="34" charset="0"/>
            </a:endParaRPr>
          </a:p>
        </p:txBody>
      </p:sp>
      <p:sp>
        <p:nvSpPr>
          <p:cNvPr id="105474" name="Rectangle 3"/>
          <p:cNvSpPr txBox="1">
            <a:spLocks/>
          </p:cNvSpPr>
          <p:nvPr/>
        </p:nvSpPr>
        <p:spPr bwMode="auto">
          <a:xfrm>
            <a:off x="457200" y="1600200"/>
            <a:ext cx="8458200" cy="4525963"/>
          </a:xfrm>
          <a:prstGeom prst="rect">
            <a:avLst/>
          </a:prstGeom>
          <a:noFill/>
          <a:ln w="9525">
            <a:noFill/>
            <a:miter lim="800000"/>
            <a:headEnd/>
            <a:tailEnd/>
          </a:ln>
        </p:spPr>
        <p:txBody>
          <a:bodyPr/>
          <a:lstStyle/>
          <a:p>
            <a:pPr marL="342900" indent="-342900" eaLnBrk="0" hangingPunct="0">
              <a:spcBef>
                <a:spcPct val="30000"/>
              </a:spcBef>
              <a:buFont typeface="Arial" charset="0"/>
              <a:buChar char="•"/>
            </a:pPr>
            <a:r>
              <a:rPr lang="en-US" sz="3200"/>
              <a:t>Motivating Contingent Workers</a:t>
            </a:r>
          </a:p>
          <a:p>
            <a:pPr marL="742950" lvl="1" indent="-285750" eaLnBrk="0" hangingPunct="0">
              <a:spcBef>
                <a:spcPct val="30000"/>
              </a:spcBef>
              <a:buFont typeface="Arial" charset="0"/>
              <a:buChar char="–"/>
            </a:pPr>
            <a:r>
              <a:rPr lang="en-US" sz="2800"/>
              <a:t>Opportunity to become a permanent employee</a:t>
            </a:r>
          </a:p>
          <a:p>
            <a:pPr marL="742950" lvl="1" indent="-285750" eaLnBrk="0" hangingPunct="0">
              <a:spcBef>
                <a:spcPct val="30000"/>
              </a:spcBef>
              <a:buFont typeface="Arial" charset="0"/>
              <a:buChar char="–"/>
            </a:pPr>
            <a:r>
              <a:rPr lang="en-US" sz="2800"/>
              <a:t>Opportunity for training</a:t>
            </a:r>
          </a:p>
          <a:p>
            <a:pPr marL="742950" lvl="1" indent="-285750" eaLnBrk="0" hangingPunct="0">
              <a:spcBef>
                <a:spcPct val="30000"/>
              </a:spcBef>
              <a:buFont typeface="Arial" charset="0"/>
              <a:buChar char="–"/>
            </a:pPr>
            <a:r>
              <a:rPr lang="en-US" sz="2800"/>
              <a:t>Equity in compensation and benefits</a:t>
            </a:r>
          </a:p>
          <a:p>
            <a:pPr marL="342900" indent="-342900" eaLnBrk="0" hangingPunct="0">
              <a:spcBef>
                <a:spcPct val="30000"/>
              </a:spcBef>
              <a:buFont typeface="Arial" charset="0"/>
              <a:buChar char="•"/>
            </a:pPr>
            <a:r>
              <a:rPr lang="en-US" sz="3200"/>
              <a:t>Motivating Low-Skilled, Minimum-Wage Employees</a:t>
            </a:r>
          </a:p>
          <a:p>
            <a:pPr marL="742950" lvl="1" indent="-285750" eaLnBrk="0" hangingPunct="0">
              <a:spcBef>
                <a:spcPct val="30000"/>
              </a:spcBef>
              <a:buFont typeface="Arial" charset="0"/>
              <a:buChar char="–"/>
            </a:pPr>
            <a:r>
              <a:rPr lang="en-US" sz="2800"/>
              <a:t>Employee recognition programs</a:t>
            </a:r>
          </a:p>
          <a:p>
            <a:pPr marL="742950" lvl="1" indent="-285750" eaLnBrk="0" hangingPunct="0">
              <a:spcBef>
                <a:spcPct val="30000"/>
              </a:spcBef>
              <a:buFont typeface="Arial" charset="0"/>
              <a:buChar char="–"/>
            </a:pPr>
            <a:r>
              <a:rPr lang="en-US" sz="2800"/>
              <a:t>Provision of sincere praise</a:t>
            </a:r>
          </a:p>
        </p:txBody>
      </p:sp>
    </p:spTree>
    <p:extLst>
      <p:ext uri="{BB962C8B-B14F-4D97-AF65-F5344CB8AC3E}">
        <p14:creationId xmlns:p14="http://schemas.microsoft.com/office/powerpoint/2010/main" val="2100862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a:t>Where Do Managers Work?</a:t>
            </a:r>
            <a:endParaRPr lang="en-US">
              <a:latin typeface="Calibri" pitchFamily="34" charset="0"/>
            </a:endParaRPr>
          </a:p>
        </p:txBody>
      </p:sp>
      <p:sp>
        <p:nvSpPr>
          <p:cNvPr id="39938" name="Rectangle 3"/>
          <p:cNvSpPr>
            <a:spLocks noGrp="1"/>
          </p:cNvSpPr>
          <p:nvPr>
            <p:ph type="body" idx="4294967295"/>
          </p:nvPr>
        </p:nvSpPr>
        <p:spPr/>
        <p:txBody>
          <a:bodyPr/>
          <a:lstStyle/>
          <a:p>
            <a:r>
              <a:rPr lang="en-US" b="1"/>
              <a:t>Organization</a:t>
            </a:r>
            <a:r>
              <a:rPr lang="en-US"/>
              <a:t> - A deliberate arrangement of people assembled to accomplish some specific purpose (that individuals independently could not accomplish alone).</a:t>
            </a:r>
          </a:p>
          <a:p>
            <a:r>
              <a:rPr lang="en-US"/>
              <a:t>Common Characteristics of Organizations</a:t>
            </a:r>
          </a:p>
          <a:p>
            <a:pPr lvl="1"/>
            <a:r>
              <a:rPr lang="en-US"/>
              <a:t>Have a distinct purpose (goal)</a:t>
            </a:r>
          </a:p>
          <a:p>
            <a:pPr lvl="1"/>
            <a:r>
              <a:rPr lang="en-US"/>
              <a:t>Are composed of people</a:t>
            </a:r>
          </a:p>
          <a:p>
            <a:pPr lvl="1"/>
            <a:r>
              <a:rPr lang="en-US"/>
              <a:t>Have a deliberate structure</a:t>
            </a:r>
          </a:p>
          <a:p>
            <a:endParaRPr lang="en-US">
              <a:latin typeface="Calibri"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a:latin typeface="Calibri" pitchFamily="34" charset="0"/>
              </a:rPr>
              <a:t>Other Global Perspectives</a:t>
            </a: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Polycentric Attitude</a:t>
            </a:r>
            <a:r>
              <a:rPr lang="en-US" sz="3200"/>
              <a:t> - the view that the managers in the host country know the best  work approaches and practices for running their business.</a:t>
            </a:r>
          </a:p>
          <a:p>
            <a:pPr marL="342900" indent="-342900" eaLnBrk="0" hangingPunct="0">
              <a:spcBef>
                <a:spcPct val="20000"/>
              </a:spcBef>
              <a:buFont typeface="Arial" charset="0"/>
              <a:buChar char="•"/>
            </a:pPr>
            <a:r>
              <a:rPr lang="en-US" sz="3200" b="1"/>
              <a:t>Geocentric Attitude - </a:t>
            </a:r>
            <a:r>
              <a:rPr lang="en-US" sz="3200"/>
              <a:t>a world-oriented view that focuses on using the best approaches and  people from around the globe.</a:t>
            </a:r>
          </a:p>
        </p:txBody>
      </p:sp>
    </p:spTree>
    <p:extLst>
      <p:ext uri="{BB962C8B-B14F-4D97-AF65-F5344CB8AC3E}">
        <p14:creationId xmlns:p14="http://schemas.microsoft.com/office/powerpoint/2010/main" val="67608946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p:txBody>
          <a:bodyPr/>
          <a:lstStyle/>
          <a:p>
            <a:r>
              <a:rPr lang="en-US" sz="3600"/>
              <a:t>Designing Appropriate Rewards Programs</a:t>
            </a:r>
            <a:endParaRPr lang="en-US" sz="3600">
              <a:latin typeface="Calibri" pitchFamily="34" charset="0"/>
            </a:endParaRPr>
          </a:p>
        </p:txBody>
      </p:sp>
      <p:sp>
        <p:nvSpPr>
          <p:cNvPr id="1075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400" b="1"/>
              <a:t>Open-book management -</a:t>
            </a:r>
            <a:r>
              <a:rPr lang="en-US" sz="2400"/>
              <a:t> a motivational approach in which an organization’s financial statements (the “books”) are shared with all employees.</a:t>
            </a:r>
          </a:p>
          <a:p>
            <a:pPr marL="342900" indent="-342900" eaLnBrk="0" hangingPunct="0">
              <a:spcBef>
                <a:spcPct val="20000"/>
              </a:spcBef>
              <a:buFont typeface="Arial" charset="0"/>
              <a:buChar char="•"/>
            </a:pPr>
            <a:r>
              <a:rPr lang="en-US" sz="2400" b="1"/>
              <a:t>Employee recognition programs - </a:t>
            </a:r>
            <a:r>
              <a:rPr lang="en-US" sz="2400"/>
              <a:t>programs based on personal attention and expression of interest, approval, and appreciation for a job well done.</a:t>
            </a:r>
          </a:p>
          <a:p>
            <a:pPr marL="342900" indent="-342900" eaLnBrk="0" hangingPunct="0">
              <a:spcBef>
                <a:spcPct val="20000"/>
              </a:spcBef>
              <a:buFont typeface="Arial" charset="0"/>
              <a:buChar char="•"/>
            </a:pPr>
            <a:r>
              <a:rPr lang="en-US" sz="2400" b="1"/>
              <a:t>Pay-for-performance programs - </a:t>
            </a:r>
            <a:r>
              <a:rPr lang="en-US" sz="2400"/>
              <a:t>variable compensation plans that pay employees on the basis of some performance measure.</a:t>
            </a:r>
          </a:p>
        </p:txBody>
      </p:sp>
    </p:spTree>
    <p:extLst>
      <p:ext uri="{BB962C8B-B14F-4D97-AF65-F5344CB8AC3E}">
        <p14:creationId xmlns:p14="http://schemas.microsoft.com/office/powerpoint/2010/main" val="14940802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r>
              <a:rPr lang="en-US" sz="3600">
                <a:latin typeface="Calibri" pitchFamily="34" charset="0"/>
              </a:rPr>
              <a:t>Review Learning Outcome 17.1</a:t>
            </a:r>
          </a:p>
        </p:txBody>
      </p:sp>
      <p:sp>
        <p:nvSpPr>
          <p:cNvPr id="1095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Define motivation.</a:t>
            </a:r>
          </a:p>
          <a:p>
            <a:pPr marL="742950" lvl="1" indent="-285750" eaLnBrk="0" hangingPunct="0">
              <a:spcBef>
                <a:spcPct val="20000"/>
              </a:spcBef>
              <a:buFont typeface="Arial" charset="0"/>
              <a:buChar char="–"/>
            </a:pPr>
            <a:r>
              <a:rPr lang="en-US" sz="2800"/>
              <a:t>Motivation is the process by which a person’s efforts are energized, directed, and sustained toward attaining a goal.</a:t>
            </a:r>
          </a:p>
          <a:p>
            <a:pPr marL="1143000" lvl="2" indent="-228600" eaLnBrk="0" hangingPunct="0">
              <a:spcBef>
                <a:spcPct val="20000"/>
              </a:spcBef>
              <a:buFont typeface="Arial" charset="0"/>
              <a:buChar char="•"/>
            </a:pPr>
            <a:r>
              <a:rPr lang="en-US" sz="2400"/>
              <a:t>The </a:t>
            </a:r>
            <a:r>
              <a:rPr lang="en-US" sz="2400" i="1"/>
              <a:t>energy </a:t>
            </a:r>
            <a:r>
              <a:rPr lang="en-US" sz="2400"/>
              <a:t>element is a measure of intensity, drive, or vigor. </a:t>
            </a:r>
          </a:p>
          <a:p>
            <a:pPr marL="1143000" lvl="2" indent="-228600" eaLnBrk="0" hangingPunct="0">
              <a:spcBef>
                <a:spcPct val="20000"/>
              </a:spcBef>
              <a:buFont typeface="Arial" charset="0"/>
              <a:buChar char="•"/>
            </a:pPr>
            <a:r>
              <a:rPr lang="en-US" sz="2400"/>
              <a:t>The high level of effort needs to be </a:t>
            </a:r>
            <a:r>
              <a:rPr lang="en-US" sz="2400" i="1"/>
              <a:t>directed </a:t>
            </a:r>
            <a:r>
              <a:rPr lang="en-US" sz="2400"/>
              <a:t>in  ways that help the organization achieve its goals.</a:t>
            </a:r>
          </a:p>
          <a:p>
            <a:pPr marL="1143000" lvl="2" indent="-228600" eaLnBrk="0" hangingPunct="0">
              <a:spcBef>
                <a:spcPct val="20000"/>
              </a:spcBef>
              <a:buFont typeface="Arial" charset="0"/>
              <a:buChar char="•"/>
            </a:pPr>
            <a:r>
              <a:rPr lang="en-US" sz="2400"/>
              <a:t>Employees must </a:t>
            </a:r>
            <a:r>
              <a:rPr lang="en-US" sz="2400" i="1"/>
              <a:t>persist </a:t>
            </a:r>
            <a:r>
              <a:rPr lang="en-US" sz="2400"/>
              <a:t>in putting forth effort to achieve those goals.</a:t>
            </a:r>
            <a:endParaRPr lang="en-US" sz="7200"/>
          </a:p>
        </p:txBody>
      </p:sp>
    </p:spTree>
    <p:extLst>
      <p:ext uri="{BB962C8B-B14F-4D97-AF65-F5344CB8AC3E}">
        <p14:creationId xmlns:p14="http://schemas.microsoft.com/office/powerpoint/2010/main" val="216385979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idx="4294967295"/>
          </p:nvPr>
        </p:nvSpPr>
        <p:spPr/>
        <p:txBody>
          <a:bodyPr/>
          <a:lstStyle/>
          <a:p>
            <a:r>
              <a:rPr lang="en-US" sz="3600">
                <a:latin typeface="Calibri" pitchFamily="34" charset="0"/>
              </a:rPr>
              <a:t>Review Learning Outcome 17.2</a:t>
            </a:r>
          </a:p>
        </p:txBody>
      </p:sp>
      <p:sp>
        <p:nvSpPr>
          <p:cNvPr id="1116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Compare and contrast early theories of motivation.</a:t>
            </a:r>
          </a:p>
          <a:p>
            <a:pPr marL="742950" lvl="1" indent="-285750" eaLnBrk="0" hangingPunct="0">
              <a:spcBef>
                <a:spcPct val="20000"/>
              </a:spcBef>
              <a:buFont typeface="Arial" charset="0"/>
              <a:buChar char="–"/>
            </a:pPr>
            <a:r>
              <a:rPr lang="en-US" sz="2800"/>
              <a:t>In Maslow’s hierarchy, individuals move up the hierarchy of five needs (physiological, safety, social, esteem, and self-actualization).</a:t>
            </a:r>
          </a:p>
          <a:p>
            <a:pPr marL="742950" lvl="1" indent="-285750" eaLnBrk="0" hangingPunct="0">
              <a:spcBef>
                <a:spcPct val="20000"/>
              </a:spcBef>
              <a:buFont typeface="Arial" charset="0"/>
              <a:buChar char="–"/>
            </a:pPr>
            <a:r>
              <a:rPr lang="en-US" sz="2800"/>
              <a:t>A Theory X manager believes people don’t like to work or won’t seek out  responsibility. A Theory Y manager assumes people like to work and seek out responsibility, so they will exercise self-motivation and self-direction.</a:t>
            </a:r>
          </a:p>
          <a:p>
            <a:pPr marL="742950" lvl="1" indent="-285750" eaLnBrk="0" hangingPunct="0">
              <a:spcBef>
                <a:spcPct val="20000"/>
              </a:spcBef>
              <a:buFont typeface="Arial" charset="0"/>
              <a:buChar char="–"/>
            </a:pPr>
            <a:endParaRPr lang="en-US" sz="7200"/>
          </a:p>
        </p:txBody>
      </p:sp>
    </p:spTree>
    <p:extLst>
      <p:ext uri="{BB962C8B-B14F-4D97-AF65-F5344CB8AC3E}">
        <p14:creationId xmlns:p14="http://schemas.microsoft.com/office/powerpoint/2010/main" val="144343284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p:txBody>
          <a:bodyPr/>
          <a:lstStyle/>
          <a:p>
            <a:r>
              <a:rPr lang="en-US" sz="3600">
                <a:latin typeface="Calibri" pitchFamily="34" charset="0"/>
              </a:rPr>
              <a:t>Review Learning Outcome 17.2 (cont.)</a:t>
            </a:r>
          </a:p>
        </p:txBody>
      </p:sp>
      <p:sp>
        <p:nvSpPr>
          <p:cNvPr id="1136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Herzberg’s theory proposed that intrinsic factors associated with job satisfaction were what motivated people. Extrinsic factors associated  with job dissatisfaction simply kept people from being dissatisfied.</a:t>
            </a:r>
          </a:p>
          <a:p>
            <a:pPr marL="342900" indent="-342900" eaLnBrk="0" hangingPunct="0">
              <a:spcBef>
                <a:spcPct val="20000"/>
              </a:spcBef>
              <a:buFont typeface="Arial" charset="0"/>
              <a:buChar char="•"/>
            </a:pPr>
            <a:r>
              <a:rPr lang="en-US" sz="2800"/>
              <a:t>Three-needs theory proposed three acquired needs that are major motives in work: need for achievement, need for affiliation, and need for power.</a:t>
            </a:r>
          </a:p>
        </p:txBody>
      </p:sp>
    </p:spTree>
    <p:extLst>
      <p:ext uri="{BB962C8B-B14F-4D97-AF65-F5344CB8AC3E}">
        <p14:creationId xmlns:p14="http://schemas.microsoft.com/office/powerpoint/2010/main" val="309714206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p:txBody>
          <a:bodyPr/>
          <a:lstStyle/>
          <a:p>
            <a:r>
              <a:rPr lang="en-US" sz="3600">
                <a:latin typeface="Calibri" pitchFamily="34" charset="0"/>
              </a:rPr>
              <a:t>Review Learning Outcome 17.3</a:t>
            </a:r>
          </a:p>
        </p:txBody>
      </p:sp>
      <p:sp>
        <p:nvSpPr>
          <p:cNvPr id="1157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Compare and contrast contemporary theories of motivation.</a:t>
            </a:r>
          </a:p>
          <a:p>
            <a:pPr marL="742950" lvl="1" indent="-285750" eaLnBrk="0" hangingPunct="0">
              <a:spcBef>
                <a:spcPct val="20000"/>
              </a:spcBef>
              <a:buFont typeface="Arial" charset="0"/>
              <a:buChar char="–"/>
            </a:pPr>
            <a:r>
              <a:rPr lang="en-US" sz="2800"/>
              <a:t>Goal-setting theory says that specific goals increase performance, and difficult	goals, when accepted, result in higher performance than easy goals.</a:t>
            </a:r>
            <a:endParaRPr lang="en-US" sz="7200"/>
          </a:p>
          <a:p>
            <a:pPr marL="742950" lvl="1" indent="-285750" eaLnBrk="0" hangingPunct="0">
              <a:spcBef>
                <a:spcPct val="20000"/>
              </a:spcBef>
              <a:buFont typeface="Arial" charset="0"/>
              <a:buChar char="–"/>
            </a:pPr>
            <a:r>
              <a:rPr lang="en-US" sz="2800"/>
              <a:t>Reinforcement theory says that behavior is a function of its consequences. </a:t>
            </a:r>
          </a:p>
          <a:p>
            <a:pPr marL="742950" lvl="1" indent="-285750" eaLnBrk="0" hangingPunct="0">
              <a:spcBef>
                <a:spcPct val="20000"/>
              </a:spcBef>
              <a:buFont typeface="Arial" charset="0"/>
              <a:buChar char="–"/>
            </a:pPr>
            <a:r>
              <a:rPr lang="en-US" sz="2800"/>
              <a:t>Job enlargement involves horizontally  expanding job scope.</a:t>
            </a:r>
          </a:p>
        </p:txBody>
      </p:sp>
    </p:spTree>
    <p:extLst>
      <p:ext uri="{BB962C8B-B14F-4D97-AF65-F5344CB8AC3E}">
        <p14:creationId xmlns:p14="http://schemas.microsoft.com/office/powerpoint/2010/main" val="351358350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p:txBody>
          <a:bodyPr/>
          <a:lstStyle/>
          <a:p>
            <a:r>
              <a:rPr lang="en-US" sz="3600">
                <a:latin typeface="Calibri" pitchFamily="34" charset="0"/>
              </a:rPr>
              <a:t>Review Learning Outcome 17.3 (cont.)</a:t>
            </a:r>
          </a:p>
        </p:txBody>
      </p:sp>
      <p:sp>
        <p:nvSpPr>
          <p:cNvPr id="1177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Job enrichment vertically expands job depth by giving employees more control over their work.</a:t>
            </a:r>
          </a:p>
          <a:p>
            <a:pPr marL="342900" indent="-342900" eaLnBrk="0" hangingPunct="0">
              <a:spcBef>
                <a:spcPct val="20000"/>
              </a:spcBef>
              <a:buFont typeface="Arial" charset="0"/>
              <a:buChar char="•"/>
            </a:pPr>
            <a:r>
              <a:rPr lang="en-US" sz="3200"/>
              <a:t>The job characteristics model says five core job dimensions (skill variety, task identity, task significance, autonomy, and feedback) are used to design motivating jobs.</a:t>
            </a:r>
          </a:p>
        </p:txBody>
      </p:sp>
    </p:spTree>
    <p:extLst>
      <p:ext uri="{BB962C8B-B14F-4D97-AF65-F5344CB8AC3E}">
        <p14:creationId xmlns:p14="http://schemas.microsoft.com/office/powerpoint/2010/main" val="196936463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idx="4294967295"/>
          </p:nvPr>
        </p:nvSpPr>
        <p:spPr/>
        <p:txBody>
          <a:bodyPr/>
          <a:lstStyle/>
          <a:p>
            <a:r>
              <a:rPr lang="en-US" sz="3600">
                <a:latin typeface="Calibri" pitchFamily="34" charset="0"/>
              </a:rPr>
              <a:t>Review Learning Outcome 17.3 (cont.)</a:t>
            </a:r>
          </a:p>
        </p:txBody>
      </p:sp>
      <p:sp>
        <p:nvSpPr>
          <p:cNvPr id="1198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Expectancy theory says an individual tends to act in a certain way based on the expectation that the act will be followed by a desired  outcome.</a:t>
            </a:r>
          </a:p>
          <a:p>
            <a:pPr marL="342900" indent="-342900" eaLnBrk="0" hangingPunct="0">
              <a:spcBef>
                <a:spcPct val="20000"/>
              </a:spcBef>
              <a:buFont typeface="Arial" charset="0"/>
              <a:buChar char="•"/>
            </a:pPr>
            <a:r>
              <a:rPr lang="en-US" sz="3200"/>
              <a:t>Equity theory focuses on how employees compare their inputs–outcomes ratios to relevant others’ ratios.</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353839561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idx="4294967295"/>
          </p:nvPr>
        </p:nvSpPr>
        <p:spPr/>
        <p:txBody>
          <a:bodyPr/>
          <a:lstStyle/>
          <a:p>
            <a:r>
              <a:rPr lang="en-US" sz="3600">
                <a:latin typeface="Calibri" pitchFamily="34" charset="0"/>
              </a:rPr>
              <a:t>Review Learning Outcome 17.4</a:t>
            </a:r>
          </a:p>
        </p:txBody>
      </p:sp>
      <p:sp>
        <p:nvSpPr>
          <p:cNvPr id="1218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Discuss current issues in motivation.</a:t>
            </a:r>
          </a:p>
          <a:p>
            <a:pPr marL="742950" lvl="1" indent="-285750" eaLnBrk="0" hangingPunct="0">
              <a:spcBef>
                <a:spcPct val="20000"/>
              </a:spcBef>
              <a:buFont typeface="Arial" charset="0"/>
              <a:buChar char="–"/>
            </a:pPr>
            <a:r>
              <a:rPr lang="en-US" sz="2800"/>
              <a:t>Managers must cope with four current motivation issues: </a:t>
            </a:r>
          </a:p>
          <a:p>
            <a:pPr marL="1143000" lvl="2" indent="-228600" eaLnBrk="0" hangingPunct="0">
              <a:spcBef>
                <a:spcPct val="20000"/>
              </a:spcBef>
              <a:buFont typeface="Arial" charset="0"/>
              <a:buChar char="•"/>
            </a:pPr>
            <a:r>
              <a:rPr lang="en-US" sz="2400"/>
              <a:t>motivating in tough economic circumstances</a:t>
            </a:r>
          </a:p>
          <a:p>
            <a:pPr marL="1143000" lvl="2" indent="-228600" eaLnBrk="0" hangingPunct="0">
              <a:spcBef>
                <a:spcPct val="20000"/>
              </a:spcBef>
              <a:buFont typeface="Arial" charset="0"/>
              <a:buChar char="•"/>
            </a:pPr>
            <a:r>
              <a:rPr lang="en-US" sz="2400"/>
              <a:t>managing cross-cultural challenges</a:t>
            </a:r>
          </a:p>
          <a:p>
            <a:pPr marL="1143000" lvl="2" indent="-228600" eaLnBrk="0" hangingPunct="0">
              <a:spcBef>
                <a:spcPct val="20000"/>
              </a:spcBef>
              <a:buFont typeface="Arial" charset="0"/>
              <a:buChar char="•"/>
            </a:pPr>
            <a:r>
              <a:rPr lang="en-US" sz="2400"/>
              <a:t>motivating unique groups of workers</a:t>
            </a:r>
          </a:p>
          <a:p>
            <a:pPr marL="1143000" lvl="2" indent="-228600" eaLnBrk="0" hangingPunct="0">
              <a:spcBef>
                <a:spcPct val="20000"/>
              </a:spcBef>
              <a:buFont typeface="Arial" charset="0"/>
              <a:buChar char="•"/>
            </a:pPr>
            <a:r>
              <a:rPr lang="en-US" sz="2400"/>
              <a:t>designing appropriate rewards programs.</a:t>
            </a:r>
            <a:endParaRPr lang="en-US" sz="7200"/>
          </a:p>
        </p:txBody>
      </p:sp>
    </p:spTree>
    <p:extLst>
      <p:ext uri="{BB962C8B-B14F-4D97-AF65-F5344CB8AC3E}">
        <p14:creationId xmlns:p14="http://schemas.microsoft.com/office/powerpoint/2010/main" val="264674063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Leadership</a:t>
            </a:r>
          </a:p>
        </p:txBody>
      </p:sp>
      <p:pic>
        <p:nvPicPr>
          <p:cNvPr id="29698" name="Picture 1"/>
          <p:cNvPicPr>
            <a:picLocks noChangeAspect="1"/>
          </p:cNvPicPr>
          <p:nvPr/>
        </p:nvPicPr>
        <p:blipFill>
          <a:blip r:embed="rId2"/>
          <a:srcRect/>
          <a:stretch>
            <a:fillRect/>
          </a:stretch>
        </p:blipFill>
        <p:spPr bwMode="auto">
          <a:xfrm>
            <a:off x="5715000" y="4267200"/>
            <a:ext cx="1828800" cy="1828800"/>
          </a:xfrm>
          <a:prstGeom prst="rect">
            <a:avLst/>
          </a:prstGeom>
          <a:noFill/>
          <a:ln w="9525">
            <a:noFill/>
            <a:miter lim="800000"/>
            <a:headEnd/>
            <a:tailEnd/>
          </a:ln>
        </p:spPr>
      </p:pic>
      <p:pic>
        <p:nvPicPr>
          <p:cNvPr id="29701" name="Picture 5" descr="Robbins M_9780273787020"/>
          <p:cNvPicPr>
            <a:picLocks noChangeAspect="1" noChangeArrowheads="1"/>
          </p:cNvPicPr>
          <p:nvPr/>
        </p:nvPicPr>
        <p:blipFill>
          <a:blip r:embed="rId3"/>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88411176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1"/>
          <p:cNvSpPr>
            <a:spLocks noGrp="1"/>
          </p:cNvSpPr>
          <p:nvPr>
            <p:ph idx="1"/>
          </p:nvPr>
        </p:nvSpPr>
        <p:spPr>
          <a:xfrm>
            <a:off x="1524000" y="1524000"/>
            <a:ext cx="7620000" cy="4419600"/>
          </a:xfrm>
        </p:spPr>
        <p:txBody>
          <a:bodyPr/>
          <a:lstStyle/>
          <a:p>
            <a:pPr marL="571500" indent="-571500" eaLnBrk="1" hangingPunct="1">
              <a:buFont typeface="Arial" charset="0"/>
              <a:buNone/>
            </a:pPr>
            <a:r>
              <a:rPr lang="en-US" sz="3200" b="1" i="0"/>
              <a:t>Define </a:t>
            </a:r>
            <a:r>
              <a:rPr lang="en-US" sz="3200" i="0"/>
              <a:t>leader and leadership.</a:t>
            </a:r>
          </a:p>
          <a:p>
            <a:pPr marL="571500" indent="-571500" eaLnBrk="1" hangingPunct="1">
              <a:buFont typeface="Arial" charset="0"/>
              <a:buNone/>
            </a:pPr>
            <a:r>
              <a:rPr lang="en-US" sz="3200" b="1" i="0"/>
              <a:t>Compare </a:t>
            </a:r>
            <a:r>
              <a:rPr lang="en-US" sz="3200" i="0"/>
              <a:t>and contrast early theories of leadership.</a:t>
            </a:r>
          </a:p>
          <a:p>
            <a:pPr marL="571500" indent="-571500" eaLnBrk="1" hangingPunct="1">
              <a:buFont typeface="Arial" charset="0"/>
              <a:buNone/>
            </a:pPr>
            <a:r>
              <a:rPr lang="en-US" sz="3200" b="1" i="0"/>
              <a:t>Describe </a:t>
            </a:r>
            <a:r>
              <a:rPr lang="en-US" sz="3200" i="0"/>
              <a:t>the three major contingency theories of leadership.</a:t>
            </a:r>
          </a:p>
          <a:p>
            <a:pPr marL="571500" indent="-571500" eaLnBrk="1" hangingPunct="1">
              <a:buFont typeface="Arial" charset="0"/>
              <a:buNone/>
            </a:pPr>
            <a:r>
              <a:rPr lang="en-US" sz="3200" b="1" i="0"/>
              <a:t>Describe </a:t>
            </a:r>
            <a:r>
              <a:rPr lang="en-US" sz="3200" i="0"/>
              <a:t>contemporary views of leadership.</a:t>
            </a:r>
          </a:p>
          <a:p>
            <a:pPr marL="571500" indent="-571500" eaLnBrk="1" hangingPunct="1">
              <a:buFont typeface="Arial" charset="0"/>
              <a:buNone/>
            </a:pPr>
            <a:r>
              <a:rPr lang="en-US" sz="3200" b="1" i="0"/>
              <a:t>Discuss </a:t>
            </a:r>
            <a:r>
              <a:rPr lang="en-US" sz="3200" i="0"/>
              <a:t>contemporary issues affecting leadership.</a:t>
            </a:r>
            <a:endParaRPr lang="en-US" sz="3200" i="0">
              <a:cs typeface="Arial" charset="0"/>
            </a:endParaRPr>
          </a:p>
        </p:txBody>
      </p:sp>
    </p:spTree>
    <p:extLst>
      <p:ext uri="{BB962C8B-B14F-4D97-AF65-F5344CB8AC3E}">
        <p14:creationId xmlns:p14="http://schemas.microsoft.com/office/powerpoint/2010/main" val="1154750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a:xfrm>
            <a:off x="304800" y="139700"/>
            <a:ext cx="8763000" cy="1143000"/>
          </a:xfrm>
        </p:spPr>
        <p:txBody>
          <a:bodyPr/>
          <a:lstStyle/>
          <a:p>
            <a:r>
              <a:rPr lang="en-US"/>
              <a:t>Understanding the Global Environment – Trading Alliances</a:t>
            </a:r>
            <a:endParaRPr lang="en-US">
              <a:latin typeface="Calibri" pitchFamily="34" charset="0"/>
            </a:endParaRPr>
          </a:p>
        </p:txBody>
      </p:sp>
      <p:sp>
        <p:nvSpPr>
          <p:cNvPr id="35842" name="Rectangle 3"/>
          <p:cNvSpPr txBox="1">
            <a:spLocks/>
          </p:cNvSpPr>
          <p:nvPr/>
        </p:nvSpPr>
        <p:spPr bwMode="auto">
          <a:xfrm>
            <a:off x="609600" y="1981200"/>
            <a:ext cx="8229600" cy="3505200"/>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European Union (EU) - </a:t>
            </a:r>
            <a:r>
              <a:rPr lang="en-US" sz="3200"/>
              <a:t>a union of 27 European nations created as a unified economic and trade entity with the </a:t>
            </a:r>
            <a:r>
              <a:rPr lang="en-US" sz="3200" b="1"/>
              <a:t>Euro </a:t>
            </a:r>
            <a:r>
              <a:rPr lang="en-US" sz="3200"/>
              <a:t>as</a:t>
            </a:r>
            <a:r>
              <a:rPr lang="en-US" sz="3200" b="1"/>
              <a:t> </a:t>
            </a:r>
            <a:r>
              <a:rPr lang="en-US" sz="3200"/>
              <a:t>a single common currency.</a:t>
            </a:r>
          </a:p>
          <a:p>
            <a:pPr marL="342900" indent="-342900" eaLnBrk="0" hangingPunct="0">
              <a:spcBef>
                <a:spcPct val="20000"/>
              </a:spcBef>
              <a:buFont typeface="Arial" charset="0"/>
              <a:buChar char="•"/>
            </a:pPr>
            <a:endParaRPr lang="en-US" sz="3200"/>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305238744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sz="3600"/>
              <a:t>Who Are Leaders and </a:t>
            </a:r>
            <a:br>
              <a:rPr lang="en-US" sz="3600"/>
            </a:br>
            <a:r>
              <a:rPr lang="en-US" sz="3600"/>
              <a:t>What Is Leadership?</a:t>
            </a:r>
            <a:endParaRPr lang="en-US" sz="3600">
              <a:latin typeface="Calibri" pitchFamily="34" charset="0"/>
            </a:endParaRPr>
          </a:p>
        </p:txBody>
      </p:sp>
      <p:sp>
        <p:nvSpPr>
          <p:cNvPr id="317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90000"/>
              </a:lnSpc>
              <a:spcBef>
                <a:spcPct val="45000"/>
              </a:spcBef>
              <a:buFont typeface="Arial" charset="0"/>
              <a:buChar char="•"/>
            </a:pPr>
            <a:r>
              <a:rPr lang="en-US" sz="3200" b="1"/>
              <a:t>Leader</a:t>
            </a:r>
            <a:r>
              <a:rPr lang="en-US" sz="3200"/>
              <a:t> - Someone who can influence others and who has managerial authority.</a:t>
            </a:r>
          </a:p>
          <a:p>
            <a:pPr marL="342900" indent="-342900" eaLnBrk="0" hangingPunct="0">
              <a:lnSpc>
                <a:spcPct val="90000"/>
              </a:lnSpc>
              <a:spcBef>
                <a:spcPct val="45000"/>
              </a:spcBef>
              <a:buFont typeface="Arial" charset="0"/>
              <a:buChar char="•"/>
            </a:pPr>
            <a:r>
              <a:rPr lang="en-US" sz="3200" b="1"/>
              <a:t>Leadership</a:t>
            </a:r>
            <a:r>
              <a:rPr lang="en-US" sz="3200"/>
              <a:t> - What leaders do; the process of influencing a group to achieve goals.</a:t>
            </a:r>
          </a:p>
          <a:p>
            <a:pPr marL="342900" indent="-342900" eaLnBrk="0" hangingPunct="0">
              <a:lnSpc>
                <a:spcPct val="90000"/>
              </a:lnSpc>
              <a:spcBef>
                <a:spcPct val="45000"/>
              </a:spcBef>
              <a:buFont typeface="Arial" charset="0"/>
              <a:buChar char="•"/>
            </a:pPr>
            <a:r>
              <a:rPr lang="en-US" sz="3200"/>
              <a:t>Ideally, all managers </a:t>
            </a:r>
            <a:r>
              <a:rPr lang="en-US" sz="3200" i="1"/>
              <a:t>should be</a:t>
            </a:r>
            <a:r>
              <a:rPr lang="en-US" sz="3200"/>
              <a:t> leaders.</a:t>
            </a:r>
          </a:p>
        </p:txBody>
      </p:sp>
    </p:spTree>
    <p:extLst>
      <p:ext uri="{BB962C8B-B14F-4D97-AF65-F5344CB8AC3E}">
        <p14:creationId xmlns:p14="http://schemas.microsoft.com/office/powerpoint/2010/main" val="185870880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sz="3600"/>
              <a:t>Early Leadership Theories</a:t>
            </a:r>
            <a:endParaRPr lang="en-US" sz="3600">
              <a:latin typeface="Calibri" pitchFamily="34" charset="0"/>
            </a:endParaRPr>
          </a:p>
        </p:txBody>
      </p:sp>
      <p:sp>
        <p:nvSpPr>
          <p:cNvPr id="337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3200" b="1"/>
              <a:t>Trait Theories </a:t>
            </a:r>
            <a:r>
              <a:rPr lang="en-US" sz="3200"/>
              <a:t>(1920s -1930s)</a:t>
            </a:r>
          </a:p>
          <a:p>
            <a:pPr marL="742950" lvl="1" indent="-285750" eaLnBrk="0" hangingPunct="0">
              <a:spcBef>
                <a:spcPct val="50000"/>
              </a:spcBef>
              <a:buFont typeface="Arial" charset="0"/>
              <a:buChar char="–"/>
            </a:pPr>
            <a:r>
              <a:rPr lang="en-US" sz="2800"/>
              <a:t>Research focused on identifying personal characteristics that differentiated leaders from non-leaders was unsuccessful. </a:t>
            </a:r>
          </a:p>
          <a:p>
            <a:pPr marL="742950" lvl="1" indent="-285750" eaLnBrk="0" hangingPunct="0">
              <a:spcBef>
                <a:spcPct val="20000"/>
              </a:spcBef>
              <a:buFont typeface="Arial" charset="0"/>
              <a:buChar char="–"/>
            </a:pPr>
            <a:r>
              <a:rPr lang="en-US" sz="2800"/>
              <a:t>It proved impossible to identify a set of traits that would </a:t>
            </a:r>
            <a:r>
              <a:rPr lang="en-US" sz="2800" i="1"/>
              <a:t>always </a:t>
            </a:r>
            <a:r>
              <a:rPr lang="en-US" sz="2800"/>
              <a:t>differentiate a leader (the person) from a nonleader.</a:t>
            </a:r>
          </a:p>
        </p:txBody>
      </p:sp>
    </p:spTree>
    <p:extLst>
      <p:ext uri="{BB962C8B-B14F-4D97-AF65-F5344CB8AC3E}">
        <p14:creationId xmlns:p14="http://schemas.microsoft.com/office/powerpoint/2010/main" val="395356912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p:txBody>
          <a:bodyPr/>
          <a:lstStyle/>
          <a:p>
            <a:r>
              <a:rPr lang="en-US" sz="3600"/>
              <a:t>Exhibit 18-1 Eight Traits Associated with Leadership</a:t>
            </a:r>
            <a:endParaRPr lang="en-US" sz="3600">
              <a:latin typeface="Calibri" pitchFamily="34" charset="0"/>
            </a:endParaRPr>
          </a:p>
        </p:txBody>
      </p:sp>
      <p:pic>
        <p:nvPicPr>
          <p:cNvPr id="35842" name="Picture 5"/>
          <p:cNvPicPr>
            <a:picLocks noChangeAspect="1" noChangeArrowheads="1"/>
          </p:cNvPicPr>
          <p:nvPr/>
        </p:nvPicPr>
        <p:blipFill>
          <a:blip r:embed="rId3"/>
          <a:srcRect/>
          <a:stretch>
            <a:fillRect/>
          </a:stretch>
        </p:blipFill>
        <p:spPr bwMode="auto">
          <a:xfrm>
            <a:off x="228600" y="1965325"/>
            <a:ext cx="8802688" cy="3292475"/>
          </a:xfrm>
          <a:prstGeom prst="rect">
            <a:avLst/>
          </a:prstGeom>
          <a:noFill/>
          <a:ln w="9525">
            <a:noFill/>
            <a:miter lim="800000"/>
            <a:headEnd/>
            <a:tailEnd/>
          </a:ln>
        </p:spPr>
      </p:pic>
    </p:spTree>
    <p:extLst>
      <p:ext uri="{BB962C8B-B14F-4D97-AF65-F5344CB8AC3E}">
        <p14:creationId xmlns:p14="http://schemas.microsoft.com/office/powerpoint/2010/main" val="223582196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a:xfrm>
            <a:off x="457200" y="114300"/>
            <a:ext cx="8229600" cy="1143000"/>
          </a:xfrm>
        </p:spPr>
        <p:txBody>
          <a:bodyPr/>
          <a:lstStyle/>
          <a:p>
            <a:r>
              <a:rPr lang="en-US" sz="3600"/>
              <a:t>Exhibit 18-1 Eight Traits Associated with Leadership (cont.)</a:t>
            </a:r>
          </a:p>
        </p:txBody>
      </p:sp>
      <p:pic>
        <p:nvPicPr>
          <p:cNvPr id="37890" name="Picture 5"/>
          <p:cNvPicPr>
            <a:picLocks noChangeAspect="1" noChangeArrowheads="1"/>
          </p:cNvPicPr>
          <p:nvPr/>
        </p:nvPicPr>
        <p:blipFill>
          <a:blip r:embed="rId3"/>
          <a:srcRect/>
          <a:stretch>
            <a:fillRect/>
          </a:stretch>
        </p:blipFill>
        <p:spPr bwMode="auto">
          <a:xfrm>
            <a:off x="114300" y="1447800"/>
            <a:ext cx="8878888" cy="4808538"/>
          </a:xfrm>
          <a:prstGeom prst="rect">
            <a:avLst/>
          </a:prstGeom>
          <a:noFill/>
          <a:ln w="9525">
            <a:noFill/>
            <a:miter lim="800000"/>
            <a:headEnd/>
            <a:tailEnd/>
          </a:ln>
        </p:spPr>
      </p:pic>
    </p:spTree>
    <p:extLst>
      <p:ext uri="{BB962C8B-B14F-4D97-AF65-F5344CB8AC3E}">
        <p14:creationId xmlns:p14="http://schemas.microsoft.com/office/powerpoint/2010/main" val="177223152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sz="3600"/>
              <a:t>Early Leadership Theories (cont.)</a:t>
            </a:r>
            <a:endParaRPr lang="en-US" sz="3600">
              <a:latin typeface="Calibri" pitchFamily="34" charset="0"/>
            </a:endParaRPr>
          </a:p>
        </p:txBody>
      </p:sp>
      <p:sp>
        <p:nvSpPr>
          <p:cNvPr id="399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Behavioral theories - </a:t>
            </a:r>
            <a:r>
              <a:rPr lang="en-US" sz="3200"/>
              <a:t>leadership theories that identify behaviors that differentiated effective leaders from ineffective leaders.</a:t>
            </a:r>
          </a:p>
          <a:p>
            <a:pPr marL="342900" indent="-342900" eaLnBrk="0" hangingPunct="0">
              <a:spcBef>
                <a:spcPct val="20000"/>
              </a:spcBef>
              <a:buFont typeface="Arial" charset="0"/>
              <a:buChar char="•"/>
            </a:pPr>
            <a:r>
              <a:rPr lang="en-US" sz="3200" b="1"/>
              <a:t>University of Iowa Studies </a:t>
            </a:r>
          </a:p>
          <a:p>
            <a:pPr marL="742950" lvl="1" indent="-285750" eaLnBrk="0" hangingPunct="0">
              <a:spcBef>
                <a:spcPct val="20000"/>
              </a:spcBef>
              <a:buFont typeface="Arial" charset="0"/>
              <a:buChar char="–"/>
            </a:pPr>
            <a:r>
              <a:rPr lang="en-US" sz="2800"/>
              <a:t>Identified three leadership styles</a:t>
            </a:r>
          </a:p>
          <a:p>
            <a:pPr marL="1143000" lvl="2" indent="-228600" eaLnBrk="0" hangingPunct="0">
              <a:spcBef>
                <a:spcPct val="20000"/>
              </a:spcBef>
              <a:buFont typeface="Arial" charset="0"/>
              <a:buChar char="•"/>
            </a:pPr>
            <a:r>
              <a:rPr lang="en-US" sz="2400"/>
              <a:t>Autocratic</a:t>
            </a:r>
          </a:p>
          <a:p>
            <a:pPr marL="1143000" lvl="2" indent="-228600" eaLnBrk="0" hangingPunct="0">
              <a:spcBef>
                <a:spcPct val="20000"/>
              </a:spcBef>
              <a:buFont typeface="Arial" charset="0"/>
              <a:buChar char="•"/>
            </a:pPr>
            <a:r>
              <a:rPr lang="en-US" sz="2400"/>
              <a:t>Democratic</a:t>
            </a:r>
          </a:p>
          <a:p>
            <a:pPr marL="1143000" lvl="2" indent="-228600" eaLnBrk="0" hangingPunct="0">
              <a:spcBef>
                <a:spcPct val="20000"/>
              </a:spcBef>
              <a:buFont typeface="Arial" charset="0"/>
              <a:buChar char="•"/>
            </a:pPr>
            <a:r>
              <a:rPr lang="en-US" sz="2400"/>
              <a:t>Laissez-faire</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106853469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sz="3600"/>
              <a:t>University of Iowa Studies (cont.)</a:t>
            </a: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Autocratic style - </a:t>
            </a:r>
            <a:r>
              <a:rPr lang="en-US" sz="2800"/>
              <a:t>A leader who dictates work methods, makes unilateral decisions, and limits employee participation</a:t>
            </a:r>
          </a:p>
          <a:p>
            <a:pPr marL="342900" indent="-342900" eaLnBrk="0" hangingPunct="0">
              <a:spcBef>
                <a:spcPct val="20000"/>
              </a:spcBef>
              <a:buFont typeface="Arial" charset="0"/>
              <a:buChar char="•"/>
            </a:pPr>
            <a:r>
              <a:rPr lang="en-US" sz="2800" b="1"/>
              <a:t>Democratic style  - </a:t>
            </a:r>
            <a:r>
              <a:rPr lang="en-US" sz="2800"/>
              <a:t>A leader who involves employees in decision making, delegates authority, and uses feedback as an opportunity for coaching employees</a:t>
            </a:r>
          </a:p>
          <a:p>
            <a:pPr marL="342900" indent="-342900" eaLnBrk="0" hangingPunct="0">
              <a:spcBef>
                <a:spcPct val="20000"/>
              </a:spcBef>
              <a:buFont typeface="Arial" charset="0"/>
              <a:buChar char="•"/>
            </a:pPr>
            <a:r>
              <a:rPr lang="en-US" sz="2800" b="1"/>
              <a:t>Laissez-faire style - </a:t>
            </a:r>
            <a:r>
              <a:rPr lang="en-US" sz="2800"/>
              <a:t>A leader who lets the group make decisions and complete the work in whatever way it sees fit</a:t>
            </a:r>
          </a:p>
        </p:txBody>
      </p:sp>
    </p:spTree>
    <p:extLst>
      <p:ext uri="{BB962C8B-B14F-4D97-AF65-F5344CB8AC3E}">
        <p14:creationId xmlns:p14="http://schemas.microsoft.com/office/powerpoint/2010/main" val="204712682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Early Leadership Theories (cont.)</a:t>
            </a:r>
            <a:endParaRPr lang="en-US" sz="3600">
              <a:latin typeface="Calibri" pitchFamily="34" charset="0"/>
            </a:endParaRPr>
          </a:p>
        </p:txBody>
      </p:sp>
      <p:sp>
        <p:nvSpPr>
          <p:cNvPr id="440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600" b="1"/>
              <a:t>The Ohio State Studies</a:t>
            </a:r>
          </a:p>
          <a:p>
            <a:pPr marL="742950" lvl="1" indent="-285750" eaLnBrk="0" hangingPunct="0">
              <a:spcBef>
                <a:spcPct val="40000"/>
              </a:spcBef>
              <a:buFont typeface="Arial" charset="0"/>
              <a:buChar char="–"/>
            </a:pPr>
            <a:r>
              <a:rPr lang="en-US" sz="3200"/>
              <a:t>Identified two dimensions of leader behavior:</a:t>
            </a:r>
          </a:p>
          <a:p>
            <a:pPr marL="1143000" lvl="2" indent="-228600" eaLnBrk="0" hangingPunct="0">
              <a:spcBef>
                <a:spcPct val="40000"/>
              </a:spcBef>
              <a:buFont typeface="Arial" charset="0"/>
              <a:buChar char="•"/>
            </a:pPr>
            <a:r>
              <a:rPr lang="en-US" sz="2800" b="1"/>
              <a:t>Initiating structure:</a:t>
            </a:r>
            <a:r>
              <a:rPr lang="en-US" sz="2800"/>
              <a:t> the role of the leader in defining his or her role and the roles of group members.</a:t>
            </a:r>
          </a:p>
          <a:p>
            <a:pPr marL="1143000" lvl="2" indent="-228600" eaLnBrk="0" hangingPunct="0">
              <a:spcBef>
                <a:spcPct val="40000"/>
              </a:spcBef>
              <a:buFont typeface="Arial" charset="0"/>
              <a:buChar char="•"/>
            </a:pPr>
            <a:r>
              <a:rPr lang="en-US" sz="2800" b="1"/>
              <a:t>Consideration:</a:t>
            </a:r>
            <a:r>
              <a:rPr lang="en-US" sz="2800"/>
              <a:t> the leader’s mutual trust and respect for group members’ ideas and feelings.</a:t>
            </a:r>
          </a:p>
        </p:txBody>
      </p:sp>
    </p:spTree>
    <p:extLst>
      <p:ext uri="{BB962C8B-B14F-4D97-AF65-F5344CB8AC3E}">
        <p14:creationId xmlns:p14="http://schemas.microsoft.com/office/powerpoint/2010/main" val="315064676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sz="3600"/>
              <a:t>Results of Ohio State Studies</a:t>
            </a:r>
            <a:endParaRPr lang="en-US" sz="3600">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40000"/>
              </a:spcBef>
              <a:buFont typeface="Arial" charset="0"/>
              <a:buChar char="•"/>
            </a:pPr>
            <a:r>
              <a:rPr lang="en-US" sz="3200"/>
              <a:t>High consideration/high structure leaders generally, but not always, achieved high scores on group task performance and satisfaction.</a:t>
            </a:r>
          </a:p>
          <a:p>
            <a:pPr marL="342900" indent="-342900" eaLnBrk="0" hangingPunct="0">
              <a:spcBef>
                <a:spcPct val="40000"/>
              </a:spcBef>
              <a:buFont typeface="Arial" charset="0"/>
              <a:buChar char="•"/>
            </a:pPr>
            <a:r>
              <a:rPr lang="en-US" sz="3200"/>
              <a:t>Evidence indicated that situational factors appeared to strongly influence leadership effectiveness.</a:t>
            </a:r>
          </a:p>
        </p:txBody>
      </p:sp>
    </p:spTree>
    <p:extLst>
      <p:ext uri="{BB962C8B-B14F-4D97-AF65-F5344CB8AC3E}">
        <p14:creationId xmlns:p14="http://schemas.microsoft.com/office/powerpoint/2010/main" val="304525156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idx="4294967295"/>
          </p:nvPr>
        </p:nvSpPr>
        <p:spPr>
          <a:extLst/>
        </p:spPr>
        <p:txBody>
          <a:bodyPr/>
          <a:lstStyle/>
          <a:p>
            <a:r>
              <a:rPr lang="en-US" sz="3600"/>
              <a:t>University of Michigan Studies</a:t>
            </a:r>
            <a:endParaRPr lang="en-US" sz="3600">
              <a:latin typeface="Calibri" pitchFamily="34" charset="0"/>
            </a:endParaRPr>
          </a:p>
        </p:txBody>
      </p:sp>
      <p:sp>
        <p:nvSpPr>
          <p:cNvPr id="481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50000"/>
              </a:spcBef>
              <a:buFont typeface="Arial" charset="0"/>
              <a:buChar char="•"/>
            </a:pPr>
            <a:r>
              <a:rPr lang="en-US" sz="2800"/>
              <a:t>Identified two dimensions of leader behavior:</a:t>
            </a:r>
          </a:p>
          <a:p>
            <a:pPr marL="742950" lvl="1" indent="-285750" eaLnBrk="0" hangingPunct="0">
              <a:spcBef>
                <a:spcPct val="50000"/>
              </a:spcBef>
              <a:buFont typeface="Arial" charset="0"/>
              <a:buChar char="–"/>
            </a:pPr>
            <a:r>
              <a:rPr lang="en-US" sz="2400" b="1"/>
              <a:t>Employee oriented:</a:t>
            </a:r>
            <a:r>
              <a:rPr lang="en-US" sz="2400"/>
              <a:t> emphasizing personal relationships</a:t>
            </a:r>
          </a:p>
          <a:p>
            <a:pPr marL="742950" lvl="1" indent="-285750" eaLnBrk="0" hangingPunct="0">
              <a:spcBef>
                <a:spcPct val="50000"/>
              </a:spcBef>
              <a:buFont typeface="Arial" charset="0"/>
              <a:buChar char="–"/>
            </a:pPr>
            <a:r>
              <a:rPr lang="en-US" sz="2400" b="1"/>
              <a:t>Production oriented:</a:t>
            </a:r>
            <a:r>
              <a:rPr lang="en-US" sz="2400"/>
              <a:t> emphasizing task accomplishment</a:t>
            </a:r>
          </a:p>
          <a:p>
            <a:pPr marL="342900" indent="-342900" eaLnBrk="0" hangingPunct="0">
              <a:spcBef>
                <a:spcPct val="50000"/>
              </a:spcBef>
              <a:buFont typeface="Arial" charset="0"/>
              <a:buChar char="•"/>
            </a:pPr>
            <a:r>
              <a:rPr lang="en-US" sz="2800"/>
              <a:t>Research findings: </a:t>
            </a:r>
          </a:p>
          <a:p>
            <a:pPr marL="742950" lvl="1" indent="-285750" eaLnBrk="0" hangingPunct="0">
              <a:spcBef>
                <a:spcPct val="50000"/>
              </a:spcBef>
              <a:buFont typeface="Arial" charset="0"/>
              <a:buChar char="–"/>
            </a:pPr>
            <a:r>
              <a:rPr lang="en-US" sz="2400"/>
              <a:t>Leaders who are employee oriented are strongly associated with high group productivity and high job satisfaction.</a:t>
            </a:r>
          </a:p>
        </p:txBody>
      </p:sp>
    </p:spTree>
    <p:extLst>
      <p:ext uri="{BB962C8B-B14F-4D97-AF65-F5344CB8AC3E}">
        <p14:creationId xmlns:p14="http://schemas.microsoft.com/office/powerpoint/2010/main" val="16037966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sz="3600"/>
              <a:t>The Managerial Grid</a:t>
            </a:r>
            <a:endParaRPr lang="en-US" sz="3600">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Managerial grid - </a:t>
            </a:r>
            <a:r>
              <a:rPr lang="en-US" sz="3200"/>
              <a:t>a two-dimensional grid for appraising leadership styles</a:t>
            </a:r>
          </a:p>
          <a:p>
            <a:pPr marL="342900" indent="-342900" eaLnBrk="0" hangingPunct="0">
              <a:spcBef>
                <a:spcPct val="30000"/>
              </a:spcBef>
              <a:buFont typeface="Arial" charset="0"/>
              <a:buChar char="•"/>
            </a:pPr>
            <a:r>
              <a:rPr lang="en-US" sz="2800"/>
              <a:t>Places managerial styles in five categories:</a:t>
            </a:r>
          </a:p>
          <a:p>
            <a:pPr marL="742950" lvl="1" indent="-285750" eaLnBrk="0" hangingPunct="0">
              <a:spcBef>
                <a:spcPct val="30000"/>
              </a:spcBef>
              <a:buFont typeface="Arial" charset="0"/>
              <a:buChar char="–"/>
            </a:pPr>
            <a:r>
              <a:rPr lang="en-US" sz="2800"/>
              <a:t>Impoverished management</a:t>
            </a:r>
          </a:p>
          <a:p>
            <a:pPr marL="742950" lvl="1" indent="-285750" eaLnBrk="0" hangingPunct="0">
              <a:spcBef>
                <a:spcPct val="30000"/>
              </a:spcBef>
              <a:buFont typeface="Arial" charset="0"/>
              <a:buChar char="–"/>
            </a:pPr>
            <a:r>
              <a:rPr lang="en-US" sz="2800"/>
              <a:t>Task management</a:t>
            </a:r>
          </a:p>
          <a:p>
            <a:pPr marL="742950" lvl="1" indent="-285750" eaLnBrk="0" hangingPunct="0">
              <a:spcBef>
                <a:spcPct val="30000"/>
              </a:spcBef>
              <a:buFont typeface="Arial" charset="0"/>
              <a:buChar char="–"/>
            </a:pPr>
            <a:r>
              <a:rPr lang="en-US" sz="2800"/>
              <a:t>Middle-of-the-road management</a:t>
            </a:r>
          </a:p>
          <a:p>
            <a:pPr marL="742950" lvl="1" indent="-285750" eaLnBrk="0" hangingPunct="0">
              <a:spcBef>
                <a:spcPct val="30000"/>
              </a:spcBef>
              <a:buFont typeface="Arial" charset="0"/>
              <a:buChar char="–"/>
            </a:pPr>
            <a:r>
              <a:rPr lang="en-US" sz="2800"/>
              <a:t>Country club management</a:t>
            </a:r>
          </a:p>
          <a:p>
            <a:pPr marL="742950" lvl="1" indent="-285750" eaLnBrk="0" hangingPunct="0">
              <a:spcBef>
                <a:spcPct val="30000"/>
              </a:spcBef>
              <a:buFont typeface="Arial" charset="0"/>
              <a:buChar char="–"/>
            </a:pPr>
            <a:r>
              <a:rPr lang="en-US" sz="2800"/>
              <a:t>Team management</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2184085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sz="4000"/>
              <a:t>Exhibit 3-1</a:t>
            </a:r>
            <a:br>
              <a:rPr lang="en-US" sz="4000"/>
            </a:br>
            <a:r>
              <a:rPr lang="en-US" sz="4000"/>
              <a:t>European Union Map</a:t>
            </a:r>
            <a:endParaRPr lang="en-US" sz="4000">
              <a:latin typeface="Calibri" pitchFamily="34" charset="0"/>
            </a:endParaRPr>
          </a:p>
        </p:txBody>
      </p:sp>
      <p:sp>
        <p:nvSpPr>
          <p:cNvPr id="378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37891" name="Picture 3"/>
          <p:cNvPicPr>
            <a:picLocks noGrp="1" noChangeAspect="1" noChangeArrowheads="1"/>
          </p:cNvPicPr>
          <p:nvPr/>
        </p:nvPicPr>
        <p:blipFill>
          <a:blip r:embed="rId3"/>
          <a:srcRect/>
          <a:stretch>
            <a:fillRect/>
          </a:stretch>
        </p:blipFill>
        <p:spPr bwMode="auto">
          <a:xfrm>
            <a:off x="1066800" y="1536700"/>
            <a:ext cx="7010400" cy="4711700"/>
          </a:xfrm>
          <a:prstGeom prst="rect">
            <a:avLst/>
          </a:prstGeom>
          <a:noFill/>
          <a:ln w="9525">
            <a:noFill/>
            <a:miter lim="800000"/>
            <a:headEnd/>
            <a:tailEnd/>
          </a:ln>
        </p:spPr>
      </p:pic>
    </p:spTree>
    <p:extLst>
      <p:ext uri="{BB962C8B-B14F-4D97-AF65-F5344CB8AC3E}">
        <p14:creationId xmlns:p14="http://schemas.microsoft.com/office/powerpoint/2010/main" val="230736726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3600"/>
              <a:t>Exhibit 18-2</a:t>
            </a:r>
            <a:br>
              <a:rPr lang="en-US" sz="3600"/>
            </a:br>
            <a:r>
              <a:rPr lang="en-US" sz="3600"/>
              <a:t>Behavioral Theories of Leadership</a:t>
            </a:r>
            <a:endParaRPr lang="en-US" sz="3600">
              <a:latin typeface="Calibri" pitchFamily="34" charset="0"/>
            </a:endParaRPr>
          </a:p>
        </p:txBody>
      </p:sp>
      <p:pic>
        <p:nvPicPr>
          <p:cNvPr id="52226" name="Picture 2"/>
          <p:cNvPicPr>
            <a:picLocks noChangeAspect="1" noChangeArrowheads="1"/>
          </p:cNvPicPr>
          <p:nvPr/>
        </p:nvPicPr>
        <p:blipFill>
          <a:blip r:embed="rId3"/>
          <a:srcRect b="40697"/>
          <a:stretch>
            <a:fillRect/>
          </a:stretch>
        </p:blipFill>
        <p:spPr bwMode="auto">
          <a:xfrm>
            <a:off x="519113" y="1752600"/>
            <a:ext cx="8105775" cy="3733800"/>
          </a:xfrm>
          <a:prstGeom prst="rect">
            <a:avLst/>
          </a:prstGeom>
          <a:noFill/>
          <a:ln w="9525">
            <a:noFill/>
            <a:miter lim="800000"/>
            <a:headEnd/>
            <a:tailEnd/>
          </a:ln>
        </p:spPr>
      </p:pic>
    </p:spTree>
    <p:extLst>
      <p:ext uri="{BB962C8B-B14F-4D97-AF65-F5344CB8AC3E}">
        <p14:creationId xmlns:p14="http://schemas.microsoft.com/office/powerpoint/2010/main" val="400102191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sz="3600"/>
              <a:t>Exhibit 18-2 Behavioral Theories of Leadership (cont.)</a:t>
            </a:r>
            <a:endParaRPr lang="en-US" sz="3600">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54275" name="Picture 2"/>
          <p:cNvPicPr>
            <a:picLocks noChangeAspect="1" noChangeArrowheads="1"/>
          </p:cNvPicPr>
          <p:nvPr/>
        </p:nvPicPr>
        <p:blipFill>
          <a:blip r:embed="rId3"/>
          <a:srcRect/>
          <a:stretch>
            <a:fillRect/>
          </a:stretch>
        </p:blipFill>
        <p:spPr bwMode="auto">
          <a:xfrm>
            <a:off x="514350" y="1524000"/>
            <a:ext cx="8115300" cy="619125"/>
          </a:xfrm>
          <a:prstGeom prst="rect">
            <a:avLst/>
          </a:prstGeom>
          <a:noFill/>
          <a:ln w="9525">
            <a:noFill/>
            <a:miter lim="800000"/>
            <a:headEnd/>
            <a:tailEnd/>
          </a:ln>
        </p:spPr>
      </p:pic>
      <p:pic>
        <p:nvPicPr>
          <p:cNvPr id="54276" name="Picture 3"/>
          <p:cNvPicPr>
            <a:picLocks noChangeAspect="1" noChangeArrowheads="1"/>
          </p:cNvPicPr>
          <p:nvPr/>
        </p:nvPicPr>
        <p:blipFill>
          <a:blip r:embed="rId4"/>
          <a:srcRect/>
          <a:stretch>
            <a:fillRect/>
          </a:stretch>
        </p:blipFill>
        <p:spPr bwMode="auto">
          <a:xfrm>
            <a:off x="762000" y="2124075"/>
            <a:ext cx="7500938" cy="4165600"/>
          </a:xfrm>
          <a:prstGeom prst="rect">
            <a:avLst/>
          </a:prstGeom>
          <a:noFill/>
          <a:ln w="9525">
            <a:noFill/>
            <a:miter lim="800000"/>
            <a:headEnd/>
            <a:tailEnd/>
          </a:ln>
        </p:spPr>
      </p:pic>
    </p:spTree>
    <p:extLst>
      <p:ext uri="{BB962C8B-B14F-4D97-AF65-F5344CB8AC3E}">
        <p14:creationId xmlns:p14="http://schemas.microsoft.com/office/powerpoint/2010/main" val="232322556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sz="3600"/>
              <a:t>Exhibit 18-2 Behavioral Theories of Leadership (cont.)</a:t>
            </a:r>
            <a:endParaRPr lang="en-US" sz="3600">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56323" name="Picture 2"/>
          <p:cNvPicPr>
            <a:picLocks noChangeAspect="1" noChangeArrowheads="1"/>
          </p:cNvPicPr>
          <p:nvPr/>
        </p:nvPicPr>
        <p:blipFill>
          <a:blip r:embed="rId3"/>
          <a:srcRect/>
          <a:stretch>
            <a:fillRect/>
          </a:stretch>
        </p:blipFill>
        <p:spPr bwMode="auto">
          <a:xfrm>
            <a:off x="514350" y="1524000"/>
            <a:ext cx="8115300" cy="619125"/>
          </a:xfrm>
          <a:prstGeom prst="rect">
            <a:avLst/>
          </a:prstGeom>
          <a:noFill/>
          <a:ln w="9525">
            <a:noFill/>
            <a:miter lim="800000"/>
            <a:headEnd/>
            <a:tailEnd/>
          </a:ln>
        </p:spPr>
      </p:pic>
      <p:pic>
        <p:nvPicPr>
          <p:cNvPr id="56324" name="Picture 2"/>
          <p:cNvPicPr>
            <a:picLocks noChangeAspect="1" noChangeArrowheads="1"/>
          </p:cNvPicPr>
          <p:nvPr/>
        </p:nvPicPr>
        <p:blipFill>
          <a:blip r:embed="rId4"/>
          <a:srcRect/>
          <a:stretch>
            <a:fillRect/>
          </a:stretch>
        </p:blipFill>
        <p:spPr bwMode="auto">
          <a:xfrm>
            <a:off x="566738" y="2209800"/>
            <a:ext cx="8010525" cy="2190750"/>
          </a:xfrm>
          <a:prstGeom prst="rect">
            <a:avLst/>
          </a:prstGeom>
          <a:noFill/>
          <a:ln w="9525">
            <a:noFill/>
            <a:miter lim="800000"/>
            <a:headEnd/>
            <a:tailEnd/>
          </a:ln>
        </p:spPr>
      </p:pic>
    </p:spTree>
    <p:extLst>
      <p:ext uri="{BB962C8B-B14F-4D97-AF65-F5344CB8AC3E}">
        <p14:creationId xmlns:p14="http://schemas.microsoft.com/office/powerpoint/2010/main" val="179501742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sz="3600"/>
              <a:t>Contingency Theories of Leadership</a:t>
            </a:r>
            <a:endParaRPr lang="en-US" sz="3600">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Fiedler contingency model - </a:t>
            </a:r>
            <a:r>
              <a:rPr lang="en-US" sz="3200"/>
              <a:t>a leadership theory proposing that effective group performance depends on the proper match between a leader’s style and the degree to which the situation allows the leader to control and influence</a:t>
            </a:r>
            <a:endParaRPr lang="en-US" sz="3200" b="1"/>
          </a:p>
        </p:txBody>
      </p:sp>
    </p:spTree>
    <p:extLst>
      <p:ext uri="{BB962C8B-B14F-4D97-AF65-F5344CB8AC3E}">
        <p14:creationId xmlns:p14="http://schemas.microsoft.com/office/powerpoint/2010/main" val="406142088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sz="3600"/>
              <a:t>The Fiedler Model (cont.)</a:t>
            </a:r>
            <a:endParaRPr lang="en-US" sz="3600">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Least-preferred coworker (LPC)  questionnaire  - </a:t>
            </a:r>
            <a:r>
              <a:rPr lang="en-US" sz="3200"/>
              <a:t>a questionnaire that measures whether a leader is task or relationship oriented</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149342236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The Fiedler Model (cont.)</a:t>
            </a:r>
            <a:endParaRPr lang="en-US" sz="3600">
              <a:latin typeface="Calibri" pitchFamily="34" charset="0"/>
            </a:endParaRPr>
          </a:p>
        </p:txBody>
      </p:sp>
      <p:sp>
        <p:nvSpPr>
          <p:cNvPr id="624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Leader–member relations</a:t>
            </a:r>
            <a:r>
              <a:rPr lang="en-US" sz="2800"/>
              <a:t>: the degree of confidence, trust, and respect employees had for their leader; rated as either good or poor.</a:t>
            </a:r>
          </a:p>
          <a:p>
            <a:pPr marL="342900" indent="-342900" eaLnBrk="0" hangingPunct="0">
              <a:spcBef>
                <a:spcPct val="20000"/>
              </a:spcBef>
              <a:buFont typeface="Arial" charset="0"/>
              <a:buChar char="•"/>
            </a:pPr>
            <a:r>
              <a:rPr lang="en-US" sz="2800" b="1"/>
              <a:t>Task structure</a:t>
            </a:r>
            <a:r>
              <a:rPr lang="en-US" sz="2800"/>
              <a:t>: the degree to which job assignments were formalized and structured; rated as either high or low.</a:t>
            </a:r>
          </a:p>
          <a:p>
            <a:pPr marL="342900" indent="-342900" eaLnBrk="0" hangingPunct="0">
              <a:spcBef>
                <a:spcPct val="20000"/>
              </a:spcBef>
              <a:buFont typeface="Arial" charset="0"/>
              <a:buChar char="•"/>
            </a:pPr>
            <a:r>
              <a:rPr lang="en-US" sz="2800" b="1"/>
              <a:t>Position power</a:t>
            </a:r>
            <a:r>
              <a:rPr lang="en-US" sz="2800"/>
              <a:t>: the degree of influence a leader had over activities such as hiring, firing, discipline, promotions, and salary  increases; rated as either strong or weak.</a:t>
            </a:r>
          </a:p>
        </p:txBody>
      </p:sp>
    </p:spTree>
    <p:extLst>
      <p:ext uri="{BB962C8B-B14F-4D97-AF65-F5344CB8AC3E}">
        <p14:creationId xmlns:p14="http://schemas.microsoft.com/office/powerpoint/2010/main" val="8281255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sz="3600"/>
              <a:t>Exhibit 18-3</a:t>
            </a:r>
            <a:br>
              <a:rPr lang="en-US" sz="3600"/>
            </a:br>
            <a:r>
              <a:rPr lang="en-US" sz="3600"/>
              <a:t>The Fiedler Model</a:t>
            </a:r>
            <a:endParaRPr lang="en-US" sz="3600">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endParaRPr lang="en-GB" sz="3200"/>
          </a:p>
        </p:txBody>
      </p:sp>
      <p:pic>
        <p:nvPicPr>
          <p:cNvPr id="64515" name="Picture 3"/>
          <p:cNvPicPr>
            <a:picLocks noGrp="1" noChangeAspect="1" noChangeArrowheads="1"/>
          </p:cNvPicPr>
          <p:nvPr/>
        </p:nvPicPr>
        <p:blipFill>
          <a:blip r:embed="rId3"/>
          <a:srcRect/>
          <a:stretch>
            <a:fillRect/>
          </a:stretch>
        </p:blipFill>
        <p:spPr bwMode="auto">
          <a:xfrm>
            <a:off x="538163" y="1704975"/>
            <a:ext cx="8067675" cy="3933825"/>
          </a:xfrm>
          <a:prstGeom prst="rect">
            <a:avLst/>
          </a:prstGeom>
          <a:noFill/>
          <a:ln w="9525">
            <a:noFill/>
            <a:miter lim="800000"/>
            <a:headEnd/>
            <a:tailEnd/>
          </a:ln>
        </p:spPr>
      </p:pic>
    </p:spTree>
    <p:extLst>
      <p:ext uri="{BB962C8B-B14F-4D97-AF65-F5344CB8AC3E}">
        <p14:creationId xmlns:p14="http://schemas.microsoft.com/office/powerpoint/2010/main" val="46001571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sz="3600"/>
              <a:t>Hersey and Blanchard’s Situational Leadership Theory (SLT)</a:t>
            </a:r>
            <a:endParaRPr lang="en-US" sz="3600">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Situational leadership theory (SLT)  - </a:t>
            </a:r>
            <a:r>
              <a:rPr lang="en-US" sz="2800"/>
              <a:t>a leadership contingency theory that focuses on followers’ readiness</a:t>
            </a:r>
          </a:p>
          <a:p>
            <a:pPr marL="342900" indent="-342900" eaLnBrk="0" hangingPunct="0">
              <a:spcBef>
                <a:spcPct val="35000"/>
              </a:spcBef>
              <a:buFont typeface="Arial" charset="0"/>
              <a:buChar char="•"/>
            </a:pPr>
            <a:r>
              <a:rPr lang="en-US" sz="3200" b="1"/>
              <a:t>Readiness:</a:t>
            </a:r>
            <a:r>
              <a:rPr lang="en-US" sz="3200"/>
              <a:t> the extent to which followers have the ability and willingness to accomplish a specific task</a:t>
            </a:r>
          </a:p>
        </p:txBody>
      </p:sp>
    </p:spTree>
    <p:extLst>
      <p:ext uri="{BB962C8B-B14F-4D97-AF65-F5344CB8AC3E}">
        <p14:creationId xmlns:p14="http://schemas.microsoft.com/office/powerpoint/2010/main" val="1918064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sz="3600">
                <a:cs typeface="Arial" charset="0"/>
              </a:rPr>
              <a:t>SLT</a:t>
            </a:r>
            <a:r>
              <a:rPr lang="en-US" sz="3600">
                <a:latin typeface="Calibri" pitchFamily="34" charset="0"/>
              </a:rPr>
              <a:t> </a:t>
            </a:r>
            <a:r>
              <a:rPr lang="en-US" sz="3600"/>
              <a:t>Leadership Styles</a:t>
            </a:r>
            <a:endParaRPr lang="en-US" sz="3600">
              <a:latin typeface="Calibri" pitchFamily="34" charset="0"/>
            </a:endParaRPr>
          </a:p>
        </p:txBody>
      </p:sp>
      <p:sp>
        <p:nvSpPr>
          <p:cNvPr id="686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i="1"/>
              <a:t>Telling </a:t>
            </a:r>
            <a:r>
              <a:rPr lang="en-US" sz="3200"/>
              <a:t>(high task–low relationship): The leader defines roles and tells people what, how, when, and where to do various tasks.</a:t>
            </a:r>
          </a:p>
          <a:p>
            <a:pPr marL="342900" indent="-342900" eaLnBrk="0" hangingPunct="0">
              <a:spcBef>
                <a:spcPct val="20000"/>
              </a:spcBef>
              <a:buFont typeface="Arial" charset="0"/>
              <a:buChar char="•"/>
            </a:pPr>
            <a:r>
              <a:rPr lang="en-US" sz="3200" i="1"/>
              <a:t>Selling </a:t>
            </a:r>
            <a:r>
              <a:rPr lang="en-US" sz="3200"/>
              <a:t>(high task–high relationship): The leader provides both directive and supportive behavior.</a:t>
            </a:r>
          </a:p>
        </p:txBody>
      </p:sp>
    </p:spTree>
    <p:extLst>
      <p:ext uri="{BB962C8B-B14F-4D97-AF65-F5344CB8AC3E}">
        <p14:creationId xmlns:p14="http://schemas.microsoft.com/office/powerpoint/2010/main" val="424550902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3600">
                <a:cs typeface="Arial" charset="0"/>
              </a:rPr>
              <a:t>SLT</a:t>
            </a:r>
            <a:r>
              <a:rPr lang="en-US" sz="3600">
                <a:latin typeface="Calibri" pitchFamily="34" charset="0"/>
              </a:rPr>
              <a:t> </a:t>
            </a:r>
            <a:r>
              <a:rPr lang="en-US" sz="3600"/>
              <a:t>Leadership Styles (cont.)</a:t>
            </a:r>
            <a:endParaRPr lang="en-US" sz="3600">
              <a:latin typeface="Calibri" pitchFamily="34" charset="0"/>
            </a:endParaRPr>
          </a:p>
        </p:txBody>
      </p:sp>
      <p:sp>
        <p:nvSpPr>
          <p:cNvPr id="706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i="1"/>
              <a:t>Participating </a:t>
            </a:r>
            <a:r>
              <a:rPr lang="en-US" sz="3200"/>
              <a:t>(low task–high relationship): The leader and followers share in decision making; the main role of the leader is facilitating and communicating.</a:t>
            </a:r>
          </a:p>
          <a:p>
            <a:pPr marL="342900" indent="-342900" eaLnBrk="0" hangingPunct="0">
              <a:spcBef>
                <a:spcPct val="20000"/>
              </a:spcBef>
              <a:buFont typeface="Arial" charset="0"/>
              <a:buChar char="•"/>
            </a:pPr>
            <a:r>
              <a:rPr lang="en-US" sz="3200" i="1"/>
              <a:t>Delegating </a:t>
            </a:r>
            <a:r>
              <a:rPr lang="en-US" sz="3200"/>
              <a:t>(low task–low relationship): The leader provides little direction or support.</a:t>
            </a:r>
          </a:p>
        </p:txBody>
      </p:sp>
    </p:spTree>
    <p:extLst>
      <p:ext uri="{BB962C8B-B14F-4D97-AF65-F5344CB8AC3E}">
        <p14:creationId xmlns:p14="http://schemas.microsoft.com/office/powerpoint/2010/main" val="672780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en-US"/>
              <a:t>Trading Alliances (cont.)</a:t>
            </a:r>
            <a:endParaRPr lang="en-US">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1" dirty="0"/>
              <a:t>North American Free Trade Agreement (NAFTA) - </a:t>
            </a:r>
            <a:r>
              <a:rPr lang="en-US" dirty="0"/>
              <a:t>an agreement among the Mexican, Canadian, and U.S. governments in which certain barriers to trade have been eliminated.</a:t>
            </a:r>
          </a:p>
          <a:p>
            <a:pPr marL="0" indent="0">
              <a:buFont typeface="Arial" pitchFamily="34" charset="0"/>
              <a:buNone/>
              <a:defRPr/>
            </a:pPr>
            <a:endParaRPr lang="en-US" dirty="0"/>
          </a:p>
        </p:txBody>
      </p:sp>
    </p:spTree>
    <p:extLst>
      <p:ext uri="{BB962C8B-B14F-4D97-AF65-F5344CB8AC3E}">
        <p14:creationId xmlns:p14="http://schemas.microsoft.com/office/powerpoint/2010/main" val="209555532"/>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r>
              <a:rPr lang="en-US" sz="3600"/>
              <a:t>Four Stages of Follower Readiness</a:t>
            </a:r>
            <a:endParaRPr lang="en-US" sz="3600">
              <a:latin typeface="Calibri" pitchFamily="34" charset="0"/>
            </a:endParaRPr>
          </a:p>
        </p:txBody>
      </p:sp>
      <p:sp>
        <p:nvSpPr>
          <p:cNvPr id="727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i="1"/>
              <a:t>R1: </a:t>
            </a:r>
            <a:r>
              <a:rPr lang="en-US" sz="3200"/>
              <a:t>People are both </a:t>
            </a:r>
            <a:r>
              <a:rPr lang="en-US" sz="3200" i="1"/>
              <a:t>unable and unwilling </a:t>
            </a:r>
            <a:r>
              <a:rPr lang="en-US" sz="3200"/>
              <a:t>to take responsibility for doing something. Followers aren’t competent or confident.</a:t>
            </a:r>
          </a:p>
          <a:p>
            <a:pPr marL="342900" indent="-342900" eaLnBrk="0" hangingPunct="0">
              <a:spcBef>
                <a:spcPct val="20000"/>
              </a:spcBef>
              <a:buFont typeface="Arial" charset="0"/>
              <a:buChar char="•"/>
            </a:pPr>
            <a:r>
              <a:rPr lang="en-US" sz="3200" i="1"/>
              <a:t>R2</a:t>
            </a:r>
            <a:r>
              <a:rPr lang="en-US" sz="3200"/>
              <a:t>: People are </a:t>
            </a:r>
            <a:r>
              <a:rPr lang="en-US" sz="3200" i="1"/>
              <a:t>unable but willing </a:t>
            </a:r>
            <a:r>
              <a:rPr lang="en-US" sz="3200"/>
              <a:t>to do the necessary job tasks. Followers are motivated but lack the appropriate skills.</a:t>
            </a:r>
          </a:p>
        </p:txBody>
      </p:sp>
    </p:spTree>
    <p:extLst>
      <p:ext uri="{BB962C8B-B14F-4D97-AF65-F5344CB8AC3E}">
        <p14:creationId xmlns:p14="http://schemas.microsoft.com/office/powerpoint/2010/main" val="303711219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sz="3200"/>
              <a:t>Four Stages of Follower Readiness (cont.)</a:t>
            </a:r>
            <a:endParaRPr lang="en-US" sz="3200">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i="1"/>
              <a:t>R3: </a:t>
            </a:r>
            <a:r>
              <a:rPr lang="en-US" sz="3200"/>
              <a:t>People are </a:t>
            </a:r>
            <a:r>
              <a:rPr lang="en-US" sz="3200" i="1"/>
              <a:t>able but unwilling </a:t>
            </a:r>
            <a:r>
              <a:rPr lang="en-US" sz="3200"/>
              <a:t>to do what the leader wants. Followers are competent, but don’t want to do something. </a:t>
            </a:r>
          </a:p>
          <a:p>
            <a:pPr marL="342900" indent="-342900" eaLnBrk="0" hangingPunct="0">
              <a:spcBef>
                <a:spcPct val="20000"/>
              </a:spcBef>
              <a:buFont typeface="Arial" charset="0"/>
              <a:buChar char="•"/>
            </a:pPr>
            <a:r>
              <a:rPr lang="en-US" sz="3200" i="1"/>
              <a:t>R4</a:t>
            </a:r>
            <a:r>
              <a:rPr lang="en-US" sz="3200"/>
              <a:t>: People are both </a:t>
            </a:r>
            <a:r>
              <a:rPr lang="en-US" sz="3200" i="1"/>
              <a:t>able and willing </a:t>
            </a:r>
            <a:r>
              <a:rPr lang="en-US" sz="3200"/>
              <a:t>to do what is asked of them.</a:t>
            </a:r>
          </a:p>
        </p:txBody>
      </p:sp>
    </p:spTree>
    <p:extLst>
      <p:ext uri="{BB962C8B-B14F-4D97-AF65-F5344CB8AC3E}">
        <p14:creationId xmlns:p14="http://schemas.microsoft.com/office/powerpoint/2010/main" val="390808652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sz="3600"/>
              <a:t>Path-Goal Model</a:t>
            </a:r>
            <a:endParaRPr lang="en-US" sz="3600">
              <a:latin typeface="Calibri" pitchFamily="34" charset="0"/>
            </a:endParaRP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Path-goal theory –</a:t>
            </a:r>
            <a:r>
              <a:rPr lang="en-US" sz="3200"/>
              <a:t> a leadership theory that says the leader’s job is to assist followers in attaining their goals and to provide direction or support needed to ensure that their goals are compatible with the goals of the group or organization.</a:t>
            </a:r>
          </a:p>
        </p:txBody>
      </p:sp>
    </p:spTree>
    <p:extLst>
      <p:ext uri="{BB962C8B-B14F-4D97-AF65-F5344CB8AC3E}">
        <p14:creationId xmlns:p14="http://schemas.microsoft.com/office/powerpoint/2010/main" val="214336457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sz="3600"/>
              <a:t>Path-Goal Model (cont.)</a:t>
            </a:r>
            <a:endParaRPr lang="en-US" sz="3600">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Four leadership behaviors</a:t>
            </a:r>
          </a:p>
          <a:p>
            <a:pPr marL="742950" lvl="1" indent="-285750" eaLnBrk="0" hangingPunct="0">
              <a:spcBef>
                <a:spcPct val="20000"/>
              </a:spcBef>
              <a:buFont typeface="Arial" charset="0"/>
              <a:buChar char="–"/>
            </a:pPr>
            <a:r>
              <a:rPr lang="en-US" sz="2800" i="1"/>
              <a:t>Directive leader: </a:t>
            </a:r>
            <a:r>
              <a:rPr lang="en-US" sz="2800"/>
              <a:t>Lets subordinates know what’s expected of them, schedules work to be done, and gives specific guidance on how to accomplish tasks.</a:t>
            </a:r>
          </a:p>
          <a:p>
            <a:pPr marL="742950" lvl="1" indent="-285750" eaLnBrk="0" hangingPunct="0">
              <a:spcBef>
                <a:spcPct val="20000"/>
              </a:spcBef>
              <a:buFont typeface="Arial" charset="0"/>
              <a:buChar char="–"/>
            </a:pPr>
            <a:r>
              <a:rPr lang="en-US" sz="2800" i="1"/>
              <a:t>Supportive leader: </a:t>
            </a:r>
            <a:r>
              <a:rPr lang="en-US" sz="2800"/>
              <a:t>Shows concern for the needs of followers and is friendly.</a:t>
            </a:r>
          </a:p>
        </p:txBody>
      </p:sp>
    </p:spTree>
    <p:extLst>
      <p:ext uri="{BB962C8B-B14F-4D97-AF65-F5344CB8AC3E}">
        <p14:creationId xmlns:p14="http://schemas.microsoft.com/office/powerpoint/2010/main" val="404106340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Path-Goal Model (cont.)</a:t>
            </a:r>
            <a:endParaRPr lang="en-US" sz="3600">
              <a:latin typeface="Calibri" pitchFamily="34" charset="0"/>
            </a:endParaRPr>
          </a:p>
        </p:txBody>
      </p:sp>
      <p:sp>
        <p:nvSpPr>
          <p:cNvPr id="8089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Four leadership behaviors (cont.)</a:t>
            </a:r>
            <a:endParaRPr lang="en-US" sz="3200" i="1"/>
          </a:p>
          <a:p>
            <a:pPr marL="742950" lvl="1" indent="-285750" eaLnBrk="0" hangingPunct="0">
              <a:spcBef>
                <a:spcPct val="20000"/>
              </a:spcBef>
              <a:buFont typeface="Arial" charset="0"/>
              <a:buChar char="–"/>
            </a:pPr>
            <a:r>
              <a:rPr lang="en-US" sz="2800" i="1"/>
              <a:t>Participative leader: </a:t>
            </a:r>
            <a:r>
              <a:rPr lang="en-US" sz="2800"/>
              <a:t>Consults with group members and uses their suggestions before making a decision.</a:t>
            </a:r>
          </a:p>
          <a:p>
            <a:pPr marL="742950" lvl="1" indent="-285750" eaLnBrk="0" hangingPunct="0">
              <a:spcBef>
                <a:spcPct val="20000"/>
              </a:spcBef>
              <a:buFont typeface="Arial" charset="0"/>
              <a:buChar char="–"/>
            </a:pPr>
            <a:r>
              <a:rPr lang="en-US" sz="2800" i="1"/>
              <a:t>Achievement oriented leader: </a:t>
            </a:r>
            <a:r>
              <a:rPr lang="en-US" sz="2800"/>
              <a:t>Sets challenging goals and expects followers to perform at their highest level.</a:t>
            </a:r>
          </a:p>
        </p:txBody>
      </p:sp>
    </p:spTree>
    <p:extLst>
      <p:ext uri="{BB962C8B-B14F-4D97-AF65-F5344CB8AC3E}">
        <p14:creationId xmlns:p14="http://schemas.microsoft.com/office/powerpoint/2010/main" val="77350843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sz="3600"/>
              <a:t>Exhibit 18-4</a:t>
            </a:r>
            <a:br>
              <a:rPr lang="en-US" sz="3600"/>
            </a:br>
            <a:r>
              <a:rPr lang="en-US" sz="3600"/>
              <a:t>Path-Goal Model</a:t>
            </a:r>
            <a:endParaRPr lang="en-US" sz="3600">
              <a:latin typeface="Calibri" pitchFamily="34" charset="0"/>
            </a:endParaRPr>
          </a:p>
        </p:txBody>
      </p:sp>
      <p:pic>
        <p:nvPicPr>
          <p:cNvPr id="82946" name="Picture 2"/>
          <p:cNvPicPr>
            <a:picLocks noChangeAspect="1" noChangeArrowheads="1"/>
          </p:cNvPicPr>
          <p:nvPr/>
        </p:nvPicPr>
        <p:blipFill>
          <a:blip r:embed="rId3"/>
          <a:srcRect/>
          <a:stretch>
            <a:fillRect/>
          </a:stretch>
        </p:blipFill>
        <p:spPr bwMode="auto">
          <a:xfrm>
            <a:off x="709613" y="1485900"/>
            <a:ext cx="7724775" cy="4610100"/>
          </a:xfrm>
          <a:prstGeom prst="rect">
            <a:avLst/>
          </a:prstGeom>
          <a:noFill/>
          <a:ln w="9525">
            <a:noFill/>
            <a:miter lim="800000"/>
            <a:headEnd/>
            <a:tailEnd/>
          </a:ln>
        </p:spPr>
      </p:pic>
    </p:spTree>
    <p:extLst>
      <p:ext uri="{BB962C8B-B14F-4D97-AF65-F5344CB8AC3E}">
        <p14:creationId xmlns:p14="http://schemas.microsoft.com/office/powerpoint/2010/main" val="2959904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sz="3600"/>
              <a:t>Contemporary Views of Leadership</a:t>
            </a:r>
            <a:endParaRPr lang="en-US" sz="3600">
              <a:latin typeface="Calibri" pitchFamily="34" charset="0"/>
            </a:endParaRP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Leader–member exchange theory (LMX) - </a:t>
            </a:r>
            <a:r>
              <a:rPr lang="en-US" sz="3200"/>
              <a:t>the leadership theory that says leaders create in-groups and out-groups and those in the in-group will have higher performance ratings, less turnover, and greater job satisfaction</a:t>
            </a:r>
          </a:p>
        </p:txBody>
      </p:sp>
    </p:spTree>
    <p:extLst>
      <p:ext uri="{BB962C8B-B14F-4D97-AF65-F5344CB8AC3E}">
        <p14:creationId xmlns:p14="http://schemas.microsoft.com/office/powerpoint/2010/main" val="38520102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3200"/>
              <a:t>Contemporary Views of Leadership (cont.)</a:t>
            </a:r>
            <a:endParaRPr lang="en-US" sz="3200">
              <a:latin typeface="Calibri" pitchFamily="34" charset="0"/>
            </a:endParaRP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Transactional leaders - </a:t>
            </a:r>
            <a:r>
              <a:rPr lang="en-US" sz="3200"/>
              <a:t>leaders who lead primarily by using social exchanges (or transactions)</a:t>
            </a:r>
          </a:p>
          <a:p>
            <a:pPr marL="342900" indent="-342900" eaLnBrk="0" hangingPunct="0">
              <a:spcBef>
                <a:spcPct val="20000"/>
              </a:spcBef>
              <a:buFont typeface="Arial" charset="0"/>
              <a:buChar char="•"/>
            </a:pPr>
            <a:r>
              <a:rPr lang="en-US" sz="3200" b="1"/>
              <a:t>Transformational leaders - </a:t>
            </a:r>
            <a:r>
              <a:rPr lang="en-US" sz="3200"/>
              <a:t>leaders who stimulate and inspire (transform) followers to achieve extraordinary outcomes</a:t>
            </a:r>
          </a:p>
        </p:txBody>
      </p:sp>
    </p:spTree>
    <p:extLst>
      <p:ext uri="{BB962C8B-B14F-4D97-AF65-F5344CB8AC3E}">
        <p14:creationId xmlns:p14="http://schemas.microsoft.com/office/powerpoint/2010/main" val="27076980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sz="3200"/>
              <a:t>Contemporary Views of Leadership (cont.)</a:t>
            </a:r>
            <a:endParaRPr lang="en-US" sz="3200">
              <a:latin typeface="Calibri" pitchFamily="34" charset="0"/>
            </a:endParaRP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Charismatic leader  - </a:t>
            </a:r>
            <a:r>
              <a:rPr lang="en-US" sz="3200"/>
              <a:t>an enthusiastic, self-confident leader whose personality and actions influence people to behave in certain ways.</a:t>
            </a:r>
          </a:p>
          <a:p>
            <a:pPr marL="342900" indent="-342900" eaLnBrk="0" hangingPunct="0">
              <a:spcBef>
                <a:spcPct val="20000"/>
              </a:spcBef>
              <a:buFont typeface="Arial" charset="0"/>
              <a:buChar char="•"/>
            </a:pPr>
            <a:r>
              <a:rPr lang="en-US" sz="3200" b="1"/>
              <a:t>Visionary leadership - </a:t>
            </a:r>
            <a:r>
              <a:rPr lang="en-US" sz="3200"/>
              <a:t>the ability to create and articulate a realistic, credible, and attractive vision of the future that improves upon the present situation.</a:t>
            </a:r>
          </a:p>
        </p:txBody>
      </p:sp>
    </p:spTree>
    <p:extLst>
      <p:ext uri="{BB962C8B-B14F-4D97-AF65-F5344CB8AC3E}">
        <p14:creationId xmlns:p14="http://schemas.microsoft.com/office/powerpoint/2010/main" val="215907642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3200"/>
              <a:t>Contemporary Views of Leadership (cont.)</a:t>
            </a:r>
            <a:endParaRPr lang="en-US" sz="3200">
              <a:latin typeface="Calibri" pitchFamily="34" charset="0"/>
            </a:endParaRP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Team Leadership - many leaders are not equipped to handle the change to  employee teams</a:t>
            </a:r>
          </a:p>
          <a:p>
            <a:pPr marL="342900" indent="-342900" eaLnBrk="0" hangingPunct="0">
              <a:spcBef>
                <a:spcPct val="20000"/>
              </a:spcBef>
              <a:buFont typeface="Arial" charset="0"/>
              <a:buChar char="•"/>
            </a:pPr>
            <a:r>
              <a:rPr lang="en-US" sz="3200"/>
              <a:t>A team leader’s job is to focus on two priorities: </a:t>
            </a:r>
          </a:p>
          <a:p>
            <a:pPr marL="971550" lvl="1" indent="-514350" eaLnBrk="0" hangingPunct="0">
              <a:spcBef>
                <a:spcPct val="20000"/>
              </a:spcBef>
              <a:buFontTx/>
              <a:buAutoNum type="arabicPeriod"/>
            </a:pPr>
            <a:r>
              <a:rPr lang="en-US" sz="2800"/>
              <a:t> Managing the team’s external boundary</a:t>
            </a:r>
          </a:p>
          <a:p>
            <a:pPr marL="971550" lvl="1" indent="-514350" eaLnBrk="0" hangingPunct="0">
              <a:spcBef>
                <a:spcPct val="20000"/>
              </a:spcBef>
              <a:buFontTx/>
              <a:buAutoNum type="arabicPeriod"/>
            </a:pPr>
            <a:r>
              <a:rPr lang="en-US" sz="2800"/>
              <a:t>Facilitating the team process</a:t>
            </a:r>
          </a:p>
        </p:txBody>
      </p:sp>
    </p:spTree>
    <p:extLst>
      <p:ext uri="{BB962C8B-B14F-4D97-AF65-F5344CB8AC3E}">
        <p14:creationId xmlns:p14="http://schemas.microsoft.com/office/powerpoint/2010/main" val="3434819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a:t>Trading Allowances (cont.)</a:t>
            </a:r>
            <a:endParaRPr lang="en-US">
              <a:latin typeface="Calibri" pitchFamily="34" charset="0"/>
            </a:endParaRPr>
          </a:p>
        </p:txBody>
      </p:sp>
      <p:sp>
        <p:nvSpPr>
          <p:cNvPr id="419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Association of Southeast Asian Nations (ASEAN) - </a:t>
            </a:r>
            <a:r>
              <a:rPr lang="en-US" sz="3200"/>
              <a:t>A trading alliance of 10 Southeast Asian nations</a:t>
            </a:r>
          </a:p>
        </p:txBody>
      </p:sp>
    </p:spTree>
    <p:extLst>
      <p:ext uri="{BB962C8B-B14F-4D97-AF65-F5344CB8AC3E}">
        <p14:creationId xmlns:p14="http://schemas.microsoft.com/office/powerpoint/2010/main" val="187445733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3600"/>
              <a:t>Exhibit 18-5</a:t>
            </a:r>
            <a:br>
              <a:rPr lang="en-US" sz="3600"/>
            </a:br>
            <a:r>
              <a:rPr lang="en-US" sz="3600"/>
              <a:t>Team Leadership Roles</a:t>
            </a:r>
            <a:endParaRPr lang="en-US" sz="3600">
              <a:latin typeface="Calibri" pitchFamily="34" charset="0"/>
            </a:endParaRPr>
          </a:p>
        </p:txBody>
      </p:sp>
      <p:pic>
        <p:nvPicPr>
          <p:cNvPr id="93186" name="Picture 2"/>
          <p:cNvPicPr>
            <a:picLocks noChangeAspect="1" noChangeArrowheads="1"/>
          </p:cNvPicPr>
          <p:nvPr/>
        </p:nvPicPr>
        <p:blipFill>
          <a:blip r:embed="rId3"/>
          <a:srcRect/>
          <a:stretch>
            <a:fillRect/>
          </a:stretch>
        </p:blipFill>
        <p:spPr bwMode="auto">
          <a:xfrm>
            <a:off x="2119313" y="1600200"/>
            <a:ext cx="5348287" cy="4505325"/>
          </a:xfrm>
          <a:prstGeom prst="rect">
            <a:avLst/>
          </a:prstGeom>
          <a:noFill/>
          <a:ln w="9525">
            <a:noFill/>
            <a:miter lim="800000"/>
            <a:headEnd/>
            <a:tailEnd/>
          </a:ln>
        </p:spPr>
      </p:pic>
    </p:spTree>
    <p:extLst>
      <p:ext uri="{BB962C8B-B14F-4D97-AF65-F5344CB8AC3E}">
        <p14:creationId xmlns:p14="http://schemas.microsoft.com/office/powerpoint/2010/main" val="58180090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sz="3600"/>
              <a:t>Leadership Issues in the Twenty-First</a:t>
            </a:r>
            <a:br>
              <a:rPr lang="en-US" sz="3600"/>
            </a:br>
            <a:r>
              <a:rPr lang="en-US" sz="3600"/>
              <a:t>Century</a:t>
            </a:r>
            <a:endParaRPr lang="en-US" sz="3600">
              <a:latin typeface="Calibri" pitchFamily="34" charset="0"/>
            </a:endParaRPr>
          </a:p>
        </p:txBody>
      </p:sp>
      <p:sp>
        <p:nvSpPr>
          <p:cNvPr id="952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Managing Power</a:t>
            </a:r>
          </a:p>
          <a:p>
            <a:pPr marL="742950" lvl="1" indent="-285750" eaLnBrk="0" hangingPunct="0">
              <a:spcBef>
                <a:spcPct val="20000"/>
              </a:spcBef>
              <a:buFont typeface="Arial" charset="0"/>
              <a:buChar char="–"/>
            </a:pPr>
            <a:r>
              <a:rPr lang="en-US" sz="2800" b="1"/>
              <a:t>Legitimate power - </a:t>
            </a:r>
            <a:r>
              <a:rPr lang="en-US" sz="2800"/>
              <a:t>the power a leader has as a result of his or her position.</a:t>
            </a:r>
          </a:p>
          <a:p>
            <a:pPr marL="742950" lvl="1" indent="-285750" eaLnBrk="0" hangingPunct="0">
              <a:spcBef>
                <a:spcPct val="20000"/>
              </a:spcBef>
              <a:buFont typeface="Arial" charset="0"/>
              <a:buChar char="–"/>
            </a:pPr>
            <a:r>
              <a:rPr lang="en-US" sz="2800" b="1"/>
              <a:t>Coercive power - </a:t>
            </a:r>
            <a:r>
              <a:rPr lang="en-US" sz="2800"/>
              <a:t>the power a leader has to punish or control.</a:t>
            </a:r>
          </a:p>
          <a:p>
            <a:pPr marL="742950" lvl="1" indent="-285750" eaLnBrk="0" hangingPunct="0">
              <a:spcBef>
                <a:spcPct val="20000"/>
              </a:spcBef>
              <a:buFont typeface="Arial" charset="0"/>
              <a:buChar char="–"/>
            </a:pPr>
            <a:r>
              <a:rPr lang="en-US" sz="2800" b="1"/>
              <a:t>Reward power </a:t>
            </a:r>
            <a:r>
              <a:rPr lang="en-US" sz="2800"/>
              <a:t>- the power to give positive benefits or rewards.</a:t>
            </a:r>
          </a:p>
        </p:txBody>
      </p:sp>
    </p:spTree>
    <p:extLst>
      <p:ext uri="{BB962C8B-B14F-4D97-AF65-F5344CB8AC3E}">
        <p14:creationId xmlns:p14="http://schemas.microsoft.com/office/powerpoint/2010/main" val="405852057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sz="3600"/>
              <a:t>Leadership Issues in the Twenty-First</a:t>
            </a:r>
            <a:br>
              <a:rPr lang="en-US" sz="3600"/>
            </a:br>
            <a:r>
              <a:rPr lang="en-US" sz="3600"/>
              <a:t>Century (cont.)</a:t>
            </a:r>
            <a:endParaRPr lang="en-US" sz="3600">
              <a:latin typeface="Calibri" pitchFamily="34" charset="0"/>
            </a:endParaRPr>
          </a:p>
        </p:txBody>
      </p:sp>
      <p:sp>
        <p:nvSpPr>
          <p:cNvPr id="972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Managing Power (cont.)</a:t>
            </a:r>
          </a:p>
          <a:p>
            <a:pPr marL="742950" lvl="1" indent="-285750" eaLnBrk="0" hangingPunct="0">
              <a:spcBef>
                <a:spcPct val="20000"/>
              </a:spcBef>
              <a:buFont typeface="Arial" charset="0"/>
              <a:buChar char="–"/>
            </a:pPr>
            <a:r>
              <a:rPr lang="en-US" sz="2800" b="1"/>
              <a:t>Expert power - </a:t>
            </a:r>
            <a:r>
              <a:rPr lang="en-US" sz="2800"/>
              <a:t>the influence a leader can exert as a result of his or her expertise, skills, or knowledge.</a:t>
            </a:r>
          </a:p>
          <a:p>
            <a:pPr marL="742950" lvl="1" indent="-285750" eaLnBrk="0" hangingPunct="0">
              <a:spcBef>
                <a:spcPct val="20000"/>
              </a:spcBef>
              <a:buFont typeface="Arial" charset="0"/>
              <a:buChar char="–"/>
            </a:pPr>
            <a:r>
              <a:rPr lang="en-US" sz="2800" b="1"/>
              <a:t>Referent power - </a:t>
            </a:r>
            <a:r>
              <a:rPr lang="en-US" sz="2800"/>
              <a:t>the power of a leader that arises because of a person’s desirable resources or admired personal traits</a:t>
            </a:r>
          </a:p>
        </p:txBody>
      </p:sp>
    </p:spTree>
    <p:extLst>
      <p:ext uri="{BB962C8B-B14F-4D97-AF65-F5344CB8AC3E}">
        <p14:creationId xmlns:p14="http://schemas.microsoft.com/office/powerpoint/2010/main" val="237190668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p:txBody>
          <a:bodyPr/>
          <a:lstStyle/>
          <a:p>
            <a:r>
              <a:rPr lang="en-US" sz="3600"/>
              <a:t>Leadership Issues in the Twenty-First</a:t>
            </a:r>
            <a:br>
              <a:rPr lang="en-US" sz="3600"/>
            </a:br>
            <a:r>
              <a:rPr lang="en-US" sz="3600"/>
              <a:t>Century (cont.)</a:t>
            </a:r>
            <a:endParaRPr lang="en-US" sz="3600">
              <a:latin typeface="Calibri" pitchFamily="34" charset="0"/>
            </a:endParaRPr>
          </a:p>
        </p:txBody>
      </p:sp>
      <p:sp>
        <p:nvSpPr>
          <p:cNvPr id="993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Developing Trust</a:t>
            </a:r>
          </a:p>
          <a:p>
            <a:pPr marL="742950" lvl="1" indent="-285750" eaLnBrk="0" hangingPunct="0">
              <a:spcBef>
                <a:spcPct val="20000"/>
              </a:spcBef>
              <a:buFont typeface="Arial" charset="0"/>
              <a:buChar char="–"/>
            </a:pPr>
            <a:r>
              <a:rPr lang="en-US" sz="2800" b="1"/>
              <a:t>Credibility - </a:t>
            </a:r>
            <a:r>
              <a:rPr lang="en-US" sz="2800"/>
              <a:t>the degree to which followers perceive someone as honest, competent, and able to inspire</a:t>
            </a:r>
          </a:p>
          <a:p>
            <a:pPr marL="742950" lvl="1" indent="-285750" eaLnBrk="0" hangingPunct="0">
              <a:spcBef>
                <a:spcPct val="20000"/>
              </a:spcBef>
              <a:buFont typeface="Arial" charset="0"/>
              <a:buChar char="–"/>
            </a:pPr>
            <a:r>
              <a:rPr lang="en-US" sz="2800" b="1"/>
              <a:t>Trust  - </a:t>
            </a:r>
            <a:r>
              <a:rPr lang="en-US" sz="2800"/>
              <a:t>the belief in the integrity, character, and ability of a leader</a:t>
            </a:r>
          </a:p>
        </p:txBody>
      </p:sp>
    </p:spTree>
    <p:extLst>
      <p:ext uri="{BB962C8B-B14F-4D97-AF65-F5344CB8AC3E}">
        <p14:creationId xmlns:p14="http://schemas.microsoft.com/office/powerpoint/2010/main" val="83105905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p:txBody>
          <a:bodyPr/>
          <a:lstStyle/>
          <a:p>
            <a:r>
              <a:rPr lang="en-US" sz="3600"/>
              <a:t>Leadership Issues in the Twenty-First</a:t>
            </a:r>
            <a:br>
              <a:rPr lang="en-US" sz="3600"/>
            </a:br>
            <a:r>
              <a:rPr lang="en-US" sz="3600"/>
              <a:t>Century (cont.)</a:t>
            </a:r>
            <a:endParaRPr lang="en-US" sz="3600">
              <a:latin typeface="Calibri" pitchFamily="34" charset="0"/>
            </a:endParaRPr>
          </a:p>
        </p:txBody>
      </p:sp>
      <p:sp>
        <p:nvSpPr>
          <p:cNvPr id="101378"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Five dimensions of trust</a:t>
            </a:r>
          </a:p>
          <a:p>
            <a:pPr marL="742950" lvl="1" indent="-285750" eaLnBrk="0" hangingPunct="0">
              <a:spcBef>
                <a:spcPct val="20000"/>
              </a:spcBef>
              <a:buFont typeface="Arial" charset="0"/>
              <a:buChar char="–"/>
            </a:pPr>
            <a:r>
              <a:rPr lang="en-US" sz="2800" i="1"/>
              <a:t>Integrity: </a:t>
            </a:r>
            <a:r>
              <a:rPr lang="en-US" sz="2800"/>
              <a:t>honesty and truthfulness</a:t>
            </a:r>
          </a:p>
          <a:p>
            <a:pPr marL="742950" lvl="1" indent="-285750" eaLnBrk="0" hangingPunct="0">
              <a:spcBef>
                <a:spcPct val="20000"/>
              </a:spcBef>
              <a:buFont typeface="Arial" charset="0"/>
              <a:buChar char="–"/>
            </a:pPr>
            <a:r>
              <a:rPr lang="en-US" sz="2800" i="1"/>
              <a:t>Competence: </a:t>
            </a:r>
            <a:r>
              <a:rPr lang="en-US" sz="2800"/>
              <a:t>technical and interpersonal knowledge and skills</a:t>
            </a:r>
          </a:p>
          <a:p>
            <a:pPr marL="742950" lvl="1" indent="-285750" eaLnBrk="0" hangingPunct="0">
              <a:spcBef>
                <a:spcPct val="20000"/>
              </a:spcBef>
              <a:buFont typeface="Arial" charset="0"/>
              <a:buChar char="–"/>
            </a:pPr>
            <a:r>
              <a:rPr lang="en-US" sz="2800" i="1"/>
              <a:t>Consistency: </a:t>
            </a:r>
            <a:r>
              <a:rPr lang="en-US" sz="2800"/>
              <a:t>reliability, predictability, and good judgment in handling situations</a:t>
            </a:r>
          </a:p>
          <a:p>
            <a:pPr marL="742950" lvl="1" indent="-285750" eaLnBrk="0" hangingPunct="0">
              <a:spcBef>
                <a:spcPct val="20000"/>
              </a:spcBef>
              <a:buFont typeface="Arial" charset="0"/>
              <a:buChar char="–"/>
            </a:pPr>
            <a:r>
              <a:rPr lang="en-US" sz="2800" i="1"/>
              <a:t>Loyalty: </a:t>
            </a:r>
            <a:r>
              <a:rPr lang="en-US" sz="2800"/>
              <a:t>willingness to protect a person, physically and emotionally</a:t>
            </a:r>
          </a:p>
          <a:p>
            <a:pPr marL="742950" lvl="1" indent="-285750" eaLnBrk="0" hangingPunct="0">
              <a:spcBef>
                <a:spcPct val="20000"/>
              </a:spcBef>
              <a:buFont typeface="Arial" charset="0"/>
              <a:buChar char="–"/>
            </a:pPr>
            <a:r>
              <a:rPr lang="en-US" sz="2800" i="1"/>
              <a:t> Openness: </a:t>
            </a:r>
            <a:r>
              <a:rPr lang="en-US" sz="2800"/>
              <a:t>willingness to share ideas and information freely</a:t>
            </a:r>
          </a:p>
        </p:txBody>
      </p:sp>
    </p:spTree>
    <p:extLst>
      <p:ext uri="{BB962C8B-B14F-4D97-AF65-F5344CB8AC3E}">
        <p14:creationId xmlns:p14="http://schemas.microsoft.com/office/powerpoint/2010/main" val="198044624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p:txBody>
          <a:bodyPr/>
          <a:lstStyle/>
          <a:p>
            <a:r>
              <a:rPr lang="en-US" sz="3600"/>
              <a:t>Exhibit 18-6</a:t>
            </a:r>
            <a:br>
              <a:rPr lang="en-US" sz="3600"/>
            </a:br>
            <a:r>
              <a:rPr lang="en-US" sz="3600"/>
              <a:t>Building Trust</a:t>
            </a:r>
            <a:endParaRPr lang="en-US" sz="3600">
              <a:latin typeface="Calibri" pitchFamily="34" charset="0"/>
            </a:endParaRPr>
          </a:p>
        </p:txBody>
      </p:sp>
      <p:pic>
        <p:nvPicPr>
          <p:cNvPr id="103426" name="Picture 2"/>
          <p:cNvPicPr>
            <a:picLocks noChangeAspect="1" noChangeArrowheads="1"/>
          </p:cNvPicPr>
          <p:nvPr/>
        </p:nvPicPr>
        <p:blipFill>
          <a:blip r:embed="rId3"/>
          <a:srcRect/>
          <a:stretch>
            <a:fillRect/>
          </a:stretch>
        </p:blipFill>
        <p:spPr bwMode="auto">
          <a:xfrm>
            <a:off x="1295400" y="1600200"/>
            <a:ext cx="6967538" cy="4495800"/>
          </a:xfrm>
          <a:prstGeom prst="rect">
            <a:avLst/>
          </a:prstGeom>
          <a:noFill/>
          <a:ln w="9525">
            <a:noFill/>
            <a:miter lim="800000"/>
            <a:headEnd/>
            <a:tailEnd/>
          </a:ln>
        </p:spPr>
      </p:pic>
    </p:spTree>
    <p:extLst>
      <p:ext uri="{BB962C8B-B14F-4D97-AF65-F5344CB8AC3E}">
        <p14:creationId xmlns:p14="http://schemas.microsoft.com/office/powerpoint/2010/main" val="143952059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p:txBody>
          <a:bodyPr/>
          <a:lstStyle/>
          <a:p>
            <a:r>
              <a:rPr lang="en-US" sz="3600"/>
              <a:t>Leadership Issues in the Twenty-First</a:t>
            </a:r>
            <a:br>
              <a:rPr lang="en-US" sz="3600"/>
            </a:br>
            <a:r>
              <a:rPr lang="en-US" sz="3600"/>
              <a:t>Century (cont.)</a:t>
            </a:r>
            <a:endParaRPr lang="en-US" sz="3600">
              <a:latin typeface="Calibri" pitchFamily="34" charset="0"/>
            </a:endParaRPr>
          </a:p>
        </p:txBody>
      </p:sp>
      <p:sp>
        <p:nvSpPr>
          <p:cNvPr id="1054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Empowering Employees</a:t>
            </a:r>
          </a:p>
          <a:p>
            <a:pPr marL="742950" lvl="1" indent="-285750" eaLnBrk="0" hangingPunct="0">
              <a:spcBef>
                <a:spcPct val="40000"/>
              </a:spcBef>
              <a:buFont typeface="Arial" charset="0"/>
              <a:buChar char="–"/>
            </a:pPr>
            <a:r>
              <a:rPr lang="en-US" sz="2800" b="1"/>
              <a:t>Empowerment - </a:t>
            </a:r>
            <a:r>
              <a:rPr lang="en-US" sz="2800"/>
              <a:t>increasing the decision-making discretion of workers such that teams can make key operating decisions in developing budgets, scheduling workloads, controlling inventories, and solving quality problems.</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397316928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p:txBody>
          <a:bodyPr/>
          <a:lstStyle/>
          <a:p>
            <a:r>
              <a:rPr lang="en-US" sz="3600"/>
              <a:t>Leadership Issues in the Twenty-First</a:t>
            </a:r>
            <a:br>
              <a:rPr lang="en-US" sz="3600"/>
            </a:br>
            <a:r>
              <a:rPr lang="en-US" sz="3600"/>
              <a:t>Century (cont.)</a:t>
            </a:r>
            <a:endParaRPr lang="en-US" sz="3600">
              <a:latin typeface="Calibri" pitchFamily="34" charset="0"/>
            </a:endParaRPr>
          </a:p>
        </p:txBody>
      </p:sp>
      <p:sp>
        <p:nvSpPr>
          <p:cNvPr id="1075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Leading Across Cultures</a:t>
            </a:r>
          </a:p>
          <a:p>
            <a:pPr marL="742950" lvl="1" indent="-285750" eaLnBrk="0" hangingPunct="0">
              <a:spcBef>
                <a:spcPct val="20000"/>
              </a:spcBef>
              <a:buFont typeface="Arial" charset="0"/>
              <a:buChar char="–"/>
            </a:pPr>
            <a:r>
              <a:rPr lang="en-US" sz="2800"/>
              <a:t>Effective  leaders do not use a single style. They adjust their style to the situation.</a:t>
            </a:r>
          </a:p>
          <a:p>
            <a:pPr marL="742950" lvl="1" indent="-285750" eaLnBrk="0" hangingPunct="0">
              <a:spcBef>
                <a:spcPct val="20000"/>
              </a:spcBef>
              <a:buFont typeface="Arial" charset="0"/>
              <a:buChar char="–"/>
            </a:pPr>
            <a:r>
              <a:rPr lang="en-US" sz="2800"/>
              <a:t>National culture is certainly an important situational variable in determining which leadership style will be most effective</a:t>
            </a:r>
          </a:p>
        </p:txBody>
      </p:sp>
    </p:spTree>
    <p:extLst>
      <p:ext uri="{BB962C8B-B14F-4D97-AF65-F5344CB8AC3E}">
        <p14:creationId xmlns:p14="http://schemas.microsoft.com/office/powerpoint/2010/main" val="123111133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r>
              <a:rPr lang="en-US" sz="3600"/>
              <a:t>Exhibit 18-7</a:t>
            </a:r>
            <a:br>
              <a:rPr lang="en-US" sz="3600"/>
            </a:br>
            <a:r>
              <a:rPr lang="en-US" sz="3600"/>
              <a:t>Cross-Cultural Leadership</a:t>
            </a:r>
            <a:endParaRPr lang="en-US" sz="3600">
              <a:latin typeface="Calibri" pitchFamily="34" charset="0"/>
            </a:endParaRPr>
          </a:p>
        </p:txBody>
      </p:sp>
      <p:pic>
        <p:nvPicPr>
          <p:cNvPr id="109570" name="Picture 2"/>
          <p:cNvPicPr>
            <a:picLocks noChangeAspect="1" noChangeArrowheads="1"/>
          </p:cNvPicPr>
          <p:nvPr/>
        </p:nvPicPr>
        <p:blipFill>
          <a:blip r:embed="rId3"/>
          <a:srcRect/>
          <a:stretch>
            <a:fillRect/>
          </a:stretch>
        </p:blipFill>
        <p:spPr bwMode="auto">
          <a:xfrm>
            <a:off x="222250" y="1752600"/>
            <a:ext cx="8616950" cy="3505200"/>
          </a:xfrm>
          <a:prstGeom prst="rect">
            <a:avLst/>
          </a:prstGeom>
          <a:noFill/>
          <a:ln w="9525">
            <a:noFill/>
            <a:miter lim="800000"/>
            <a:headEnd/>
            <a:tailEnd/>
          </a:ln>
        </p:spPr>
      </p:pic>
    </p:spTree>
    <p:extLst>
      <p:ext uri="{BB962C8B-B14F-4D97-AF65-F5344CB8AC3E}">
        <p14:creationId xmlns:p14="http://schemas.microsoft.com/office/powerpoint/2010/main" val="22593479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idx="4294967295"/>
          </p:nvPr>
        </p:nvSpPr>
        <p:spPr/>
        <p:txBody>
          <a:bodyPr/>
          <a:lstStyle/>
          <a:p>
            <a:r>
              <a:rPr lang="en-US" sz="3600"/>
              <a:t>Becoming an Effective Leader</a:t>
            </a:r>
            <a:endParaRPr lang="en-US" sz="3600">
              <a:latin typeface="Calibri" pitchFamily="34" charset="0"/>
            </a:endParaRPr>
          </a:p>
        </p:txBody>
      </p:sp>
      <p:sp>
        <p:nvSpPr>
          <p:cNvPr id="1116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Leader Training</a:t>
            </a:r>
          </a:p>
          <a:p>
            <a:pPr marL="742950" lvl="1" indent="-285750" eaLnBrk="0" hangingPunct="0">
              <a:spcBef>
                <a:spcPct val="20000"/>
              </a:spcBef>
              <a:buFont typeface="Arial" charset="0"/>
              <a:buChar char="–"/>
            </a:pPr>
            <a:r>
              <a:rPr lang="en-US" sz="2800"/>
              <a:t>Training is more likely to be successful with individuals who are high self-monitors than those who are low self-monitors.</a:t>
            </a:r>
          </a:p>
          <a:p>
            <a:pPr marL="742950" lvl="1" indent="-285750" eaLnBrk="0" hangingPunct="0">
              <a:spcBef>
                <a:spcPct val="20000"/>
              </a:spcBef>
              <a:buFont typeface="Arial" charset="0"/>
              <a:buChar char="–"/>
            </a:pPr>
            <a:r>
              <a:rPr lang="en-US" sz="2800"/>
              <a:t>Individuals with higher levels of motivation to lead are more receptive to leadership development opportunities.</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7275909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sz="3600"/>
              <a:t>Exhibit 3-2 ASEAN Map</a:t>
            </a:r>
            <a:endParaRPr lang="en-US" sz="3600">
              <a:latin typeface="Calibri" pitchFamily="34" charset="0"/>
            </a:endParaRPr>
          </a:p>
        </p:txBody>
      </p:sp>
      <p:pic>
        <p:nvPicPr>
          <p:cNvPr id="44034" name="Picture 3"/>
          <p:cNvPicPr>
            <a:picLocks noGrp="1" noChangeAspect="1" noChangeArrowheads="1"/>
          </p:cNvPicPr>
          <p:nvPr/>
        </p:nvPicPr>
        <p:blipFill>
          <a:blip r:embed="rId3"/>
          <a:srcRect/>
          <a:stretch>
            <a:fillRect/>
          </a:stretch>
        </p:blipFill>
        <p:spPr bwMode="auto">
          <a:xfrm>
            <a:off x="1028700" y="1452563"/>
            <a:ext cx="7086600" cy="4795837"/>
          </a:xfrm>
          <a:prstGeom prst="rect">
            <a:avLst/>
          </a:prstGeom>
          <a:noFill/>
          <a:ln w="9525">
            <a:noFill/>
            <a:miter lim="800000"/>
            <a:headEnd/>
            <a:tailEnd/>
          </a:ln>
        </p:spPr>
      </p:pic>
    </p:spTree>
    <p:extLst>
      <p:ext uri="{BB962C8B-B14F-4D97-AF65-F5344CB8AC3E}">
        <p14:creationId xmlns:p14="http://schemas.microsoft.com/office/powerpoint/2010/main" val="107087085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p:txBody>
          <a:bodyPr/>
          <a:lstStyle/>
          <a:p>
            <a:r>
              <a:rPr lang="en-US" sz="3600">
                <a:latin typeface="Calibri" pitchFamily="34" charset="0"/>
              </a:rPr>
              <a:t>Review Learning Outcome 18.1</a:t>
            </a:r>
          </a:p>
        </p:txBody>
      </p:sp>
      <p:sp>
        <p:nvSpPr>
          <p:cNvPr id="1136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Define leader and leadership.</a:t>
            </a:r>
          </a:p>
          <a:p>
            <a:pPr marL="742950" lvl="1" indent="-285750" eaLnBrk="0" hangingPunct="0">
              <a:spcBef>
                <a:spcPct val="20000"/>
              </a:spcBef>
              <a:buFont typeface="Arial" charset="0"/>
              <a:buChar char="–"/>
            </a:pPr>
            <a:r>
              <a:rPr lang="en-US" sz="2800"/>
              <a:t>A leader is someone who can influence others and who has managerial authority.</a:t>
            </a:r>
          </a:p>
          <a:p>
            <a:pPr marL="742950" lvl="1" indent="-285750" eaLnBrk="0" hangingPunct="0">
              <a:spcBef>
                <a:spcPct val="20000"/>
              </a:spcBef>
              <a:buFont typeface="Arial" charset="0"/>
              <a:buChar char="–"/>
            </a:pPr>
            <a:r>
              <a:rPr lang="en-US" sz="2800"/>
              <a:t>Leadership is a process of leading a group and influencing that group to	achieve its goals.</a:t>
            </a:r>
          </a:p>
          <a:p>
            <a:pPr marL="742950" lvl="1" indent="-285750" eaLnBrk="0" hangingPunct="0">
              <a:spcBef>
                <a:spcPct val="20000"/>
              </a:spcBef>
              <a:buFont typeface="Arial" charset="0"/>
              <a:buChar char="–"/>
            </a:pPr>
            <a:r>
              <a:rPr lang="en-US" sz="2800"/>
              <a:t>Managers should be leaders because leading is one of the four management functions.</a:t>
            </a:r>
          </a:p>
        </p:txBody>
      </p:sp>
    </p:spTree>
    <p:extLst>
      <p:ext uri="{BB962C8B-B14F-4D97-AF65-F5344CB8AC3E}">
        <p14:creationId xmlns:p14="http://schemas.microsoft.com/office/powerpoint/2010/main" val="427127651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p:txBody>
          <a:bodyPr/>
          <a:lstStyle/>
          <a:p>
            <a:r>
              <a:rPr lang="en-US" sz="3600">
                <a:latin typeface="Calibri" pitchFamily="34" charset="0"/>
              </a:rPr>
              <a:t>Review Learning Outcome 18.2</a:t>
            </a:r>
          </a:p>
        </p:txBody>
      </p:sp>
      <p:sp>
        <p:nvSpPr>
          <p:cNvPr id="1157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Compare and contrast early theories of leadership.</a:t>
            </a:r>
          </a:p>
          <a:p>
            <a:pPr marL="742950" lvl="1" indent="-285750" eaLnBrk="0" hangingPunct="0">
              <a:spcBef>
                <a:spcPct val="20000"/>
              </a:spcBef>
              <a:buFont typeface="Arial" charset="0"/>
              <a:buChar char="–"/>
            </a:pPr>
            <a:r>
              <a:rPr lang="en-US" sz="2800"/>
              <a:t>The University of Iowa studies explored three leadership styles.</a:t>
            </a:r>
          </a:p>
          <a:p>
            <a:pPr marL="742950" lvl="1" indent="-285750" eaLnBrk="0" hangingPunct="0">
              <a:spcBef>
                <a:spcPct val="20000"/>
              </a:spcBef>
              <a:buFont typeface="Arial" charset="0"/>
              <a:buChar char="–"/>
            </a:pPr>
            <a:r>
              <a:rPr lang="en-US" sz="2800"/>
              <a:t>The Ohio State studies identified two dimensions of leader behavior—initiating structure and consideration.</a:t>
            </a:r>
          </a:p>
          <a:p>
            <a:pPr marL="742950" lvl="1" indent="-285750" eaLnBrk="0" hangingPunct="0">
              <a:spcBef>
                <a:spcPct val="20000"/>
              </a:spcBef>
              <a:buFont typeface="Arial" charset="0"/>
              <a:buChar char="–"/>
            </a:pPr>
            <a:r>
              <a:rPr lang="en-US" sz="2800"/>
              <a:t>The University of Michigan studies looked at employee-oriented leaders and production-oriented leaders. </a:t>
            </a:r>
          </a:p>
        </p:txBody>
      </p:sp>
    </p:spTree>
    <p:extLst>
      <p:ext uri="{BB962C8B-B14F-4D97-AF65-F5344CB8AC3E}">
        <p14:creationId xmlns:p14="http://schemas.microsoft.com/office/powerpoint/2010/main" val="14841479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p:txBody>
          <a:bodyPr/>
          <a:lstStyle/>
          <a:p>
            <a:r>
              <a:rPr lang="en-US" sz="3600">
                <a:latin typeface="Calibri" pitchFamily="34" charset="0"/>
              </a:rPr>
              <a:t>Review Learning Outcome 18.2 (cont.)</a:t>
            </a:r>
          </a:p>
        </p:txBody>
      </p:sp>
      <p:sp>
        <p:nvSpPr>
          <p:cNvPr id="1177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Managerial Grid looked at leaders’ concern for production and concern for  people and identified five leader styles.</a:t>
            </a:r>
          </a:p>
          <a:p>
            <a:pPr marL="342900" indent="-342900" eaLnBrk="0" hangingPunct="0">
              <a:spcBef>
                <a:spcPct val="20000"/>
              </a:spcBef>
              <a:buFont typeface="Arial" charset="0"/>
              <a:buChar char="•"/>
            </a:pPr>
            <a:r>
              <a:rPr lang="en-US" sz="3200"/>
              <a:t>The behavioral studies suggest that a leader’s behavior has a dual nature: a focus on the task and a focus on the people.</a:t>
            </a:r>
          </a:p>
        </p:txBody>
      </p:sp>
    </p:spTree>
    <p:extLst>
      <p:ext uri="{BB962C8B-B14F-4D97-AF65-F5344CB8AC3E}">
        <p14:creationId xmlns:p14="http://schemas.microsoft.com/office/powerpoint/2010/main" val="419840716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idx="4294967295"/>
          </p:nvPr>
        </p:nvSpPr>
        <p:spPr/>
        <p:txBody>
          <a:bodyPr/>
          <a:lstStyle/>
          <a:p>
            <a:r>
              <a:rPr lang="en-US" sz="3600">
                <a:latin typeface="Calibri" pitchFamily="34" charset="0"/>
              </a:rPr>
              <a:t>Review Learning Outcome 18.3</a:t>
            </a:r>
          </a:p>
        </p:txBody>
      </p:sp>
      <p:sp>
        <p:nvSpPr>
          <p:cNvPr id="1198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the three major contingency theories of leadership.</a:t>
            </a:r>
          </a:p>
          <a:p>
            <a:pPr marL="742950" lvl="1" indent="-285750" eaLnBrk="0" hangingPunct="0">
              <a:spcBef>
                <a:spcPct val="20000"/>
              </a:spcBef>
              <a:buFont typeface="Arial" charset="0"/>
              <a:buChar char="–"/>
            </a:pPr>
            <a:r>
              <a:rPr lang="en-US" sz="2800"/>
              <a:t>Fiedler’s model attempted to define the best style to use in particular situations.</a:t>
            </a:r>
          </a:p>
          <a:p>
            <a:pPr marL="742950" lvl="1" indent="-285750" eaLnBrk="0" hangingPunct="0">
              <a:spcBef>
                <a:spcPct val="20000"/>
              </a:spcBef>
              <a:buFont typeface="Arial" charset="0"/>
              <a:buChar char="–"/>
            </a:pPr>
            <a:r>
              <a:rPr lang="en-US" sz="2800"/>
              <a:t>Hersey and Blanchard’s situational leadership theory focused on followers’ readiness.</a:t>
            </a:r>
          </a:p>
          <a:p>
            <a:pPr marL="742950" lvl="1" indent="-285750" eaLnBrk="0" hangingPunct="0">
              <a:spcBef>
                <a:spcPct val="20000"/>
              </a:spcBef>
              <a:buFont typeface="Arial" charset="0"/>
              <a:buChar char="–"/>
            </a:pPr>
            <a:r>
              <a:rPr lang="en-US" sz="2800"/>
              <a:t>The path-goal model developed by Robert House identified four leadership behaviors: directive, supportive, participative, and achievement-oriented.</a:t>
            </a:r>
          </a:p>
        </p:txBody>
      </p:sp>
    </p:spTree>
    <p:extLst>
      <p:ext uri="{BB962C8B-B14F-4D97-AF65-F5344CB8AC3E}">
        <p14:creationId xmlns:p14="http://schemas.microsoft.com/office/powerpoint/2010/main" val="60472100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idx="4294967295"/>
          </p:nvPr>
        </p:nvSpPr>
        <p:spPr/>
        <p:txBody>
          <a:bodyPr/>
          <a:lstStyle/>
          <a:p>
            <a:r>
              <a:rPr lang="en-US" sz="3600">
                <a:latin typeface="Calibri" pitchFamily="34" charset="0"/>
              </a:rPr>
              <a:t>Review Learning Outcome 18.4</a:t>
            </a:r>
          </a:p>
        </p:txBody>
      </p:sp>
      <p:sp>
        <p:nvSpPr>
          <p:cNvPr id="1218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Describe contemporary views of leadership.</a:t>
            </a:r>
          </a:p>
          <a:p>
            <a:pPr marL="742950" lvl="1" indent="-285750" eaLnBrk="0" hangingPunct="0">
              <a:spcBef>
                <a:spcPct val="20000"/>
              </a:spcBef>
              <a:buFont typeface="Arial" charset="0"/>
              <a:buChar char="–"/>
            </a:pPr>
            <a:r>
              <a:rPr lang="en-US" sz="2800"/>
              <a:t>Leader–member exchange theory (LMX) says that those in the in-group will have higher performance ratings, less turnover, and greater job satisfaction.</a:t>
            </a:r>
          </a:p>
          <a:p>
            <a:pPr marL="742950" lvl="1" indent="-285750" eaLnBrk="0" hangingPunct="0">
              <a:spcBef>
                <a:spcPct val="20000"/>
              </a:spcBef>
              <a:buFont typeface="Arial" charset="0"/>
              <a:buChar char="–"/>
            </a:pPr>
            <a:r>
              <a:rPr lang="en-US" sz="2800"/>
              <a:t>A transactional leader exchanges rewards for productivity</a:t>
            </a:r>
          </a:p>
          <a:p>
            <a:pPr marL="742950" lvl="1" indent="-285750" eaLnBrk="0" hangingPunct="0">
              <a:spcBef>
                <a:spcPct val="20000"/>
              </a:spcBef>
              <a:buFont typeface="Arial" charset="0"/>
              <a:buChar char="–"/>
            </a:pPr>
            <a:r>
              <a:rPr lang="en-US" sz="2800"/>
              <a:t>A transformational leader stimulates and inspires followers to achieve goals.</a:t>
            </a:r>
          </a:p>
        </p:txBody>
      </p:sp>
    </p:spTree>
    <p:extLst>
      <p:ext uri="{BB962C8B-B14F-4D97-AF65-F5344CB8AC3E}">
        <p14:creationId xmlns:p14="http://schemas.microsoft.com/office/powerpoint/2010/main" val="131857590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idx="4294967295"/>
          </p:nvPr>
        </p:nvSpPr>
        <p:spPr/>
        <p:txBody>
          <a:bodyPr/>
          <a:lstStyle/>
          <a:p>
            <a:r>
              <a:rPr lang="en-US" sz="3600">
                <a:latin typeface="Calibri" pitchFamily="34" charset="0"/>
              </a:rPr>
              <a:t>Review Learning Outcome 18.4 (cont.)</a:t>
            </a:r>
          </a:p>
        </p:txBody>
      </p:sp>
      <p:sp>
        <p:nvSpPr>
          <p:cNvPr id="123906" name="Rectangle 3"/>
          <p:cNvSpPr txBox="1">
            <a:spLocks/>
          </p:cNvSpPr>
          <p:nvPr/>
        </p:nvSpPr>
        <p:spPr bwMode="auto">
          <a:xfrm>
            <a:off x="457200" y="1493838"/>
            <a:ext cx="8382000" cy="4525962"/>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A charismatic leader is an enthusiastic and self-confident leader whose personality and actions influence people to behave in certain ways.</a:t>
            </a:r>
          </a:p>
          <a:p>
            <a:pPr marL="342900" indent="-342900" eaLnBrk="0" hangingPunct="0">
              <a:spcBef>
                <a:spcPct val="20000"/>
              </a:spcBef>
              <a:buFont typeface="Arial" charset="0"/>
              <a:buChar char="•"/>
            </a:pPr>
            <a:r>
              <a:rPr lang="en-US" sz="2800"/>
              <a:t>A visionary leader is able to create and articulate a realistic, credible, and attractive vision of the future.</a:t>
            </a:r>
          </a:p>
          <a:p>
            <a:pPr marL="342900" indent="-342900" eaLnBrk="0" hangingPunct="0">
              <a:spcBef>
                <a:spcPct val="20000"/>
              </a:spcBef>
              <a:buFont typeface="Arial" charset="0"/>
              <a:buChar char="•"/>
            </a:pPr>
            <a:r>
              <a:rPr lang="en-US" sz="2800"/>
              <a:t>A team leader has two priorities: manage the team’s external boundary and facilitate the team process.</a:t>
            </a:r>
          </a:p>
        </p:txBody>
      </p:sp>
    </p:spTree>
    <p:extLst>
      <p:ext uri="{BB962C8B-B14F-4D97-AF65-F5344CB8AC3E}">
        <p14:creationId xmlns:p14="http://schemas.microsoft.com/office/powerpoint/2010/main" val="314277724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title" idx="4294967295"/>
          </p:nvPr>
        </p:nvSpPr>
        <p:spPr/>
        <p:txBody>
          <a:bodyPr/>
          <a:lstStyle/>
          <a:p>
            <a:r>
              <a:rPr lang="en-US" sz="3600">
                <a:latin typeface="Calibri" pitchFamily="34" charset="0"/>
              </a:rPr>
              <a:t>Review Learning Outcome 18.5</a:t>
            </a:r>
          </a:p>
        </p:txBody>
      </p:sp>
      <p:sp>
        <p:nvSpPr>
          <p:cNvPr id="1259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contemporary issues affecting leadership.</a:t>
            </a:r>
          </a:p>
          <a:p>
            <a:pPr marL="742950" lvl="1" indent="-285750" eaLnBrk="0" hangingPunct="0">
              <a:spcBef>
                <a:spcPct val="20000"/>
              </a:spcBef>
              <a:buFont typeface="Arial" charset="0"/>
              <a:buChar char="–"/>
            </a:pPr>
            <a:r>
              <a:rPr lang="en-US" sz="2800"/>
              <a:t>The five sources of a leader’s power are legitimate, coercive, reward, expert,, and referent.</a:t>
            </a:r>
          </a:p>
          <a:p>
            <a:pPr marL="742950" lvl="1" indent="-285750" eaLnBrk="0" hangingPunct="0">
              <a:spcBef>
                <a:spcPct val="20000"/>
              </a:spcBef>
              <a:buFont typeface="Arial" charset="0"/>
              <a:buChar char="–"/>
            </a:pPr>
            <a:r>
              <a:rPr lang="en-US" sz="2800"/>
              <a:t>Today’s leaders face the issues of managing power, developing trust, empowering employees, leading across cultures, and becoming an effective leader.</a:t>
            </a:r>
          </a:p>
        </p:txBody>
      </p:sp>
    </p:spTree>
    <p:extLst>
      <p:ext uri="{BB962C8B-B14F-4D97-AF65-F5344CB8AC3E}">
        <p14:creationId xmlns:p14="http://schemas.microsoft.com/office/powerpoint/2010/main" val="411527064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3"/>
          <p:cNvSpPr>
            <a:spLocks noGrp="1"/>
          </p:cNvSpPr>
          <p:nvPr>
            <p:ph type="ctrTitle"/>
          </p:nvPr>
        </p:nvSpPr>
        <p:spPr/>
        <p:txBody>
          <a:bodyPr/>
          <a:lstStyle/>
          <a:p>
            <a:r>
              <a:rPr lang="en-US">
                <a:latin typeface="HelveticaNeue-Light"/>
              </a:rPr>
              <a:t>Managing Entrepreneurial Ventures</a:t>
            </a:r>
          </a:p>
        </p:txBody>
      </p:sp>
      <p:pic>
        <p:nvPicPr>
          <p:cNvPr id="29700" name="Picture 5" descr="Robbins M_9780273787020"/>
          <p:cNvPicPr>
            <a:picLocks noChangeAspect="1" noChangeArrowheads="1"/>
          </p:cNvPicPr>
          <p:nvPr/>
        </p:nvPicPr>
        <p:blipFill>
          <a:blip r:embed="rId2"/>
          <a:srcRect/>
          <a:stretch>
            <a:fillRect/>
          </a:stretch>
        </p:blipFill>
        <p:spPr bwMode="auto">
          <a:xfrm>
            <a:off x="228600" y="381000"/>
            <a:ext cx="4419600" cy="5638800"/>
          </a:xfrm>
          <a:prstGeom prst="rect">
            <a:avLst/>
          </a:prstGeom>
          <a:solidFill>
            <a:srgbClr val="9D1347"/>
          </a:solidFill>
          <a:ln w="9525">
            <a:noFill/>
            <a:miter lim="800000"/>
            <a:headEnd/>
            <a:tailEnd/>
          </a:ln>
        </p:spPr>
      </p:pic>
    </p:spTree>
    <p:extLst>
      <p:ext uri="{BB962C8B-B14F-4D97-AF65-F5344CB8AC3E}">
        <p14:creationId xmlns:p14="http://schemas.microsoft.com/office/powerpoint/2010/main" val="202102748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idx="4294967295"/>
          </p:nvPr>
        </p:nvSpPr>
        <p:spPr/>
        <p:txBody>
          <a:bodyPr/>
          <a:lstStyle/>
          <a:p>
            <a:r>
              <a:rPr lang="en-US" sz="3600"/>
              <a:t>The Context of Entrepreneurship</a:t>
            </a:r>
            <a:endParaRPr lang="en-US" sz="3600">
              <a:latin typeface="Calibri" pitchFamily="34" charset="0"/>
            </a:endParaRPr>
          </a:p>
        </p:txBody>
      </p:sp>
      <p:sp>
        <p:nvSpPr>
          <p:cNvPr id="307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Entrepreneurship</a:t>
            </a:r>
            <a:r>
              <a:rPr lang="en-US" sz="3200"/>
              <a:t> </a:t>
            </a:r>
            <a:r>
              <a:rPr lang="en-US" sz="3200" b="1"/>
              <a:t>-</a:t>
            </a:r>
            <a:r>
              <a:rPr lang="en-US" sz="3200"/>
              <a:t> the process of starting new businesses, generally in response to opportunities.</a:t>
            </a:r>
          </a:p>
          <a:p>
            <a:pPr marL="342900" indent="-342900" eaLnBrk="0" hangingPunct="0">
              <a:spcBef>
                <a:spcPct val="20000"/>
              </a:spcBef>
              <a:buFont typeface="Arial" charset="0"/>
              <a:buChar char="•"/>
            </a:pPr>
            <a:r>
              <a:rPr lang="en-US" sz="3200" b="1"/>
              <a:t>Entrepreneurial ventures -</a:t>
            </a:r>
            <a:r>
              <a:rPr lang="en-US" sz="3200"/>
              <a:t> organizations that pursue opportunities, are characterized by innovative practices, and have growth and profitability as their main goals.</a:t>
            </a:r>
          </a:p>
        </p:txBody>
      </p:sp>
    </p:spTree>
    <p:extLst>
      <p:ext uri="{BB962C8B-B14F-4D97-AF65-F5344CB8AC3E}">
        <p14:creationId xmlns:p14="http://schemas.microsoft.com/office/powerpoint/2010/main" val="223583376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idx="4294967295"/>
          </p:nvPr>
        </p:nvSpPr>
        <p:spPr/>
        <p:txBody>
          <a:bodyPr/>
          <a:lstStyle/>
          <a:p>
            <a:r>
              <a:rPr lang="en-US" sz="3600"/>
              <a:t>The Context of Entrepreneurship (cont.)</a:t>
            </a:r>
            <a:endParaRPr lang="en-US" sz="3600">
              <a:latin typeface="Calibri" pitchFamily="34" charset="0"/>
            </a:endParaRPr>
          </a:p>
        </p:txBody>
      </p:sp>
      <p:sp>
        <p:nvSpPr>
          <p:cNvPr id="327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Small business -</a:t>
            </a:r>
            <a:r>
              <a:rPr lang="en-US" sz="3200"/>
              <a:t> an organization that is independently owned, operated, and financed; has fewer than 100 employees; doesn’t necessarily engage in any new or innovative practices; and has relatively little impact on its industry.</a:t>
            </a:r>
          </a:p>
        </p:txBody>
      </p:sp>
    </p:spTree>
    <p:extLst>
      <p:ext uri="{BB962C8B-B14F-4D97-AF65-F5344CB8AC3E}">
        <p14:creationId xmlns:p14="http://schemas.microsoft.com/office/powerpoint/2010/main" val="3741316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a:t>Global Trade Mechanisms</a:t>
            </a:r>
            <a:endParaRPr lang="en-US">
              <a:latin typeface="Calibri" pitchFamily="34" charset="0"/>
            </a:endParaRPr>
          </a:p>
        </p:txBody>
      </p:sp>
      <p:sp>
        <p:nvSpPr>
          <p:cNvPr id="460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World Trade Organization (WTO) - </a:t>
            </a:r>
            <a:r>
              <a:rPr lang="en-US" sz="3200"/>
              <a:t>a global organization of 153 countries that deals with the rules of trade among nations.</a:t>
            </a:r>
          </a:p>
          <a:p>
            <a:pPr marL="342900" indent="-342900" eaLnBrk="0" hangingPunct="0">
              <a:spcBef>
                <a:spcPct val="20000"/>
              </a:spcBef>
              <a:buFont typeface="Arial" charset="0"/>
              <a:buChar char="•"/>
            </a:pPr>
            <a:r>
              <a:rPr lang="en-US" sz="3200" b="1"/>
              <a:t>International Monetary Fund (IMF) - </a:t>
            </a:r>
            <a:r>
              <a:rPr lang="en-US" sz="3200"/>
              <a:t>an organization of 185 countries that promotes international monetary cooperation and provides advice, loans, and technical assistance.</a:t>
            </a:r>
          </a:p>
        </p:txBody>
      </p:sp>
    </p:spTree>
    <p:extLst>
      <p:ext uri="{BB962C8B-B14F-4D97-AF65-F5344CB8AC3E}">
        <p14:creationId xmlns:p14="http://schemas.microsoft.com/office/powerpoint/2010/main" val="3217952269"/>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idx="4294967295"/>
          </p:nvPr>
        </p:nvSpPr>
        <p:spPr/>
        <p:txBody>
          <a:bodyPr/>
          <a:lstStyle/>
          <a:p>
            <a:r>
              <a:rPr lang="en-US" sz="3600"/>
              <a:t>Why Is Entrepreneurship Important?</a:t>
            </a:r>
            <a:endParaRPr lang="en-US" sz="3600">
              <a:latin typeface="Calibri" pitchFamily="34" charset="0"/>
            </a:endParaRPr>
          </a:p>
        </p:txBody>
      </p:sp>
      <p:sp>
        <p:nvSpPr>
          <p:cNvPr id="348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Innovation</a:t>
            </a:r>
          </a:p>
          <a:p>
            <a:pPr marL="742950" lvl="1" indent="-285750" eaLnBrk="0" hangingPunct="0">
              <a:spcBef>
                <a:spcPct val="20000"/>
              </a:spcBef>
              <a:buFont typeface="Arial" charset="0"/>
              <a:buChar char="–"/>
            </a:pPr>
            <a:r>
              <a:rPr lang="en-US" sz="2800"/>
              <a:t>Engage in the creative destruction process</a:t>
            </a:r>
          </a:p>
          <a:p>
            <a:pPr marL="742950" lvl="1" indent="-285750" eaLnBrk="0" hangingPunct="0">
              <a:spcBef>
                <a:spcPct val="20000"/>
              </a:spcBef>
              <a:buFont typeface="Arial" charset="0"/>
              <a:buChar char="–"/>
            </a:pPr>
            <a:r>
              <a:rPr lang="en-US" sz="2800"/>
              <a:t>Act as agents of change</a:t>
            </a:r>
          </a:p>
          <a:p>
            <a:pPr marL="342900" indent="-342900" eaLnBrk="0" hangingPunct="0">
              <a:spcBef>
                <a:spcPct val="20000"/>
              </a:spcBef>
              <a:buFont typeface="Arial" charset="0"/>
              <a:buChar char="•"/>
            </a:pPr>
            <a:r>
              <a:rPr lang="en-US" sz="3200"/>
              <a:t>Number of New Startups</a:t>
            </a:r>
          </a:p>
          <a:p>
            <a:pPr marL="742950" lvl="1" indent="-285750" eaLnBrk="0" hangingPunct="0">
              <a:spcBef>
                <a:spcPct val="20000"/>
              </a:spcBef>
              <a:buFont typeface="Arial" charset="0"/>
              <a:buChar char="–"/>
            </a:pPr>
            <a:r>
              <a:rPr lang="en-US" sz="2800"/>
              <a:t>Increasing numbers of new firms</a:t>
            </a:r>
          </a:p>
          <a:p>
            <a:pPr marL="342900" indent="-342900" eaLnBrk="0" hangingPunct="0">
              <a:spcBef>
                <a:spcPct val="20000"/>
              </a:spcBef>
              <a:buFont typeface="Arial" charset="0"/>
              <a:buChar char="•"/>
            </a:pPr>
            <a:r>
              <a:rPr lang="en-US" sz="3200"/>
              <a:t>Job Creation</a:t>
            </a:r>
          </a:p>
          <a:p>
            <a:pPr marL="742950" lvl="1" indent="-285750" eaLnBrk="0" hangingPunct="0">
              <a:spcBef>
                <a:spcPct val="20000"/>
              </a:spcBef>
              <a:buFont typeface="Arial" charset="0"/>
              <a:buChar char="–"/>
            </a:pPr>
            <a:r>
              <a:rPr lang="en-US" sz="2800"/>
              <a:t>New ventures create 60-80% of net new jobs</a:t>
            </a:r>
          </a:p>
        </p:txBody>
      </p:sp>
    </p:spTree>
    <p:extLst>
      <p:ext uri="{BB962C8B-B14F-4D97-AF65-F5344CB8AC3E}">
        <p14:creationId xmlns:p14="http://schemas.microsoft.com/office/powerpoint/2010/main" val="247951754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idx="4294967295"/>
          </p:nvPr>
        </p:nvSpPr>
        <p:spPr/>
        <p:txBody>
          <a:bodyPr/>
          <a:lstStyle/>
          <a:p>
            <a:r>
              <a:rPr lang="en-US" sz="3600"/>
              <a:t>The Entrepreneurial Process</a:t>
            </a:r>
            <a:endParaRPr lang="en-US" sz="3600">
              <a:latin typeface="Calibri" pitchFamily="34" charset="0"/>
            </a:endParaRPr>
          </a:p>
        </p:txBody>
      </p:sp>
      <p:sp>
        <p:nvSpPr>
          <p:cNvPr id="368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Entrepreneurs must address four key steps as they start and manage their entrepreneurial ventures.</a:t>
            </a:r>
          </a:p>
          <a:p>
            <a:pPr marL="914400" lvl="1" indent="-514350" eaLnBrk="0" hangingPunct="0">
              <a:spcBef>
                <a:spcPct val="20000"/>
              </a:spcBef>
              <a:buFontTx/>
              <a:buAutoNum type="arabicPeriod"/>
            </a:pPr>
            <a:r>
              <a:rPr lang="en-US" sz="2800"/>
              <a:t>Exploring the entrepreneurial context</a:t>
            </a:r>
          </a:p>
          <a:p>
            <a:pPr marL="914400" lvl="1" indent="-514350" eaLnBrk="0" hangingPunct="0">
              <a:spcBef>
                <a:spcPct val="20000"/>
              </a:spcBef>
              <a:buFontTx/>
              <a:buAutoNum type="arabicPeriod"/>
            </a:pPr>
            <a:r>
              <a:rPr lang="en-US" sz="2800"/>
              <a:t>Identifying opportunities and possible competitive advantages</a:t>
            </a:r>
          </a:p>
          <a:p>
            <a:pPr marL="914400" lvl="1" indent="-514350" eaLnBrk="0" hangingPunct="0">
              <a:spcBef>
                <a:spcPct val="20000"/>
              </a:spcBef>
              <a:buFontTx/>
              <a:buAutoNum type="arabicPeriod"/>
            </a:pPr>
            <a:r>
              <a:rPr lang="en-US" sz="2800"/>
              <a:t>Starting the venture</a:t>
            </a:r>
          </a:p>
          <a:p>
            <a:pPr marL="914400" lvl="1" indent="-514350" eaLnBrk="0" hangingPunct="0">
              <a:spcBef>
                <a:spcPct val="20000"/>
              </a:spcBef>
              <a:buFontTx/>
              <a:buAutoNum type="arabicPeriod"/>
            </a:pPr>
            <a:r>
              <a:rPr lang="en-US" sz="2800"/>
              <a:t>Managing the venture</a:t>
            </a:r>
          </a:p>
        </p:txBody>
      </p:sp>
    </p:spTree>
    <p:extLst>
      <p:ext uri="{BB962C8B-B14F-4D97-AF65-F5344CB8AC3E}">
        <p14:creationId xmlns:p14="http://schemas.microsoft.com/office/powerpoint/2010/main" val="130225084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idx="4294967295"/>
          </p:nvPr>
        </p:nvSpPr>
        <p:spPr/>
        <p:txBody>
          <a:bodyPr/>
          <a:lstStyle/>
          <a:p>
            <a:r>
              <a:rPr lang="en-US" sz="3600"/>
              <a:t>What Do Entrepreneurs Do?</a:t>
            </a:r>
            <a:endParaRPr lang="en-US" sz="3600">
              <a:latin typeface="Calibri" pitchFamily="34" charset="0"/>
            </a:endParaRPr>
          </a:p>
        </p:txBody>
      </p:sp>
      <p:sp>
        <p:nvSpPr>
          <p:cNvPr id="389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No two entrepreneurs are exactly the same.  Generally, entrepreneurs:</a:t>
            </a:r>
          </a:p>
          <a:p>
            <a:pPr marL="742950" lvl="1" indent="-285750" eaLnBrk="0" hangingPunct="0">
              <a:spcBef>
                <a:spcPct val="20000"/>
              </a:spcBef>
              <a:buFont typeface="Arial" charset="0"/>
              <a:buChar char="–"/>
            </a:pPr>
            <a:r>
              <a:rPr lang="en-US" sz="2800"/>
              <a:t>Create something new, something different.</a:t>
            </a:r>
          </a:p>
          <a:p>
            <a:pPr marL="742950" lvl="1" indent="-285750" eaLnBrk="0" hangingPunct="0">
              <a:spcBef>
                <a:spcPct val="20000"/>
              </a:spcBef>
              <a:buFont typeface="Arial" charset="0"/>
              <a:buChar char="–"/>
            </a:pPr>
            <a:r>
              <a:rPr lang="en-US" sz="2800"/>
              <a:t>Search for change, respond to it, and exploit it.</a:t>
            </a:r>
          </a:p>
          <a:p>
            <a:pPr marL="742950" lvl="1" indent="-285750" eaLnBrk="0" hangingPunct="0">
              <a:spcBef>
                <a:spcPct val="20000"/>
              </a:spcBef>
              <a:buFont typeface="Arial" charset="0"/>
              <a:buChar char="–"/>
            </a:pPr>
            <a:r>
              <a:rPr lang="en-US" sz="2800"/>
              <a:t>Research feasibility—uncovering business ideas, looking at competitors, and exploring financing options</a:t>
            </a:r>
          </a:p>
          <a:p>
            <a:pPr marL="742950" lvl="1" indent="-285750" eaLnBrk="0" hangingPunct="0">
              <a:spcBef>
                <a:spcPct val="20000"/>
              </a:spcBef>
              <a:buFont typeface="Arial" charset="0"/>
              <a:buChar char="–"/>
            </a:pPr>
            <a:r>
              <a:rPr lang="en-US" sz="2800"/>
              <a:t>Launch and manage new ventures</a:t>
            </a:r>
          </a:p>
        </p:txBody>
      </p:sp>
    </p:spTree>
    <p:extLst>
      <p:ext uri="{BB962C8B-B14F-4D97-AF65-F5344CB8AC3E}">
        <p14:creationId xmlns:p14="http://schemas.microsoft.com/office/powerpoint/2010/main" val="408844744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idx="4294967295"/>
          </p:nvPr>
        </p:nvSpPr>
        <p:spPr/>
        <p:txBody>
          <a:bodyPr/>
          <a:lstStyle/>
          <a:p>
            <a:r>
              <a:rPr lang="en-US" sz="3600"/>
              <a:t>Social Responsibility and Ethics Issues</a:t>
            </a:r>
            <a:endParaRPr lang="en-US" sz="3600">
              <a:latin typeface="Calibri" pitchFamily="34" charset="0"/>
            </a:endParaRPr>
          </a:p>
        </p:txBody>
      </p:sp>
      <p:sp>
        <p:nvSpPr>
          <p:cNvPr id="409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How important are ethics and social responsibility issues to entrepreneurs?</a:t>
            </a:r>
          </a:p>
          <a:p>
            <a:pPr marL="742950" lvl="1" indent="-285750" eaLnBrk="0" hangingPunct="0">
              <a:spcBef>
                <a:spcPct val="20000"/>
              </a:spcBef>
              <a:buFont typeface="Arial" charset="0"/>
              <a:buChar char="–"/>
            </a:pPr>
            <a:r>
              <a:rPr lang="en-US" sz="2800"/>
              <a:t>(95%) in a study of small companies believed that developing a positive reputation and relationship in communities where they do business is important for achieving business goals</a:t>
            </a:r>
          </a:p>
          <a:p>
            <a:pPr marL="742950" lvl="1" indent="-285750" eaLnBrk="0" hangingPunct="0">
              <a:spcBef>
                <a:spcPct val="20000"/>
              </a:spcBef>
              <a:buFont typeface="Arial" charset="0"/>
              <a:buChar char="–"/>
            </a:pPr>
            <a:r>
              <a:rPr lang="en-US" sz="2800"/>
              <a:t>However, 70 percent admitted that they failed to consider  community goals in their business plans.</a:t>
            </a:r>
          </a:p>
        </p:txBody>
      </p:sp>
    </p:spTree>
    <p:extLst>
      <p:ext uri="{BB962C8B-B14F-4D97-AF65-F5344CB8AC3E}">
        <p14:creationId xmlns:p14="http://schemas.microsoft.com/office/powerpoint/2010/main" val="270580552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idx="4294967295"/>
          </p:nvPr>
        </p:nvSpPr>
        <p:spPr/>
        <p:txBody>
          <a:bodyPr/>
          <a:lstStyle/>
          <a:p>
            <a:r>
              <a:rPr lang="en-US" sz="3600"/>
              <a:t>Start-Up and Planning Issues</a:t>
            </a:r>
            <a:endParaRPr lang="en-US" sz="3600">
              <a:latin typeface="Calibri" pitchFamily="34" charset="0"/>
            </a:endParaRPr>
          </a:p>
        </p:txBody>
      </p:sp>
      <p:sp>
        <p:nvSpPr>
          <p:cNvPr id="43010" name="Rectangle 3"/>
          <p:cNvSpPr txBox="1">
            <a:spLocks/>
          </p:cNvSpPr>
          <p:nvPr/>
        </p:nvSpPr>
        <p:spPr bwMode="auto">
          <a:xfrm>
            <a:off x="457200" y="1600200"/>
            <a:ext cx="83820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Identifying Environmental Opportunities and Competitive Advantage</a:t>
            </a:r>
          </a:p>
          <a:p>
            <a:pPr marL="742950" lvl="1" indent="-285750" eaLnBrk="0" hangingPunct="0">
              <a:spcBef>
                <a:spcPct val="20000"/>
              </a:spcBef>
              <a:buFont typeface="Arial" charset="0"/>
              <a:buChar char="–"/>
            </a:pPr>
            <a:r>
              <a:rPr lang="en-US" sz="2800"/>
              <a:t>Entrepreneurs must be able to identify environmental opportunities.</a:t>
            </a:r>
          </a:p>
          <a:p>
            <a:pPr marL="742950" lvl="1" indent="-285750" eaLnBrk="0" hangingPunct="0">
              <a:spcBef>
                <a:spcPct val="20000"/>
              </a:spcBef>
              <a:buFont typeface="Arial" charset="0"/>
              <a:buChar char="–"/>
            </a:pPr>
            <a:r>
              <a:rPr lang="en-US" sz="2800"/>
              <a:t>Peter Drucker identified seven potential sources of opportunity that entrepreneurs might look for in the external context:</a:t>
            </a:r>
          </a:p>
          <a:p>
            <a:pPr marL="1143000" lvl="2" indent="-228600" eaLnBrk="0" hangingPunct="0">
              <a:spcBef>
                <a:spcPct val="20000"/>
              </a:spcBef>
              <a:buFont typeface="Arial" charset="0"/>
              <a:buChar char="•"/>
            </a:pPr>
            <a:r>
              <a:rPr lang="en-US" sz="2400"/>
              <a:t>the unexpected, the incongruous, the process need, industry and market structures,  demographics, changes in perception, and new knowledge</a:t>
            </a:r>
          </a:p>
        </p:txBody>
      </p:sp>
    </p:spTree>
    <p:extLst>
      <p:ext uri="{BB962C8B-B14F-4D97-AF65-F5344CB8AC3E}">
        <p14:creationId xmlns:p14="http://schemas.microsoft.com/office/powerpoint/2010/main" val="53538252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idx="4294967295"/>
          </p:nvPr>
        </p:nvSpPr>
        <p:spPr/>
        <p:txBody>
          <a:bodyPr/>
          <a:lstStyle/>
          <a:p>
            <a:r>
              <a:rPr lang="en-US" sz="3600"/>
              <a:t>Start-Up and Planning Issues (cont.)</a:t>
            </a:r>
            <a:endParaRPr lang="en-US" sz="3600">
              <a:latin typeface="Calibri" pitchFamily="34" charset="0"/>
            </a:endParaRPr>
          </a:p>
        </p:txBody>
      </p:sp>
      <p:sp>
        <p:nvSpPr>
          <p:cNvPr id="450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Researching the Venture’s Feasibility</a:t>
            </a:r>
          </a:p>
          <a:p>
            <a:pPr marL="742950" lvl="1" indent="-285750" eaLnBrk="0" hangingPunct="0">
              <a:spcBef>
                <a:spcPct val="20000"/>
              </a:spcBef>
              <a:buFont typeface="Arial" charset="0"/>
              <a:buChar char="–"/>
            </a:pPr>
            <a:r>
              <a:rPr lang="en-US" sz="2800"/>
              <a:t>Generating Ideas  -  sources of their ideas are unique and varied. </a:t>
            </a:r>
          </a:p>
          <a:p>
            <a:pPr marL="742950" lvl="1" indent="-285750" eaLnBrk="0" hangingPunct="0">
              <a:spcBef>
                <a:spcPct val="20000"/>
              </a:spcBef>
              <a:buFont typeface="Arial" charset="0"/>
              <a:buChar char="–"/>
            </a:pPr>
            <a:r>
              <a:rPr lang="en-US" sz="2800"/>
              <a:t>Working in the same industry is a major source for many ideas</a:t>
            </a:r>
          </a:p>
          <a:p>
            <a:pPr marL="742950" lvl="1" indent="-285750" eaLnBrk="0" hangingPunct="0">
              <a:spcBef>
                <a:spcPct val="20000"/>
              </a:spcBef>
              <a:buFont typeface="Arial" charset="0"/>
              <a:buChar char="–"/>
            </a:pPr>
            <a:r>
              <a:rPr lang="en-US" sz="2800"/>
              <a:t>What should entrepreneurs look for?</a:t>
            </a:r>
          </a:p>
          <a:p>
            <a:pPr marL="1143000" lvl="2" indent="-228600" eaLnBrk="0" hangingPunct="0">
              <a:spcBef>
                <a:spcPct val="20000"/>
              </a:spcBef>
              <a:buFont typeface="Arial" charset="0"/>
              <a:buChar char="•"/>
            </a:pPr>
            <a:r>
              <a:rPr lang="en-US" sz="2400"/>
              <a:t>limitations of what’s currently available, new and different approaches, advances and breakthroughs, unfilled niches, or trends and changes</a:t>
            </a:r>
          </a:p>
        </p:txBody>
      </p:sp>
    </p:spTree>
    <p:extLst>
      <p:ext uri="{BB962C8B-B14F-4D97-AF65-F5344CB8AC3E}">
        <p14:creationId xmlns:p14="http://schemas.microsoft.com/office/powerpoint/2010/main" val="300254046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idx="4294967295"/>
          </p:nvPr>
        </p:nvSpPr>
        <p:spPr/>
        <p:txBody>
          <a:bodyPr/>
          <a:lstStyle/>
          <a:p>
            <a:r>
              <a:rPr lang="en-US" sz="3600"/>
              <a:t>Exhibit A-1</a:t>
            </a:r>
            <a:br>
              <a:rPr lang="en-US" sz="3600"/>
            </a:br>
            <a:r>
              <a:rPr lang="en-US" sz="3600"/>
              <a:t>Evaluating Potential Ideas</a:t>
            </a:r>
            <a:endParaRPr lang="en-US" sz="3600">
              <a:latin typeface="Calibri" pitchFamily="34" charset="0"/>
            </a:endParaRPr>
          </a:p>
        </p:txBody>
      </p:sp>
      <p:pic>
        <p:nvPicPr>
          <p:cNvPr id="47106" name="Picture 2"/>
          <p:cNvPicPr>
            <a:picLocks noChangeAspect="1" noChangeArrowheads="1"/>
          </p:cNvPicPr>
          <p:nvPr/>
        </p:nvPicPr>
        <p:blipFill>
          <a:blip r:embed="rId3"/>
          <a:srcRect/>
          <a:stretch>
            <a:fillRect/>
          </a:stretch>
        </p:blipFill>
        <p:spPr bwMode="auto">
          <a:xfrm>
            <a:off x="638175" y="1371600"/>
            <a:ext cx="7829550" cy="4933950"/>
          </a:xfrm>
          <a:prstGeom prst="rect">
            <a:avLst/>
          </a:prstGeom>
          <a:noFill/>
          <a:ln w="9525">
            <a:noFill/>
            <a:miter lim="800000"/>
            <a:headEnd/>
            <a:tailEnd/>
          </a:ln>
        </p:spPr>
      </p:pic>
    </p:spTree>
    <p:extLst>
      <p:ext uri="{BB962C8B-B14F-4D97-AF65-F5344CB8AC3E}">
        <p14:creationId xmlns:p14="http://schemas.microsoft.com/office/powerpoint/2010/main" val="206648152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idx="4294967295"/>
          </p:nvPr>
        </p:nvSpPr>
        <p:spPr/>
        <p:txBody>
          <a:bodyPr/>
          <a:lstStyle/>
          <a:p>
            <a:r>
              <a:rPr lang="en-US" sz="3600"/>
              <a:t>Start-Up and Planning Issues (cont.)</a:t>
            </a:r>
          </a:p>
        </p:txBody>
      </p:sp>
      <p:sp>
        <p:nvSpPr>
          <p:cNvPr id="491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Evaluating Ideas </a:t>
            </a:r>
          </a:p>
          <a:p>
            <a:pPr marL="742950" lvl="1" indent="-285750" eaLnBrk="0" hangingPunct="0">
              <a:spcBef>
                <a:spcPct val="20000"/>
              </a:spcBef>
              <a:buFont typeface="Arial" charset="0"/>
              <a:buChar char="–"/>
            </a:pPr>
            <a:r>
              <a:rPr lang="en-US" sz="2800" b="1"/>
              <a:t>Feasibility study  - </a:t>
            </a:r>
            <a:r>
              <a:rPr lang="en-US" sz="2800"/>
              <a:t>an analysis of the various aspects of a proposed entrepreneurial venture designed to determine its feasibility</a:t>
            </a:r>
          </a:p>
        </p:txBody>
      </p:sp>
    </p:spTree>
    <p:extLst>
      <p:ext uri="{BB962C8B-B14F-4D97-AF65-F5344CB8AC3E}">
        <p14:creationId xmlns:p14="http://schemas.microsoft.com/office/powerpoint/2010/main" val="109004999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idx="4294967295"/>
          </p:nvPr>
        </p:nvSpPr>
        <p:spPr/>
        <p:txBody>
          <a:bodyPr/>
          <a:lstStyle/>
          <a:p>
            <a:r>
              <a:rPr lang="en-US" sz="3600"/>
              <a:t>Exhibit A-2</a:t>
            </a:r>
            <a:br>
              <a:rPr lang="en-US" sz="3600"/>
            </a:br>
            <a:r>
              <a:rPr lang="en-US" sz="3600"/>
              <a:t>Feasibility Study</a:t>
            </a:r>
            <a:endParaRPr lang="en-US" sz="3600">
              <a:latin typeface="Calibri" pitchFamily="34" charset="0"/>
            </a:endParaRPr>
          </a:p>
        </p:txBody>
      </p:sp>
      <p:pic>
        <p:nvPicPr>
          <p:cNvPr id="51202" name="Picture 2"/>
          <p:cNvPicPr>
            <a:picLocks noChangeAspect="1" noChangeArrowheads="1"/>
          </p:cNvPicPr>
          <p:nvPr/>
        </p:nvPicPr>
        <p:blipFill>
          <a:blip r:embed="rId3"/>
          <a:srcRect/>
          <a:stretch>
            <a:fillRect/>
          </a:stretch>
        </p:blipFill>
        <p:spPr bwMode="auto">
          <a:xfrm>
            <a:off x="433388" y="1543050"/>
            <a:ext cx="8312150" cy="4400550"/>
          </a:xfrm>
          <a:prstGeom prst="rect">
            <a:avLst/>
          </a:prstGeom>
          <a:noFill/>
          <a:ln w="9525">
            <a:noFill/>
            <a:miter lim="800000"/>
            <a:headEnd/>
            <a:tailEnd/>
          </a:ln>
        </p:spPr>
      </p:pic>
    </p:spTree>
    <p:extLst>
      <p:ext uri="{BB962C8B-B14F-4D97-AF65-F5344CB8AC3E}">
        <p14:creationId xmlns:p14="http://schemas.microsoft.com/office/powerpoint/2010/main" val="170422671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idx="4294967295"/>
          </p:nvPr>
        </p:nvSpPr>
        <p:spPr/>
        <p:txBody>
          <a:bodyPr/>
          <a:lstStyle/>
          <a:p>
            <a:r>
              <a:rPr lang="en-US" sz="3600"/>
              <a:t>Exhibit A-2</a:t>
            </a:r>
            <a:br>
              <a:rPr lang="en-US" sz="3600"/>
            </a:br>
            <a:r>
              <a:rPr lang="en-US" sz="3600"/>
              <a:t>Feasibility Study (cont.)</a:t>
            </a:r>
            <a:endParaRPr lang="en-US" sz="3600">
              <a:latin typeface="Calibri" pitchFamily="34" charset="0"/>
            </a:endParaRPr>
          </a:p>
        </p:txBody>
      </p:sp>
      <p:pic>
        <p:nvPicPr>
          <p:cNvPr id="53250" name="Picture 2"/>
          <p:cNvPicPr>
            <a:picLocks noChangeAspect="1" noChangeArrowheads="1"/>
          </p:cNvPicPr>
          <p:nvPr/>
        </p:nvPicPr>
        <p:blipFill>
          <a:blip r:embed="rId3"/>
          <a:srcRect/>
          <a:stretch>
            <a:fillRect/>
          </a:stretch>
        </p:blipFill>
        <p:spPr bwMode="auto">
          <a:xfrm>
            <a:off x="404813" y="1557338"/>
            <a:ext cx="8334375" cy="3743325"/>
          </a:xfrm>
          <a:prstGeom prst="rect">
            <a:avLst/>
          </a:prstGeom>
          <a:noFill/>
          <a:ln w="9525">
            <a:noFill/>
            <a:miter lim="800000"/>
            <a:headEnd/>
            <a:tailEnd/>
          </a:ln>
        </p:spPr>
      </p:pic>
    </p:spTree>
    <p:extLst>
      <p:ext uri="{BB962C8B-B14F-4D97-AF65-F5344CB8AC3E}">
        <p14:creationId xmlns:p14="http://schemas.microsoft.com/office/powerpoint/2010/main" val="3943707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sz="4000"/>
              <a:t>Global Trade Mechanisms (cont.)</a:t>
            </a:r>
            <a:endParaRPr lang="en-US" sz="4000">
              <a:latin typeface="Calibri" pitchFamily="34" charset="0"/>
            </a:endParaRPr>
          </a:p>
        </p:txBody>
      </p:sp>
      <p:sp>
        <p:nvSpPr>
          <p:cNvPr id="48130" name="Rectangle 3"/>
          <p:cNvSpPr txBox="1">
            <a:spLocks/>
          </p:cNvSpPr>
          <p:nvPr/>
        </p:nvSpPr>
        <p:spPr bwMode="auto">
          <a:xfrm>
            <a:off x="457200" y="1493838"/>
            <a:ext cx="8229600" cy="4525962"/>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World Bank Group - </a:t>
            </a:r>
            <a:r>
              <a:rPr lang="en-US" sz="2800"/>
              <a:t>a group of five closely associated institutions that provides financial and technical assistance to developing countries.</a:t>
            </a:r>
          </a:p>
          <a:p>
            <a:pPr marL="342900" indent="-342900" eaLnBrk="0" hangingPunct="0">
              <a:spcBef>
                <a:spcPct val="20000"/>
              </a:spcBef>
              <a:buFont typeface="Arial" charset="0"/>
              <a:buChar char="•"/>
            </a:pPr>
            <a:r>
              <a:rPr lang="en-US" sz="2800" b="1"/>
              <a:t>Organization for Economic Cooperation and Development (OECD) - </a:t>
            </a:r>
            <a:r>
              <a:rPr lang="en-US" sz="2800"/>
              <a:t>an international economic organization that helps its 30 member countries achieve sustainable economic growth and employment.</a:t>
            </a:r>
          </a:p>
        </p:txBody>
      </p:sp>
    </p:spTree>
    <p:extLst>
      <p:ext uri="{BB962C8B-B14F-4D97-AF65-F5344CB8AC3E}">
        <p14:creationId xmlns:p14="http://schemas.microsoft.com/office/powerpoint/2010/main" val="106118961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idx="4294967295"/>
          </p:nvPr>
        </p:nvSpPr>
        <p:spPr/>
        <p:txBody>
          <a:bodyPr/>
          <a:lstStyle/>
          <a:p>
            <a:r>
              <a:rPr lang="en-US" sz="3600"/>
              <a:t>Exhibit A-2</a:t>
            </a:r>
            <a:br>
              <a:rPr lang="en-US" sz="3600"/>
            </a:br>
            <a:r>
              <a:rPr lang="en-US" sz="3600"/>
              <a:t>Feasibility Study (cont.)</a:t>
            </a:r>
            <a:endParaRPr lang="en-US" sz="3600">
              <a:latin typeface="Calibri" pitchFamily="34" charset="0"/>
            </a:endParaRPr>
          </a:p>
        </p:txBody>
      </p:sp>
      <p:pic>
        <p:nvPicPr>
          <p:cNvPr id="55298" name="Picture 2"/>
          <p:cNvPicPr>
            <a:picLocks noChangeAspect="1" noChangeArrowheads="1"/>
          </p:cNvPicPr>
          <p:nvPr/>
        </p:nvPicPr>
        <p:blipFill>
          <a:blip r:embed="rId3"/>
          <a:srcRect/>
          <a:stretch>
            <a:fillRect/>
          </a:stretch>
        </p:blipFill>
        <p:spPr bwMode="auto">
          <a:xfrm>
            <a:off x="881063" y="1543050"/>
            <a:ext cx="7381875" cy="4629150"/>
          </a:xfrm>
          <a:prstGeom prst="rect">
            <a:avLst/>
          </a:prstGeom>
          <a:noFill/>
          <a:ln w="9525">
            <a:noFill/>
            <a:miter lim="800000"/>
            <a:headEnd/>
            <a:tailEnd/>
          </a:ln>
        </p:spPr>
      </p:pic>
    </p:spTree>
    <p:extLst>
      <p:ext uri="{BB962C8B-B14F-4D97-AF65-F5344CB8AC3E}">
        <p14:creationId xmlns:p14="http://schemas.microsoft.com/office/powerpoint/2010/main" val="61732334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idx="4294967295"/>
          </p:nvPr>
        </p:nvSpPr>
        <p:spPr/>
        <p:txBody>
          <a:bodyPr/>
          <a:lstStyle/>
          <a:p>
            <a:r>
              <a:rPr lang="en-US" sz="3600"/>
              <a:t>Start-Up and Planning Issues (cont.)</a:t>
            </a:r>
            <a:endParaRPr lang="en-US" sz="3600">
              <a:latin typeface="Calibri" pitchFamily="34" charset="0"/>
            </a:endParaRPr>
          </a:p>
        </p:txBody>
      </p:sp>
      <p:sp>
        <p:nvSpPr>
          <p:cNvPr id="5734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Researching the Venture’s Feasibility—Competitors, some possible questions:</a:t>
            </a:r>
          </a:p>
          <a:p>
            <a:pPr marL="742950" lvl="1" indent="-285750" eaLnBrk="0" hangingPunct="0">
              <a:spcBef>
                <a:spcPct val="20000"/>
              </a:spcBef>
              <a:buFont typeface="Arial" charset="0"/>
              <a:buChar char="–"/>
            </a:pPr>
            <a:r>
              <a:rPr lang="en-US" sz="2400"/>
              <a:t>What types of products or services are competitors offering?</a:t>
            </a:r>
          </a:p>
          <a:p>
            <a:pPr marL="742950" lvl="1" indent="-285750" eaLnBrk="0" hangingPunct="0">
              <a:spcBef>
                <a:spcPct val="20000"/>
              </a:spcBef>
              <a:buFont typeface="Arial" charset="0"/>
              <a:buChar char="–"/>
            </a:pPr>
            <a:r>
              <a:rPr lang="en-US" sz="2400"/>
              <a:t>What are the major characteristics of these products or services?</a:t>
            </a:r>
          </a:p>
          <a:p>
            <a:pPr marL="742950" lvl="1" indent="-285750" eaLnBrk="0" hangingPunct="0">
              <a:spcBef>
                <a:spcPct val="20000"/>
              </a:spcBef>
              <a:buFont typeface="Arial" charset="0"/>
              <a:buChar char="–"/>
            </a:pPr>
            <a:r>
              <a:rPr lang="en-US" sz="2400"/>
              <a:t>What are their products’ strengths and weaknesses?</a:t>
            </a:r>
          </a:p>
          <a:p>
            <a:pPr marL="742950" lvl="1" indent="-285750" eaLnBrk="0" hangingPunct="0">
              <a:spcBef>
                <a:spcPct val="20000"/>
              </a:spcBef>
              <a:buFont typeface="Arial" charset="0"/>
              <a:buChar char="–"/>
            </a:pPr>
            <a:r>
              <a:rPr lang="en-US" sz="2400"/>
              <a:t>How do they handle marketing, pricing, and distributing?</a:t>
            </a:r>
          </a:p>
          <a:p>
            <a:pPr marL="742950" lvl="1" indent="-285750" eaLnBrk="0" hangingPunct="0">
              <a:spcBef>
                <a:spcPct val="20000"/>
              </a:spcBef>
              <a:buFont typeface="Arial" charset="0"/>
              <a:buChar char="–"/>
            </a:pPr>
            <a:r>
              <a:rPr lang="en-US" sz="2400"/>
              <a:t>What do they attempt to do differently from other competitors?</a:t>
            </a:r>
          </a:p>
          <a:p>
            <a:pPr marL="742950" lvl="1" indent="-285750" eaLnBrk="0" hangingPunct="0">
              <a:spcBef>
                <a:spcPct val="20000"/>
              </a:spcBef>
              <a:buFont typeface="Arial" charset="0"/>
              <a:buChar char="–"/>
            </a:pPr>
            <a:endParaRPr lang="en-US" sz="2400"/>
          </a:p>
        </p:txBody>
      </p:sp>
    </p:spTree>
    <p:extLst>
      <p:ext uri="{BB962C8B-B14F-4D97-AF65-F5344CB8AC3E}">
        <p14:creationId xmlns:p14="http://schemas.microsoft.com/office/powerpoint/2010/main" val="67416414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idx="4294967295"/>
          </p:nvPr>
        </p:nvSpPr>
        <p:spPr/>
        <p:txBody>
          <a:bodyPr/>
          <a:lstStyle/>
          <a:p>
            <a:r>
              <a:rPr lang="en-US" sz="3600"/>
              <a:t>Researching the Venture’s Feasibility—Competitors (cont.)</a:t>
            </a:r>
            <a:endParaRPr lang="en-US" sz="3600">
              <a:latin typeface="Calibri" pitchFamily="34" charset="0"/>
            </a:endParaRPr>
          </a:p>
        </p:txBody>
      </p:sp>
      <p:sp>
        <p:nvSpPr>
          <p:cNvPr id="59394" name="Rectangle 3"/>
          <p:cNvSpPr txBox="1">
            <a:spLocks/>
          </p:cNvSpPr>
          <p:nvPr/>
        </p:nvSpPr>
        <p:spPr bwMode="auto">
          <a:xfrm>
            <a:off x="381000" y="1371600"/>
            <a:ext cx="85344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Questions about competitors…</a:t>
            </a:r>
          </a:p>
          <a:p>
            <a:pPr marL="742950" lvl="1" indent="-285750" eaLnBrk="0" hangingPunct="0">
              <a:spcBef>
                <a:spcPct val="20000"/>
              </a:spcBef>
              <a:buFont typeface="Arial" charset="0"/>
              <a:buChar char="–"/>
            </a:pPr>
            <a:r>
              <a:rPr lang="en-US" sz="2800"/>
              <a:t>Do they appear to be successful at it? Why or why not?</a:t>
            </a:r>
          </a:p>
          <a:p>
            <a:pPr marL="742950" lvl="1" indent="-285750" eaLnBrk="0" hangingPunct="0">
              <a:spcBef>
                <a:spcPct val="20000"/>
              </a:spcBef>
              <a:buFont typeface="Arial" charset="0"/>
              <a:buChar char="–"/>
            </a:pPr>
            <a:r>
              <a:rPr lang="en-US" sz="2800"/>
              <a:t>What are they good at?</a:t>
            </a:r>
          </a:p>
          <a:p>
            <a:pPr marL="742950" lvl="1" indent="-285750" eaLnBrk="0" hangingPunct="0">
              <a:spcBef>
                <a:spcPct val="20000"/>
              </a:spcBef>
              <a:buFont typeface="Arial" charset="0"/>
              <a:buChar char="–"/>
            </a:pPr>
            <a:r>
              <a:rPr lang="en-US" sz="2800"/>
              <a:t>What competitive advantage(s) do they appear to have?</a:t>
            </a:r>
          </a:p>
          <a:p>
            <a:pPr marL="742950" lvl="1" indent="-285750" eaLnBrk="0" hangingPunct="0">
              <a:spcBef>
                <a:spcPct val="20000"/>
              </a:spcBef>
              <a:buFont typeface="Arial" charset="0"/>
              <a:buChar char="–"/>
            </a:pPr>
            <a:r>
              <a:rPr lang="en-US" sz="2800"/>
              <a:t>What are they not so good at?</a:t>
            </a:r>
          </a:p>
          <a:p>
            <a:pPr marL="742950" lvl="1" indent="-285750" eaLnBrk="0" hangingPunct="0">
              <a:spcBef>
                <a:spcPct val="20000"/>
              </a:spcBef>
              <a:buFont typeface="Arial" charset="0"/>
              <a:buChar char="–"/>
            </a:pPr>
            <a:r>
              <a:rPr lang="en-US" sz="2800"/>
              <a:t>What competitive disadvantage(s) do they appear to have?</a:t>
            </a:r>
          </a:p>
          <a:p>
            <a:pPr marL="742950" lvl="1" indent="-285750" eaLnBrk="0" hangingPunct="0">
              <a:spcBef>
                <a:spcPct val="20000"/>
              </a:spcBef>
              <a:buFont typeface="Arial" charset="0"/>
              <a:buChar char="–"/>
            </a:pPr>
            <a:r>
              <a:rPr lang="en-US" sz="2800"/>
              <a:t>How large and profitable are these competitors?</a:t>
            </a:r>
          </a:p>
        </p:txBody>
      </p:sp>
    </p:spTree>
    <p:extLst>
      <p:ext uri="{BB962C8B-B14F-4D97-AF65-F5344CB8AC3E}">
        <p14:creationId xmlns:p14="http://schemas.microsoft.com/office/powerpoint/2010/main" val="198448202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idx="4294967295"/>
          </p:nvPr>
        </p:nvSpPr>
        <p:spPr/>
        <p:txBody>
          <a:bodyPr/>
          <a:lstStyle/>
          <a:p>
            <a:r>
              <a:rPr lang="en-US" sz="3600"/>
              <a:t>Start-Up and Planning Issues (cont.)</a:t>
            </a:r>
            <a:endParaRPr lang="en-US" sz="3600">
              <a:latin typeface="Calibri" pitchFamily="34" charset="0"/>
            </a:endParaRPr>
          </a:p>
        </p:txBody>
      </p:sp>
      <p:sp>
        <p:nvSpPr>
          <p:cNvPr id="614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Researching the Venture’s Feasibility—Financing</a:t>
            </a:r>
          </a:p>
          <a:p>
            <a:pPr marL="742950" lvl="1" indent="-285750" eaLnBrk="0" hangingPunct="0">
              <a:spcBef>
                <a:spcPct val="20000"/>
              </a:spcBef>
              <a:buFont typeface="Arial" charset="0"/>
              <a:buChar char="–"/>
            </a:pPr>
            <a:r>
              <a:rPr lang="en-US" sz="2800"/>
              <a:t>Because funds likely will be needed to start the venture, an entrepreneur must	research the various financing options</a:t>
            </a:r>
          </a:p>
          <a:p>
            <a:pPr marL="742950" lvl="1" indent="-285750" eaLnBrk="0" hangingPunct="0">
              <a:spcBef>
                <a:spcPct val="20000"/>
              </a:spcBef>
              <a:buFont typeface="Arial" charset="0"/>
              <a:buChar char="–"/>
            </a:pPr>
            <a:r>
              <a:rPr lang="en-US" sz="2800" b="1"/>
              <a:t>Venture capitalists - </a:t>
            </a:r>
            <a:r>
              <a:rPr lang="en-US" sz="2800"/>
              <a:t>external equity financing provided by professionally managed pools of investor money</a:t>
            </a:r>
          </a:p>
          <a:p>
            <a:pPr marL="1143000" lvl="2" indent="-228600" eaLnBrk="0" hangingPunct="0">
              <a:spcBef>
                <a:spcPct val="20000"/>
              </a:spcBef>
              <a:buFont typeface="Arial" charset="0"/>
              <a:buChar char="•"/>
            </a:pPr>
            <a:endParaRPr lang="en-US" sz="2400"/>
          </a:p>
        </p:txBody>
      </p:sp>
    </p:spTree>
    <p:extLst>
      <p:ext uri="{BB962C8B-B14F-4D97-AF65-F5344CB8AC3E}">
        <p14:creationId xmlns:p14="http://schemas.microsoft.com/office/powerpoint/2010/main" val="45585953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idx="4294967295"/>
          </p:nvPr>
        </p:nvSpPr>
        <p:spPr/>
        <p:txBody>
          <a:bodyPr/>
          <a:lstStyle/>
          <a:p>
            <a:r>
              <a:rPr lang="en-US" sz="3600"/>
              <a:t>Researching the Venture’s Feasibility—Financing (cont.)</a:t>
            </a:r>
            <a:endParaRPr lang="en-US" sz="3600">
              <a:latin typeface="Calibri" pitchFamily="34" charset="0"/>
            </a:endParaRPr>
          </a:p>
        </p:txBody>
      </p:sp>
      <p:sp>
        <p:nvSpPr>
          <p:cNvPr id="634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Angel investors – </a:t>
            </a:r>
            <a:r>
              <a:rPr lang="en-US" sz="3200"/>
              <a:t>a private investor (or group of private investors) who offers financial backing to an entrepreneurial venture in return for equity in the venture</a:t>
            </a:r>
          </a:p>
          <a:p>
            <a:pPr marL="342900" indent="-342900" eaLnBrk="0" hangingPunct="0">
              <a:spcBef>
                <a:spcPct val="20000"/>
              </a:spcBef>
              <a:buFont typeface="Arial" charset="0"/>
              <a:buChar char="•"/>
            </a:pPr>
            <a:r>
              <a:rPr lang="en-US" sz="3200" b="1"/>
              <a:t>Initial public offering (IPO) - </a:t>
            </a:r>
            <a:r>
              <a:rPr lang="en-US" sz="3200"/>
              <a:t>the first public registration and sale of a company’s stock</a:t>
            </a:r>
          </a:p>
        </p:txBody>
      </p:sp>
    </p:spTree>
    <p:extLst>
      <p:ext uri="{BB962C8B-B14F-4D97-AF65-F5344CB8AC3E}">
        <p14:creationId xmlns:p14="http://schemas.microsoft.com/office/powerpoint/2010/main" val="311809005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idx="4294967295"/>
          </p:nvPr>
        </p:nvSpPr>
        <p:spPr/>
        <p:txBody>
          <a:bodyPr/>
          <a:lstStyle/>
          <a:p>
            <a:r>
              <a:rPr lang="en-US" sz="3600"/>
              <a:t>Exhibit A-3</a:t>
            </a:r>
            <a:br>
              <a:rPr lang="en-US" sz="3600"/>
            </a:br>
            <a:r>
              <a:rPr lang="en-US" sz="3600"/>
              <a:t>Possible Financing Options</a:t>
            </a:r>
            <a:endParaRPr lang="en-US" sz="3600">
              <a:latin typeface="Calibri" pitchFamily="34" charset="0"/>
            </a:endParaRPr>
          </a:p>
        </p:txBody>
      </p:sp>
      <p:pic>
        <p:nvPicPr>
          <p:cNvPr id="65538" name="Picture 2"/>
          <p:cNvPicPr>
            <a:picLocks noChangeAspect="1" noChangeArrowheads="1"/>
          </p:cNvPicPr>
          <p:nvPr/>
        </p:nvPicPr>
        <p:blipFill>
          <a:blip r:embed="rId3"/>
          <a:srcRect/>
          <a:stretch>
            <a:fillRect/>
          </a:stretch>
        </p:blipFill>
        <p:spPr bwMode="auto">
          <a:xfrm>
            <a:off x="485775" y="1628775"/>
            <a:ext cx="8505825" cy="4010025"/>
          </a:xfrm>
          <a:prstGeom prst="rect">
            <a:avLst/>
          </a:prstGeom>
          <a:noFill/>
          <a:ln w="9525">
            <a:noFill/>
            <a:miter lim="800000"/>
            <a:headEnd/>
            <a:tailEnd/>
          </a:ln>
        </p:spPr>
      </p:pic>
    </p:spTree>
    <p:extLst>
      <p:ext uri="{BB962C8B-B14F-4D97-AF65-F5344CB8AC3E}">
        <p14:creationId xmlns:p14="http://schemas.microsoft.com/office/powerpoint/2010/main" val="12600881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idx="4294967295"/>
          </p:nvPr>
        </p:nvSpPr>
        <p:spPr/>
        <p:txBody>
          <a:bodyPr/>
          <a:lstStyle/>
          <a:p>
            <a:r>
              <a:rPr lang="en-US" sz="3600"/>
              <a:t>Start-Up and Planning Issues (cont.)</a:t>
            </a:r>
            <a:endParaRPr lang="en-US" sz="3600">
              <a:latin typeface="Calibri" pitchFamily="34" charset="0"/>
            </a:endParaRPr>
          </a:p>
        </p:txBody>
      </p:sp>
      <p:sp>
        <p:nvSpPr>
          <p:cNvPr id="67586" name="Rectangle 3"/>
          <p:cNvSpPr txBox="1">
            <a:spLocks/>
          </p:cNvSpPr>
          <p:nvPr/>
        </p:nvSpPr>
        <p:spPr bwMode="auto">
          <a:xfrm>
            <a:off x="304800" y="1371600"/>
            <a:ext cx="85344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Planning the Venture—Developing a Business Plan</a:t>
            </a:r>
          </a:p>
          <a:p>
            <a:pPr marL="742950" lvl="1" indent="-285750" eaLnBrk="0" hangingPunct="0">
              <a:spcBef>
                <a:spcPct val="20000"/>
              </a:spcBef>
              <a:buFont typeface="Arial" charset="0"/>
              <a:buChar char="–"/>
            </a:pPr>
            <a:r>
              <a:rPr lang="en-US" sz="2800" b="1"/>
              <a:t>Business plan - </a:t>
            </a:r>
            <a:r>
              <a:rPr lang="en-US" sz="2800"/>
              <a:t>a written document that summarizes a business opportunity and defines and articulates how the identified opportunity is to be seized and exploited</a:t>
            </a:r>
          </a:p>
        </p:txBody>
      </p:sp>
    </p:spTree>
    <p:extLst>
      <p:ext uri="{BB962C8B-B14F-4D97-AF65-F5344CB8AC3E}">
        <p14:creationId xmlns:p14="http://schemas.microsoft.com/office/powerpoint/2010/main" val="421963408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idx="4294967295"/>
          </p:nvPr>
        </p:nvSpPr>
        <p:spPr/>
        <p:txBody>
          <a:bodyPr/>
          <a:lstStyle/>
          <a:p>
            <a:r>
              <a:rPr lang="en-US" sz="3600"/>
              <a:t>Planning the Venture—Developing a Business Plan  (cont.)</a:t>
            </a:r>
            <a:endParaRPr lang="en-US" sz="3600">
              <a:latin typeface="Calibri" pitchFamily="34" charset="0"/>
            </a:endParaRPr>
          </a:p>
        </p:txBody>
      </p:sp>
      <p:sp>
        <p:nvSpPr>
          <p:cNvPr id="6963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A good business plan covers six major areas: </a:t>
            </a:r>
          </a:p>
          <a:p>
            <a:pPr marL="742950" lvl="1" indent="-285750" eaLnBrk="0" hangingPunct="0">
              <a:spcBef>
                <a:spcPct val="20000"/>
              </a:spcBef>
              <a:buFont typeface="Arial" charset="0"/>
              <a:buChar char="–"/>
            </a:pPr>
            <a:r>
              <a:rPr lang="en-US" sz="2800"/>
              <a:t>Executive summary</a:t>
            </a:r>
          </a:p>
          <a:p>
            <a:pPr marL="742950" lvl="1" indent="-285750" eaLnBrk="0" hangingPunct="0">
              <a:spcBef>
                <a:spcPct val="20000"/>
              </a:spcBef>
              <a:buFont typeface="Arial" charset="0"/>
              <a:buChar char="–"/>
            </a:pPr>
            <a:r>
              <a:rPr lang="en-US" sz="2800"/>
              <a:t>Analysis of opportunity</a:t>
            </a:r>
          </a:p>
          <a:p>
            <a:pPr marL="742950" lvl="1" indent="-285750" eaLnBrk="0" hangingPunct="0">
              <a:spcBef>
                <a:spcPct val="20000"/>
              </a:spcBef>
              <a:buFont typeface="Arial" charset="0"/>
              <a:buChar char="–"/>
            </a:pPr>
            <a:r>
              <a:rPr lang="en-US" sz="2800"/>
              <a:t>Analysis of the context</a:t>
            </a:r>
          </a:p>
          <a:p>
            <a:pPr marL="742950" lvl="1" indent="-285750" eaLnBrk="0" hangingPunct="0">
              <a:spcBef>
                <a:spcPct val="20000"/>
              </a:spcBef>
              <a:buFont typeface="Arial" charset="0"/>
              <a:buChar char="–"/>
            </a:pPr>
            <a:r>
              <a:rPr lang="en-US" sz="2800"/>
              <a:t>Description of the business</a:t>
            </a:r>
          </a:p>
          <a:p>
            <a:pPr marL="742950" lvl="1" indent="-285750" eaLnBrk="0" hangingPunct="0">
              <a:spcBef>
                <a:spcPct val="20000"/>
              </a:spcBef>
              <a:buFont typeface="Arial" charset="0"/>
              <a:buChar char="–"/>
            </a:pPr>
            <a:r>
              <a:rPr lang="en-US" sz="2800"/>
              <a:t>Financial data and projections</a:t>
            </a:r>
          </a:p>
          <a:p>
            <a:pPr marL="742950" lvl="1" indent="-285750" eaLnBrk="0" hangingPunct="0">
              <a:spcBef>
                <a:spcPct val="20000"/>
              </a:spcBef>
              <a:buFont typeface="Arial" charset="0"/>
              <a:buChar char="–"/>
            </a:pPr>
            <a:r>
              <a:rPr lang="en-US" sz="2800"/>
              <a:t>Supporting documentation.</a:t>
            </a:r>
          </a:p>
        </p:txBody>
      </p:sp>
    </p:spTree>
    <p:extLst>
      <p:ext uri="{BB962C8B-B14F-4D97-AF65-F5344CB8AC3E}">
        <p14:creationId xmlns:p14="http://schemas.microsoft.com/office/powerpoint/2010/main" val="89777176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idx="4294967295"/>
          </p:nvPr>
        </p:nvSpPr>
        <p:spPr/>
        <p:txBody>
          <a:bodyPr/>
          <a:lstStyle/>
          <a:p>
            <a:r>
              <a:rPr lang="en-US" sz="3600"/>
              <a:t>Organizing Issues</a:t>
            </a:r>
            <a:endParaRPr lang="en-US" sz="3600">
              <a:latin typeface="Calibri" pitchFamily="34" charset="0"/>
            </a:endParaRPr>
          </a:p>
        </p:txBody>
      </p:sp>
      <p:sp>
        <p:nvSpPr>
          <p:cNvPr id="7168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Legal Forms of Organization</a:t>
            </a:r>
          </a:p>
          <a:p>
            <a:pPr marL="742950" lvl="1" indent="-285750" eaLnBrk="0" hangingPunct="0">
              <a:spcBef>
                <a:spcPct val="20000"/>
              </a:spcBef>
              <a:buFont typeface="Arial" charset="0"/>
              <a:buChar char="–"/>
            </a:pPr>
            <a:r>
              <a:rPr lang="en-US" sz="2800" b="1"/>
              <a:t>Sole proprietorship  - </a:t>
            </a:r>
            <a:r>
              <a:rPr lang="en-US" sz="2800"/>
              <a:t>a</a:t>
            </a:r>
            <a:r>
              <a:rPr lang="en-US" sz="2800" b="1"/>
              <a:t> </a:t>
            </a:r>
            <a:r>
              <a:rPr lang="en-US" sz="2800"/>
              <a:t>form of legal organization in which the owner maintains sole and complete control over the business and is personally liable for business debts</a:t>
            </a:r>
          </a:p>
          <a:p>
            <a:pPr marL="742950" lvl="1" indent="-285750" eaLnBrk="0" hangingPunct="0">
              <a:spcBef>
                <a:spcPct val="20000"/>
              </a:spcBef>
              <a:buFont typeface="Arial" charset="0"/>
              <a:buChar char="–"/>
            </a:pPr>
            <a:r>
              <a:rPr lang="en-US" sz="2800" b="1"/>
              <a:t>General partnership  - </a:t>
            </a:r>
            <a:r>
              <a:rPr lang="en-US" sz="2800"/>
              <a:t>a form of legal organization in which two or more business owners share the management and risk of the business</a:t>
            </a:r>
          </a:p>
        </p:txBody>
      </p:sp>
    </p:spTree>
    <p:extLst>
      <p:ext uri="{BB962C8B-B14F-4D97-AF65-F5344CB8AC3E}">
        <p14:creationId xmlns:p14="http://schemas.microsoft.com/office/powerpoint/2010/main" val="295360942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p:txBody>
          <a:bodyPr/>
          <a:lstStyle/>
          <a:p>
            <a:r>
              <a:rPr lang="en-US" sz="3200"/>
              <a:t>Legal Forms of Organization (cont.)</a:t>
            </a:r>
            <a:endParaRPr lang="en-US" sz="3200">
              <a:latin typeface="Calibri" pitchFamily="34" charset="0"/>
            </a:endParaRPr>
          </a:p>
        </p:txBody>
      </p:sp>
      <p:sp>
        <p:nvSpPr>
          <p:cNvPr id="7373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Limited liability partnership (LLP) - </a:t>
            </a:r>
            <a:r>
              <a:rPr lang="en-US" sz="3200"/>
              <a:t>a form of legal organization consisting of general partner(s) and limited liability partner(s)</a:t>
            </a:r>
          </a:p>
          <a:p>
            <a:pPr marL="342900" indent="-342900" eaLnBrk="0" hangingPunct="0">
              <a:spcBef>
                <a:spcPct val="20000"/>
              </a:spcBef>
              <a:buFont typeface="Arial" charset="0"/>
              <a:buChar char="•"/>
            </a:pPr>
            <a:r>
              <a:rPr lang="en-US" sz="3200" b="1"/>
              <a:t>Corporation  - </a:t>
            </a:r>
            <a:r>
              <a:rPr lang="en-US" sz="3200"/>
              <a:t>a legal business entity that is separate from its owners and managers</a:t>
            </a:r>
          </a:p>
          <a:p>
            <a:pPr marL="342900" indent="-342900" eaLnBrk="0" hangingPunct="0">
              <a:spcBef>
                <a:spcPct val="20000"/>
              </a:spcBef>
              <a:buFont typeface="Arial" charset="0"/>
              <a:buChar char="•"/>
            </a:pPr>
            <a:r>
              <a:rPr lang="en-US" sz="3200" b="1"/>
              <a:t>Closely held corporation  - </a:t>
            </a:r>
            <a:r>
              <a:rPr lang="en-US" sz="3200"/>
              <a:t>a</a:t>
            </a:r>
            <a:r>
              <a:rPr lang="en-US" sz="3200" b="1"/>
              <a:t> </a:t>
            </a:r>
            <a:r>
              <a:rPr lang="en-US" sz="3200"/>
              <a:t>corporation owned by a limited number of people who do not trade the stock publicly</a:t>
            </a:r>
          </a:p>
        </p:txBody>
      </p:sp>
    </p:spTree>
    <p:extLst>
      <p:ext uri="{BB962C8B-B14F-4D97-AF65-F5344CB8AC3E}">
        <p14:creationId xmlns:p14="http://schemas.microsoft.com/office/powerpoint/2010/main" val="10702586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a:t>Types of International Organizations</a:t>
            </a:r>
            <a:endParaRPr lang="en-US">
              <a:latin typeface="Calibri" pitchFamily="34" charset="0"/>
            </a:endParaRPr>
          </a:p>
        </p:txBody>
      </p:sp>
      <p:sp>
        <p:nvSpPr>
          <p:cNvPr id="501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Multinational Corporation (MNC) - </a:t>
            </a:r>
            <a:r>
              <a:rPr lang="en-US" sz="3200"/>
              <a:t>a broad term that refers to any and all types of international companies that maintain operations in multiple countries.</a:t>
            </a:r>
          </a:p>
          <a:p>
            <a:pPr marL="342900" indent="-342900" eaLnBrk="0" hangingPunct="0">
              <a:spcBef>
                <a:spcPct val="20000"/>
              </a:spcBef>
              <a:buFont typeface="Arial" charset="0"/>
              <a:buChar char="•"/>
            </a:pPr>
            <a:r>
              <a:rPr lang="en-US" sz="3200" b="1"/>
              <a:t>Multidomestic Corporation - </a:t>
            </a:r>
            <a:r>
              <a:rPr lang="en-US" sz="3200"/>
              <a:t>an MNC that decentralizes management and other decisions to the local country.</a:t>
            </a:r>
          </a:p>
        </p:txBody>
      </p:sp>
    </p:spTree>
    <p:extLst>
      <p:ext uri="{BB962C8B-B14F-4D97-AF65-F5344CB8AC3E}">
        <p14:creationId xmlns:p14="http://schemas.microsoft.com/office/powerpoint/2010/main" val="246014291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idx="4294967295"/>
          </p:nvPr>
        </p:nvSpPr>
        <p:spPr/>
        <p:txBody>
          <a:bodyPr/>
          <a:lstStyle/>
          <a:p>
            <a:r>
              <a:rPr lang="en-US" sz="3600"/>
              <a:t>Legal Forms of Organization (cont.)</a:t>
            </a:r>
            <a:endParaRPr lang="en-US" sz="3600">
              <a:latin typeface="Calibri" pitchFamily="34" charset="0"/>
            </a:endParaRPr>
          </a:p>
        </p:txBody>
      </p:sp>
      <p:sp>
        <p:nvSpPr>
          <p:cNvPr id="7577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S corporation  </a:t>
            </a:r>
            <a:r>
              <a:rPr lang="en-US" sz="3200"/>
              <a:t>- a specialized type of corporation that has the regular characteristics of a C corporation but is unique in that the owners are taxed as a partnership as long as certain criteria are met</a:t>
            </a:r>
          </a:p>
          <a:p>
            <a:pPr marL="342900" indent="-342900" eaLnBrk="0" hangingPunct="0">
              <a:spcBef>
                <a:spcPct val="20000"/>
              </a:spcBef>
              <a:buFont typeface="Arial" charset="0"/>
              <a:buChar char="•"/>
            </a:pPr>
            <a:r>
              <a:rPr lang="en-US" sz="3200" b="1"/>
              <a:t>Limited liability company (LLC)  - </a:t>
            </a:r>
            <a:r>
              <a:rPr lang="en-US" sz="3200"/>
              <a:t>a</a:t>
            </a:r>
            <a:r>
              <a:rPr lang="en-US" sz="3200" b="1"/>
              <a:t> </a:t>
            </a:r>
            <a:r>
              <a:rPr lang="en-US" sz="3200"/>
              <a:t>form of legal organization that’s a hybrid between a partnership and a corporation</a:t>
            </a:r>
          </a:p>
        </p:txBody>
      </p:sp>
    </p:spTree>
    <p:extLst>
      <p:ext uri="{BB962C8B-B14F-4D97-AF65-F5344CB8AC3E}">
        <p14:creationId xmlns:p14="http://schemas.microsoft.com/office/powerpoint/2010/main" val="46501112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idx="4294967295"/>
          </p:nvPr>
        </p:nvSpPr>
        <p:spPr/>
        <p:txBody>
          <a:bodyPr/>
          <a:lstStyle/>
          <a:p>
            <a:r>
              <a:rPr lang="en-US" sz="3600"/>
              <a:t>Legal Forms of Organization (cont.)</a:t>
            </a:r>
            <a:endParaRPr lang="en-US" sz="3600">
              <a:latin typeface="Calibri" pitchFamily="34" charset="0"/>
            </a:endParaRPr>
          </a:p>
        </p:txBody>
      </p:sp>
      <p:sp>
        <p:nvSpPr>
          <p:cNvPr id="778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Operating agreement </a:t>
            </a:r>
            <a:r>
              <a:rPr lang="en-US" sz="3200"/>
              <a:t>- the document that outlines the provisions governing the way an LLC will conduct business.</a:t>
            </a:r>
          </a:p>
        </p:txBody>
      </p:sp>
    </p:spTree>
    <p:extLst>
      <p:ext uri="{BB962C8B-B14F-4D97-AF65-F5344CB8AC3E}">
        <p14:creationId xmlns:p14="http://schemas.microsoft.com/office/powerpoint/2010/main" val="363578875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idx="4294967295"/>
          </p:nvPr>
        </p:nvSpPr>
        <p:spPr/>
        <p:txBody>
          <a:bodyPr/>
          <a:lstStyle/>
          <a:p>
            <a:r>
              <a:rPr lang="en-US" sz="3600"/>
              <a:t>Organizing Issues (cont.)</a:t>
            </a:r>
            <a:endParaRPr lang="en-US" sz="3600">
              <a:latin typeface="Calibri" pitchFamily="34" charset="0"/>
            </a:endParaRPr>
          </a:p>
        </p:txBody>
      </p:sp>
      <p:sp>
        <p:nvSpPr>
          <p:cNvPr id="798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Organizational Design and Structure</a:t>
            </a:r>
          </a:p>
          <a:p>
            <a:pPr marL="742950" lvl="1" indent="-285750" eaLnBrk="0" hangingPunct="0">
              <a:spcBef>
                <a:spcPct val="20000"/>
              </a:spcBef>
              <a:buFont typeface="Arial" charset="0"/>
              <a:buChar char="–"/>
            </a:pPr>
            <a:r>
              <a:rPr lang="en-US" sz="2800"/>
              <a:t>Organizational design decisions in entrepreneurial ventures revolve around the six key elements of organizational structure (Chapter 10)</a:t>
            </a:r>
          </a:p>
          <a:p>
            <a:pPr marL="1143000" lvl="2" indent="-228600" eaLnBrk="0" hangingPunct="0">
              <a:spcBef>
                <a:spcPct val="20000"/>
              </a:spcBef>
              <a:buFont typeface="Arial" charset="0"/>
              <a:buChar char="•"/>
            </a:pPr>
            <a:r>
              <a:rPr lang="en-US" sz="2400"/>
              <a:t>work specialization, departmentalization, chain of command, span of control, amount of  centralization/decentralization, and the amount of formalization</a:t>
            </a:r>
          </a:p>
        </p:txBody>
      </p:sp>
    </p:spTree>
    <p:extLst>
      <p:ext uri="{BB962C8B-B14F-4D97-AF65-F5344CB8AC3E}">
        <p14:creationId xmlns:p14="http://schemas.microsoft.com/office/powerpoint/2010/main" val="292455700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idx="4294967295"/>
          </p:nvPr>
        </p:nvSpPr>
        <p:spPr/>
        <p:txBody>
          <a:bodyPr/>
          <a:lstStyle/>
          <a:p>
            <a:r>
              <a:rPr lang="en-US" sz="3600"/>
              <a:t>Organizing Issues (cont.)</a:t>
            </a:r>
            <a:endParaRPr lang="en-US" sz="3600">
              <a:latin typeface="Calibri" pitchFamily="34" charset="0"/>
            </a:endParaRPr>
          </a:p>
        </p:txBody>
      </p:sp>
      <p:sp>
        <p:nvSpPr>
          <p:cNvPr id="819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Human Resource Management Issues in Entrepreneurial Ventures</a:t>
            </a:r>
          </a:p>
          <a:p>
            <a:pPr marL="742950" lvl="1" indent="-285750" eaLnBrk="0" hangingPunct="0">
              <a:spcBef>
                <a:spcPct val="20000"/>
              </a:spcBef>
              <a:buFont typeface="Arial" charset="0"/>
              <a:buChar char="–"/>
            </a:pPr>
            <a:r>
              <a:rPr lang="en-US" sz="2800"/>
              <a:t>Employee Recruitment - one of the biggest challenges that entrepreneurs face</a:t>
            </a:r>
          </a:p>
          <a:p>
            <a:pPr marL="742950" lvl="1" indent="-285750" eaLnBrk="0" hangingPunct="0">
              <a:spcBef>
                <a:spcPct val="20000"/>
              </a:spcBef>
              <a:buFont typeface="Arial" charset="0"/>
              <a:buChar char="–"/>
            </a:pPr>
            <a:r>
              <a:rPr lang="en-US" sz="2800"/>
              <a:t>Employee Retention - An entrepreneur wants to keep the people he or she has hired and trained.</a:t>
            </a:r>
          </a:p>
        </p:txBody>
      </p:sp>
    </p:spTree>
    <p:extLst>
      <p:ext uri="{BB962C8B-B14F-4D97-AF65-F5344CB8AC3E}">
        <p14:creationId xmlns:p14="http://schemas.microsoft.com/office/powerpoint/2010/main" val="269295333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idx="4294967295"/>
          </p:nvPr>
        </p:nvSpPr>
        <p:spPr/>
        <p:txBody>
          <a:bodyPr/>
          <a:lstStyle/>
          <a:p>
            <a:r>
              <a:rPr lang="en-US" sz="3600"/>
              <a:t>Organizing Issues (cont.)</a:t>
            </a:r>
            <a:endParaRPr lang="en-US" sz="3600">
              <a:latin typeface="Calibri" pitchFamily="34" charset="0"/>
            </a:endParaRPr>
          </a:p>
        </p:txBody>
      </p:sp>
      <p:sp>
        <p:nvSpPr>
          <p:cNvPr id="83970" name="Rectangle 3"/>
          <p:cNvSpPr txBox="1">
            <a:spLocks/>
          </p:cNvSpPr>
          <p:nvPr/>
        </p:nvSpPr>
        <p:spPr bwMode="auto">
          <a:xfrm>
            <a:off x="43815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Stimulating and Making Changes - during any type of organizational change, an entrepreneur also may have to act as chief coach and cheerleader</a:t>
            </a:r>
          </a:p>
          <a:p>
            <a:pPr marL="342900" indent="-342900" eaLnBrk="0" hangingPunct="0">
              <a:spcBef>
                <a:spcPct val="20000"/>
              </a:spcBef>
              <a:buFont typeface="Arial" charset="0"/>
              <a:buChar char="•"/>
            </a:pPr>
            <a:r>
              <a:rPr lang="en-US" sz="3200"/>
              <a:t>The Importance of Continuing Innovation - organizations must continually innovate new products and services if they want to compete successfully</a:t>
            </a:r>
          </a:p>
        </p:txBody>
      </p:sp>
    </p:spTree>
    <p:extLst>
      <p:ext uri="{BB962C8B-B14F-4D97-AF65-F5344CB8AC3E}">
        <p14:creationId xmlns:p14="http://schemas.microsoft.com/office/powerpoint/2010/main" val="190213849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idx="4294967295"/>
          </p:nvPr>
        </p:nvSpPr>
        <p:spPr/>
        <p:txBody>
          <a:bodyPr/>
          <a:lstStyle/>
          <a:p>
            <a:r>
              <a:rPr lang="en-US" sz="3600"/>
              <a:t>Leading Issues</a:t>
            </a:r>
            <a:endParaRPr lang="en-US" sz="3600">
              <a:latin typeface="Calibri" pitchFamily="34" charset="0"/>
            </a:endParaRPr>
          </a:p>
        </p:txBody>
      </p:sp>
      <p:sp>
        <p:nvSpPr>
          <p:cNvPr id="860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Personality Characteristics of Entrepreneurs</a:t>
            </a:r>
          </a:p>
          <a:p>
            <a:pPr marL="742950" lvl="1" indent="-285750" eaLnBrk="0" hangingPunct="0">
              <a:spcBef>
                <a:spcPct val="20000"/>
              </a:spcBef>
              <a:buFont typeface="Arial" charset="0"/>
              <a:buChar char="–"/>
            </a:pPr>
            <a:r>
              <a:rPr lang="en-US" sz="2800" b="1"/>
              <a:t>Proactive personality - </a:t>
            </a:r>
            <a:r>
              <a:rPr lang="en-US" sz="2800"/>
              <a:t>a personality trait that describes individuals who are more prone to take actions to influence their environments</a:t>
            </a:r>
          </a:p>
          <a:p>
            <a:pPr marL="742950" lvl="1" indent="-285750" eaLnBrk="0" hangingPunct="0">
              <a:spcBef>
                <a:spcPct val="20000"/>
              </a:spcBef>
              <a:buFont typeface="Arial" charset="0"/>
              <a:buChar char="–"/>
            </a:pPr>
            <a:r>
              <a:rPr lang="en-US" sz="2800"/>
              <a:t>Empowerment  -  giving employees the power to make decisions and take actions on their own to solve problems</a:t>
            </a:r>
          </a:p>
        </p:txBody>
      </p:sp>
    </p:spTree>
    <p:extLst>
      <p:ext uri="{BB962C8B-B14F-4D97-AF65-F5344CB8AC3E}">
        <p14:creationId xmlns:p14="http://schemas.microsoft.com/office/powerpoint/2010/main" val="147886106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idx="4294967295"/>
          </p:nvPr>
        </p:nvSpPr>
        <p:spPr/>
        <p:txBody>
          <a:bodyPr/>
          <a:lstStyle/>
          <a:p>
            <a:r>
              <a:rPr lang="en-US" sz="3600"/>
              <a:t>Leading Issues (cont.)</a:t>
            </a:r>
            <a:endParaRPr lang="en-US" sz="3600">
              <a:latin typeface="Calibri" pitchFamily="34" charset="0"/>
            </a:endParaRPr>
          </a:p>
        </p:txBody>
      </p:sp>
      <p:sp>
        <p:nvSpPr>
          <p:cNvPr id="8806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Leading the Venture</a:t>
            </a:r>
          </a:p>
          <a:p>
            <a:pPr marL="742950" lvl="1" indent="-285750" eaLnBrk="0" hangingPunct="0">
              <a:spcBef>
                <a:spcPct val="20000"/>
              </a:spcBef>
              <a:buFont typeface="Arial" charset="0"/>
              <a:buChar char="–"/>
            </a:pPr>
            <a:r>
              <a:rPr lang="en-US" sz="2800"/>
              <a:t>The way an entrepreneur leads the venture should be much like the jazz leader— drawing the best out of other individuals, even given the unpredictability of the situation.</a:t>
            </a:r>
          </a:p>
          <a:p>
            <a:pPr marL="742950" lvl="1" indent="-285750" eaLnBrk="0" hangingPunct="0">
              <a:spcBef>
                <a:spcPct val="20000"/>
              </a:spcBef>
              <a:buFont typeface="Arial" charset="0"/>
              <a:buChar char="–"/>
            </a:pPr>
            <a:r>
              <a:rPr lang="en-US" sz="2800"/>
              <a:t>Leading Employee Work Teams - entrepreneurs must shift from the traditional command-and-control style to a coach-and-collaboration style</a:t>
            </a:r>
          </a:p>
        </p:txBody>
      </p:sp>
    </p:spTree>
    <p:extLst>
      <p:ext uri="{BB962C8B-B14F-4D97-AF65-F5344CB8AC3E}">
        <p14:creationId xmlns:p14="http://schemas.microsoft.com/office/powerpoint/2010/main" val="132985731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idx="4294967295"/>
          </p:nvPr>
        </p:nvSpPr>
        <p:spPr/>
        <p:txBody>
          <a:bodyPr/>
          <a:lstStyle/>
          <a:p>
            <a:r>
              <a:rPr lang="en-US" sz="3600"/>
              <a:t>Controlling Issues</a:t>
            </a:r>
            <a:endParaRPr lang="en-US" sz="3600">
              <a:latin typeface="Calibri" pitchFamily="34" charset="0"/>
            </a:endParaRPr>
          </a:p>
        </p:txBody>
      </p:sp>
      <p:sp>
        <p:nvSpPr>
          <p:cNvPr id="901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Planning for Growth</a:t>
            </a:r>
          </a:p>
          <a:p>
            <a:pPr marL="742950" lvl="1" indent="-285750" eaLnBrk="0" hangingPunct="0">
              <a:spcBef>
                <a:spcPct val="20000"/>
              </a:spcBef>
              <a:buFont typeface="Arial" charset="0"/>
              <a:buChar char="–"/>
            </a:pPr>
            <a:r>
              <a:rPr lang="en-US" sz="2800"/>
              <a:t>Ideally is part of the venture’s overall business goals and plan</a:t>
            </a:r>
          </a:p>
          <a:p>
            <a:pPr marL="742950" lvl="1" indent="-285750" eaLnBrk="0" hangingPunct="0">
              <a:spcBef>
                <a:spcPct val="20000"/>
              </a:spcBef>
              <a:buFont typeface="Arial" charset="0"/>
              <a:buChar char="–"/>
            </a:pPr>
            <a:r>
              <a:rPr lang="en-US" sz="2800"/>
              <a:t>Rapid growth without planning can be disastrous</a:t>
            </a:r>
          </a:p>
          <a:p>
            <a:pPr marL="342900" indent="-342900" eaLnBrk="0" hangingPunct="0">
              <a:spcBef>
                <a:spcPct val="20000"/>
              </a:spcBef>
              <a:buFont typeface="Arial" charset="0"/>
              <a:buChar char="•"/>
            </a:pPr>
            <a:r>
              <a:rPr lang="en-US" sz="3200"/>
              <a:t>Controlling for Growth - rapid growth does not excuse the need to have effective controls in place</a:t>
            </a:r>
          </a:p>
        </p:txBody>
      </p:sp>
    </p:spTree>
    <p:extLst>
      <p:ext uri="{BB962C8B-B14F-4D97-AF65-F5344CB8AC3E}">
        <p14:creationId xmlns:p14="http://schemas.microsoft.com/office/powerpoint/2010/main" val="331227122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idx="4294967295"/>
          </p:nvPr>
        </p:nvSpPr>
        <p:spPr/>
        <p:txBody>
          <a:bodyPr/>
          <a:lstStyle/>
          <a:p>
            <a:r>
              <a:rPr lang="en-US" sz="3600"/>
              <a:t>Exhibit A-5 Achieving a Supportive,</a:t>
            </a:r>
            <a:br>
              <a:rPr lang="en-US" sz="3600"/>
            </a:br>
            <a:r>
              <a:rPr lang="en-US" sz="3600"/>
              <a:t>Growth-Oriented Culture</a:t>
            </a:r>
            <a:endParaRPr lang="en-US" sz="3600">
              <a:latin typeface="Calibri" pitchFamily="34" charset="0"/>
            </a:endParaRPr>
          </a:p>
        </p:txBody>
      </p:sp>
      <p:pic>
        <p:nvPicPr>
          <p:cNvPr id="92162" name="Picture 2"/>
          <p:cNvPicPr>
            <a:picLocks noChangeAspect="1" noChangeArrowheads="1"/>
          </p:cNvPicPr>
          <p:nvPr/>
        </p:nvPicPr>
        <p:blipFill>
          <a:blip r:embed="rId3"/>
          <a:srcRect/>
          <a:stretch>
            <a:fillRect/>
          </a:stretch>
        </p:blipFill>
        <p:spPr bwMode="auto">
          <a:xfrm>
            <a:off x="661988" y="1581150"/>
            <a:ext cx="7820025" cy="4286250"/>
          </a:xfrm>
          <a:prstGeom prst="rect">
            <a:avLst/>
          </a:prstGeom>
          <a:noFill/>
          <a:ln w="9525">
            <a:noFill/>
            <a:miter lim="800000"/>
            <a:headEnd/>
            <a:tailEnd/>
          </a:ln>
        </p:spPr>
      </p:pic>
    </p:spTree>
    <p:extLst>
      <p:ext uri="{BB962C8B-B14F-4D97-AF65-F5344CB8AC3E}">
        <p14:creationId xmlns:p14="http://schemas.microsoft.com/office/powerpoint/2010/main" val="361222500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idx="4294967295"/>
          </p:nvPr>
        </p:nvSpPr>
        <p:spPr/>
        <p:txBody>
          <a:bodyPr/>
          <a:lstStyle/>
          <a:p>
            <a:r>
              <a:rPr lang="en-US" sz="3600"/>
              <a:t>Controlling Issues (cont.)</a:t>
            </a:r>
            <a:endParaRPr lang="en-US" sz="3600">
              <a:latin typeface="Calibri" pitchFamily="34" charset="0"/>
            </a:endParaRPr>
          </a:p>
        </p:txBody>
      </p:sp>
      <p:sp>
        <p:nvSpPr>
          <p:cNvPr id="9421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Recognizing Crisis Situations </a:t>
            </a:r>
          </a:p>
          <a:p>
            <a:pPr marL="742950" lvl="1" indent="-285750" eaLnBrk="0" hangingPunct="0">
              <a:spcBef>
                <a:spcPct val="20000"/>
              </a:spcBef>
              <a:buFont typeface="Arial" charset="0"/>
              <a:buChar char="–"/>
            </a:pPr>
            <a:r>
              <a:rPr lang="en-US" sz="2800" b="1"/>
              <a:t>“Boiled frog” phenomenon -</a:t>
            </a:r>
            <a:r>
              <a:rPr lang="en-US" sz="2800"/>
              <a:t> a perspective on recognizing performance declines that suggests watching out for subtly declining situations</a:t>
            </a:r>
          </a:p>
        </p:txBody>
      </p:sp>
    </p:spTree>
    <p:extLst>
      <p:ext uri="{BB962C8B-B14F-4D97-AF65-F5344CB8AC3E}">
        <p14:creationId xmlns:p14="http://schemas.microsoft.com/office/powerpoint/2010/main" val="1487028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en-US" sz="4000"/>
              <a:t>Types of International Organizations (cont.)</a:t>
            </a:r>
            <a:endParaRPr lang="en-US" sz="4000">
              <a:latin typeface="Calibri" pitchFamily="34" charset="0"/>
            </a:endParaRPr>
          </a:p>
        </p:txBody>
      </p:sp>
      <p:sp>
        <p:nvSpPr>
          <p:cNvPr id="5222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Global Company - </a:t>
            </a:r>
            <a:r>
              <a:rPr lang="en-US" sz="3200"/>
              <a:t>an MNC that centralizes management and other decisions in the home country.</a:t>
            </a:r>
          </a:p>
          <a:p>
            <a:pPr marL="342900" indent="-342900" eaLnBrk="0" hangingPunct="0">
              <a:spcBef>
                <a:spcPct val="20000"/>
              </a:spcBef>
              <a:buFont typeface="Arial" charset="0"/>
              <a:buChar char="•"/>
            </a:pPr>
            <a:r>
              <a:rPr lang="en-US" sz="3200" b="1"/>
              <a:t>Transnational or Borderless Organization - </a:t>
            </a:r>
            <a:r>
              <a:rPr lang="en-US" sz="3200"/>
              <a:t>an MNC in which artificial geographical barriers are eliminated.</a:t>
            </a:r>
          </a:p>
        </p:txBody>
      </p:sp>
    </p:spTree>
    <p:extLst>
      <p:ext uri="{BB962C8B-B14F-4D97-AF65-F5344CB8AC3E}">
        <p14:creationId xmlns:p14="http://schemas.microsoft.com/office/powerpoint/2010/main" val="288265665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idx="4294967295"/>
          </p:nvPr>
        </p:nvSpPr>
        <p:spPr/>
        <p:txBody>
          <a:bodyPr/>
          <a:lstStyle/>
          <a:p>
            <a:r>
              <a:rPr lang="en-US" sz="3600"/>
              <a:t>Exiting the Venture</a:t>
            </a:r>
            <a:endParaRPr lang="en-US" sz="3600">
              <a:latin typeface="Calibri" pitchFamily="34" charset="0"/>
            </a:endParaRPr>
          </a:p>
        </p:txBody>
      </p:sp>
      <p:sp>
        <p:nvSpPr>
          <p:cNvPr id="9625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Harvesting - </a:t>
            </a:r>
            <a:r>
              <a:rPr lang="en-US" sz="3200"/>
              <a:t>exiting a venture when an entrepreneur hopes to capitalize financially on the investment in the venture</a:t>
            </a:r>
          </a:p>
        </p:txBody>
      </p:sp>
    </p:spTree>
    <p:extLst>
      <p:ext uri="{BB962C8B-B14F-4D97-AF65-F5344CB8AC3E}">
        <p14:creationId xmlns:p14="http://schemas.microsoft.com/office/powerpoint/2010/main" val="523400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idx="4294967295"/>
          </p:nvPr>
        </p:nvSpPr>
        <p:spPr/>
        <p:txBody>
          <a:bodyPr/>
          <a:lstStyle/>
          <a:p>
            <a:r>
              <a:rPr lang="en-US" sz="3600"/>
              <a:t>Managing Personal Life Choices and Challenges</a:t>
            </a:r>
            <a:endParaRPr lang="en-US" sz="3600">
              <a:latin typeface="Calibri" pitchFamily="34" charset="0"/>
            </a:endParaRPr>
          </a:p>
        </p:txBody>
      </p:sp>
      <p:sp>
        <p:nvSpPr>
          <p:cNvPr id="9830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One of the most important things an entrepreneur can do is </a:t>
            </a:r>
            <a:r>
              <a:rPr lang="en-US" sz="3200" i="1"/>
              <a:t>become a good time manager.</a:t>
            </a:r>
          </a:p>
          <a:p>
            <a:pPr marL="342900" indent="-342900" eaLnBrk="0" hangingPunct="0">
              <a:spcBef>
                <a:spcPct val="20000"/>
              </a:spcBef>
              <a:buFont typeface="Arial" charset="0"/>
              <a:buChar char="•"/>
            </a:pPr>
            <a:r>
              <a:rPr lang="en-US" sz="3200"/>
              <a:t>Another suggestion is to </a:t>
            </a:r>
            <a:r>
              <a:rPr lang="en-US" sz="3200" i="1"/>
              <a:t>seek professional advice </a:t>
            </a:r>
            <a:r>
              <a:rPr lang="en-US" sz="3200"/>
              <a:t>in those areas of business where it’s needed</a:t>
            </a:r>
          </a:p>
          <a:p>
            <a:pPr marL="342900" indent="-342900" eaLnBrk="0" hangingPunct="0">
              <a:spcBef>
                <a:spcPct val="20000"/>
              </a:spcBef>
              <a:buFont typeface="Arial" charset="0"/>
              <a:buChar char="•"/>
            </a:pPr>
            <a:r>
              <a:rPr lang="en-US" sz="3200"/>
              <a:t>It’s important to </a:t>
            </a:r>
            <a:r>
              <a:rPr lang="en-US" sz="3200" i="1"/>
              <a:t>deal with conflicts </a:t>
            </a:r>
            <a:r>
              <a:rPr lang="en-US" sz="3200"/>
              <a:t>as they arise</a:t>
            </a:r>
          </a:p>
        </p:txBody>
      </p:sp>
    </p:spTree>
    <p:extLst>
      <p:ext uri="{BB962C8B-B14F-4D97-AF65-F5344CB8AC3E}">
        <p14:creationId xmlns:p14="http://schemas.microsoft.com/office/powerpoint/2010/main" val="1847920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68235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56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en-US"/>
              <a:t>Exhibit 1-2</a:t>
            </a:r>
            <a:br>
              <a:rPr lang="en-US"/>
            </a:br>
            <a:r>
              <a:rPr lang="en-US"/>
              <a:t>Characteristics of Organizations</a:t>
            </a:r>
            <a:endParaRPr lang="en-US">
              <a:latin typeface="Calibri" pitchFamily="34" charset="0"/>
            </a:endParaRPr>
          </a:p>
        </p:txBody>
      </p:sp>
      <p:pic>
        <p:nvPicPr>
          <p:cNvPr id="41986" name="Picture 2"/>
          <p:cNvPicPr>
            <a:picLocks noChangeAspect="1" noChangeArrowheads="1"/>
          </p:cNvPicPr>
          <p:nvPr/>
        </p:nvPicPr>
        <p:blipFill>
          <a:blip r:embed="rId3"/>
          <a:srcRect/>
          <a:stretch>
            <a:fillRect/>
          </a:stretch>
        </p:blipFill>
        <p:spPr bwMode="auto">
          <a:xfrm>
            <a:off x="1257300" y="1652588"/>
            <a:ext cx="6667500" cy="3986212"/>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a:t>How Organizations Go Global</a:t>
            </a:r>
            <a:endParaRPr lang="en-US">
              <a:latin typeface="Calibri" pitchFamily="34" charset="0"/>
            </a:endParaRPr>
          </a:p>
        </p:txBody>
      </p:sp>
      <p:sp>
        <p:nvSpPr>
          <p:cNvPr id="5427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Global Sourcing - </a:t>
            </a:r>
            <a:r>
              <a:rPr lang="en-US" sz="3200"/>
              <a:t>purchasing materials or labor from around the world wherever it is cheapest.</a:t>
            </a:r>
          </a:p>
          <a:p>
            <a:pPr marL="342900" indent="-342900" eaLnBrk="0" hangingPunct="0">
              <a:spcBef>
                <a:spcPct val="20000"/>
              </a:spcBef>
              <a:buFont typeface="Arial" charset="0"/>
              <a:buChar char="•"/>
            </a:pPr>
            <a:r>
              <a:rPr lang="en-US" sz="3200" b="1"/>
              <a:t>Exporting - </a:t>
            </a:r>
            <a:r>
              <a:rPr lang="en-US" sz="3200"/>
              <a:t>making products domestically and selling them abroad. </a:t>
            </a:r>
          </a:p>
        </p:txBody>
      </p:sp>
    </p:spTree>
    <p:extLst>
      <p:ext uri="{BB962C8B-B14F-4D97-AF65-F5344CB8AC3E}">
        <p14:creationId xmlns:p14="http://schemas.microsoft.com/office/powerpoint/2010/main" val="1783120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p:txBody>
          <a:bodyPr/>
          <a:lstStyle/>
          <a:p>
            <a:r>
              <a:rPr lang="en-US"/>
              <a:t>Going Global (cont.)</a:t>
            </a:r>
            <a:endParaRPr lang="en-US">
              <a:latin typeface="Calibri" pitchFamily="34" charset="0"/>
            </a:endParaRPr>
          </a:p>
        </p:txBody>
      </p:sp>
      <p:sp>
        <p:nvSpPr>
          <p:cNvPr id="5632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Importing - </a:t>
            </a:r>
            <a:r>
              <a:rPr lang="en-US" sz="3200"/>
              <a:t>acquiring products made abroad and selling them domestically.</a:t>
            </a:r>
          </a:p>
          <a:p>
            <a:pPr marL="342900" indent="-342900" eaLnBrk="0" hangingPunct="0">
              <a:spcBef>
                <a:spcPct val="20000"/>
              </a:spcBef>
              <a:buFont typeface="Arial" charset="0"/>
              <a:buChar char="•"/>
            </a:pPr>
            <a:r>
              <a:rPr lang="en-US" sz="3200" b="1"/>
              <a:t>Licensing - </a:t>
            </a:r>
            <a:r>
              <a:rPr lang="en-US" sz="3200"/>
              <a:t>an organization gives another organization the right to make or sell its products using its technology or product specifications.</a:t>
            </a:r>
          </a:p>
          <a:p>
            <a:pPr marL="342900" indent="-342900" eaLnBrk="0" hangingPunct="0">
              <a:spcBef>
                <a:spcPct val="20000"/>
              </a:spcBef>
              <a:buFont typeface="Arial" charset="0"/>
              <a:buChar char="•"/>
            </a:pPr>
            <a:r>
              <a:rPr lang="en-US" sz="3200" b="1"/>
              <a:t>Franchising</a:t>
            </a:r>
            <a:r>
              <a:rPr lang="en-US" sz="3200"/>
              <a:t> - an organization gives another organization the right to use its name and operating methods.</a:t>
            </a:r>
          </a:p>
          <a:p>
            <a:pPr marL="342900" indent="-342900" eaLnBrk="0" hangingPunct="0">
              <a:spcBef>
                <a:spcPct val="20000"/>
              </a:spcBef>
              <a:buFont typeface="Arial" charset="0"/>
              <a:buNone/>
            </a:pPr>
            <a:endParaRPr lang="en-US" sz="3200"/>
          </a:p>
        </p:txBody>
      </p:sp>
    </p:spTree>
    <p:extLst>
      <p:ext uri="{BB962C8B-B14F-4D97-AF65-F5344CB8AC3E}">
        <p14:creationId xmlns:p14="http://schemas.microsoft.com/office/powerpoint/2010/main" val="39357377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idx="4294967295"/>
          </p:nvPr>
        </p:nvSpPr>
        <p:spPr/>
        <p:txBody>
          <a:bodyPr/>
          <a:lstStyle/>
          <a:p>
            <a:r>
              <a:rPr lang="en-US"/>
              <a:t>Going Global (cont.)</a:t>
            </a:r>
            <a:endParaRPr lang="en-US">
              <a:latin typeface="Calibri" pitchFamily="34" charset="0"/>
            </a:endParaRPr>
          </a:p>
        </p:txBody>
      </p:sp>
      <p:sp>
        <p:nvSpPr>
          <p:cNvPr id="5837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b="1"/>
              <a:t>Strategic Alliance - </a:t>
            </a:r>
            <a:r>
              <a:rPr lang="en-US" sz="2800"/>
              <a:t>a partnership between an organization and one or more foreign company partner(s) in which both share resources and knowledge in developing new products or building production facilities.</a:t>
            </a:r>
          </a:p>
          <a:p>
            <a:pPr marL="342900" indent="-342900" eaLnBrk="0" hangingPunct="0">
              <a:spcBef>
                <a:spcPct val="20000"/>
              </a:spcBef>
              <a:buFont typeface="Arial" charset="0"/>
              <a:buChar char="•"/>
            </a:pPr>
            <a:r>
              <a:rPr lang="en-US" sz="2800" b="1"/>
              <a:t>Joint Venture - </a:t>
            </a:r>
            <a:r>
              <a:rPr lang="en-US" sz="2800"/>
              <a:t>a specific type of strategic alliance in which the partners agree to form a separate, independent organization for some business purpose.</a:t>
            </a:r>
          </a:p>
        </p:txBody>
      </p:sp>
    </p:spTree>
    <p:extLst>
      <p:ext uri="{BB962C8B-B14F-4D97-AF65-F5344CB8AC3E}">
        <p14:creationId xmlns:p14="http://schemas.microsoft.com/office/powerpoint/2010/main" val="1619544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idx="4294967295"/>
          </p:nvPr>
        </p:nvSpPr>
        <p:spPr/>
        <p:txBody>
          <a:bodyPr/>
          <a:lstStyle/>
          <a:p>
            <a:r>
              <a:rPr lang="en-US"/>
              <a:t>Going Global (cont.)</a:t>
            </a:r>
            <a:endParaRPr lang="en-US">
              <a:latin typeface="Calibri" pitchFamily="34" charset="0"/>
            </a:endParaRPr>
          </a:p>
        </p:txBody>
      </p:sp>
      <p:sp>
        <p:nvSpPr>
          <p:cNvPr id="6041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Foreign Subsidiary</a:t>
            </a:r>
            <a:r>
              <a:rPr lang="en-US" sz="3200"/>
              <a:t> - directly investing in a foreign country by setting up a separate and independent production facility or office.</a:t>
            </a:r>
          </a:p>
        </p:txBody>
      </p:sp>
    </p:spTree>
    <p:extLst>
      <p:ext uri="{BB962C8B-B14F-4D97-AF65-F5344CB8AC3E}">
        <p14:creationId xmlns:p14="http://schemas.microsoft.com/office/powerpoint/2010/main" val="1745774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p:txBody>
          <a:bodyPr/>
          <a:lstStyle/>
          <a:p>
            <a:r>
              <a:rPr lang="en-US" sz="3600"/>
              <a:t>Exhibit 3-3</a:t>
            </a:r>
            <a:br>
              <a:rPr lang="en-US" sz="3600"/>
            </a:br>
            <a:r>
              <a:rPr lang="en-US" sz="3600"/>
              <a:t>How Organizations Go Global</a:t>
            </a:r>
            <a:endParaRPr lang="en-US" sz="3600">
              <a:latin typeface="Calibri" pitchFamily="34" charset="0"/>
            </a:endParaRPr>
          </a:p>
        </p:txBody>
      </p:sp>
      <p:pic>
        <p:nvPicPr>
          <p:cNvPr id="62466" name="Picture 3"/>
          <p:cNvPicPr>
            <a:picLocks noGrp="1" noChangeAspect="1" noChangeArrowheads="1"/>
          </p:cNvPicPr>
          <p:nvPr/>
        </p:nvPicPr>
        <p:blipFill>
          <a:blip r:embed="rId3"/>
          <a:srcRect/>
          <a:stretch>
            <a:fillRect/>
          </a:stretch>
        </p:blipFill>
        <p:spPr bwMode="auto">
          <a:xfrm>
            <a:off x="236538" y="1752600"/>
            <a:ext cx="8670925" cy="3962400"/>
          </a:xfrm>
          <a:prstGeom prst="rect">
            <a:avLst/>
          </a:prstGeom>
          <a:noFill/>
          <a:ln w="9525">
            <a:noFill/>
            <a:miter lim="800000"/>
            <a:headEnd/>
            <a:tailEnd/>
          </a:ln>
        </p:spPr>
      </p:pic>
    </p:spTree>
    <p:extLst>
      <p:ext uri="{BB962C8B-B14F-4D97-AF65-F5344CB8AC3E}">
        <p14:creationId xmlns:p14="http://schemas.microsoft.com/office/powerpoint/2010/main" val="3328272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r>
              <a:rPr lang="en-US"/>
              <a:t>Managing in a Global Environment</a:t>
            </a:r>
            <a:endParaRPr lang="en-US">
              <a:latin typeface="Calibri" pitchFamily="34" charset="0"/>
            </a:endParaRPr>
          </a:p>
        </p:txBody>
      </p:sp>
      <p:sp>
        <p:nvSpPr>
          <p:cNvPr id="6451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Political/Legal Environment</a:t>
            </a:r>
          </a:p>
          <a:p>
            <a:pPr marL="742950" lvl="1" indent="-285750" eaLnBrk="0" hangingPunct="0">
              <a:spcBef>
                <a:spcPct val="20000"/>
              </a:spcBef>
              <a:buFont typeface="Arial" charset="0"/>
              <a:buChar char="–"/>
            </a:pPr>
            <a:r>
              <a:rPr lang="en-US" sz="2800"/>
              <a:t>U.S. managers are accustomed to a stable legal and political system</a:t>
            </a:r>
          </a:p>
          <a:p>
            <a:pPr marL="742950" lvl="1" indent="-285750" eaLnBrk="0" hangingPunct="0">
              <a:spcBef>
                <a:spcPct val="20000"/>
              </a:spcBef>
              <a:buFont typeface="Arial" charset="0"/>
              <a:buChar char="–"/>
            </a:pPr>
            <a:r>
              <a:rPr lang="en-US" sz="2800"/>
              <a:t>Managers must stay informed of the specific laws in countries where they do business</a:t>
            </a:r>
          </a:p>
          <a:p>
            <a:pPr marL="742950" lvl="1" indent="-285750" eaLnBrk="0" hangingPunct="0">
              <a:spcBef>
                <a:spcPct val="20000"/>
              </a:spcBef>
              <a:buFont typeface="Arial" charset="0"/>
              <a:buChar char="–"/>
            </a:pPr>
            <a:r>
              <a:rPr lang="en-US" sz="2800"/>
              <a:t>Some countries have risky political climates</a:t>
            </a:r>
          </a:p>
        </p:txBody>
      </p:sp>
    </p:spTree>
    <p:extLst>
      <p:ext uri="{BB962C8B-B14F-4D97-AF65-F5344CB8AC3E}">
        <p14:creationId xmlns:p14="http://schemas.microsoft.com/office/powerpoint/2010/main" val="2484138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p:txBody>
          <a:bodyPr/>
          <a:lstStyle/>
          <a:p>
            <a:r>
              <a:rPr lang="en-US"/>
              <a:t>The Economic Environment</a:t>
            </a:r>
            <a:endParaRPr lang="en-US">
              <a:latin typeface="Calibri" pitchFamily="34" charset="0"/>
            </a:endParaRPr>
          </a:p>
        </p:txBody>
      </p:sp>
      <p:sp>
        <p:nvSpPr>
          <p:cNvPr id="6656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Free Market Economy - </a:t>
            </a:r>
            <a:r>
              <a:rPr lang="en-US" sz="3200"/>
              <a:t>an economic system in which resources are primarily owned and controlled by the private sector.</a:t>
            </a:r>
          </a:p>
          <a:p>
            <a:pPr marL="342900" indent="-342900" eaLnBrk="0" hangingPunct="0">
              <a:spcBef>
                <a:spcPct val="20000"/>
              </a:spcBef>
              <a:buFont typeface="Arial" charset="0"/>
              <a:buChar char="•"/>
            </a:pPr>
            <a:r>
              <a:rPr lang="en-US" sz="3200" b="1"/>
              <a:t>Planned Economy - </a:t>
            </a:r>
            <a:r>
              <a:rPr lang="en-US" sz="3200"/>
              <a:t>an economic system in which economic decisions are planned by a central government.</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5737053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a:t>The Cultural Environment</a:t>
            </a:r>
            <a:endParaRPr lang="en-US">
              <a:latin typeface="Calibri" pitchFamily="34" charset="0"/>
            </a:endParaRPr>
          </a:p>
        </p:txBody>
      </p:sp>
      <p:sp>
        <p:nvSpPr>
          <p:cNvPr id="3" name="Rectangle 3"/>
          <p:cNvSpPr txBox="1">
            <a:spLocks/>
          </p:cNvSpPr>
          <p:nvPr/>
        </p:nvSpPr>
        <p:spPr bwMode="auto">
          <a:xfrm>
            <a:off x="457200" y="1600200"/>
            <a:ext cx="8229600" cy="4525963"/>
          </a:xfrm>
          <a:prstGeom prst="rect">
            <a:avLst/>
          </a:prstGeom>
          <a:noFill/>
          <a:ln>
            <a:noFill/>
          </a:ln>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1" dirty="0"/>
              <a:t>National Culture - </a:t>
            </a:r>
            <a:r>
              <a:rPr lang="en-US" dirty="0"/>
              <a:t>the values and attitudes shared by individuals from a specific country that shape their behavior and beliefs about what is important.</a:t>
            </a:r>
          </a:p>
          <a:p>
            <a:pPr>
              <a:defRPr/>
            </a:pPr>
            <a:r>
              <a:rPr lang="en-US" b="1" dirty="0" err="1"/>
              <a:t>Hofstede’s</a:t>
            </a:r>
            <a:r>
              <a:rPr lang="en-US" b="1" dirty="0"/>
              <a:t> framework for assessing cultures - </a:t>
            </a:r>
            <a:r>
              <a:rPr lang="en-US" dirty="0"/>
              <a:t>one of the most widely referenced approaches to helping managers better understand differences between national cultures.</a:t>
            </a:r>
            <a:endParaRPr lang="en-US" b="1" dirty="0"/>
          </a:p>
          <a:p>
            <a:pPr marL="0" indent="0">
              <a:buFont typeface="Arial" pitchFamily="34" charset="0"/>
              <a:buNone/>
              <a:defRPr/>
            </a:pPr>
            <a:endParaRPr lang="en-US" dirty="0"/>
          </a:p>
        </p:txBody>
      </p:sp>
    </p:spTree>
    <p:extLst>
      <p:ext uri="{BB962C8B-B14F-4D97-AF65-F5344CB8AC3E}">
        <p14:creationId xmlns:p14="http://schemas.microsoft.com/office/powerpoint/2010/main" val="29505797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p:txBody>
          <a:bodyPr/>
          <a:lstStyle/>
          <a:p>
            <a:r>
              <a:rPr lang="en-US" sz="4000"/>
              <a:t>Exhibit 3-4</a:t>
            </a:r>
            <a:br>
              <a:rPr lang="en-US" sz="4000"/>
            </a:br>
            <a:r>
              <a:rPr lang="en-US" sz="4000"/>
              <a:t>What Are Americans Like?</a:t>
            </a:r>
            <a:endParaRPr lang="en-US" sz="4000">
              <a:latin typeface="Calibri" pitchFamily="34" charset="0"/>
            </a:endParaRPr>
          </a:p>
        </p:txBody>
      </p:sp>
      <p:pic>
        <p:nvPicPr>
          <p:cNvPr id="70658" name="Picture 3"/>
          <p:cNvPicPr>
            <a:picLocks noGrp="1" noChangeAspect="1" noChangeArrowheads="1"/>
          </p:cNvPicPr>
          <p:nvPr/>
        </p:nvPicPr>
        <p:blipFill>
          <a:blip r:embed="rId3"/>
          <a:srcRect/>
          <a:stretch>
            <a:fillRect/>
          </a:stretch>
        </p:blipFill>
        <p:spPr bwMode="auto">
          <a:xfrm>
            <a:off x="574675" y="1447800"/>
            <a:ext cx="7994650" cy="4572000"/>
          </a:xfrm>
          <a:prstGeom prst="rect">
            <a:avLst/>
          </a:prstGeom>
          <a:noFill/>
          <a:ln w="9525">
            <a:noFill/>
            <a:miter lim="800000"/>
            <a:headEnd/>
            <a:tailEnd/>
          </a:ln>
        </p:spPr>
      </p:pic>
    </p:spTree>
    <p:extLst>
      <p:ext uri="{BB962C8B-B14F-4D97-AF65-F5344CB8AC3E}">
        <p14:creationId xmlns:p14="http://schemas.microsoft.com/office/powerpoint/2010/main" val="14925352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a:xfrm>
            <a:off x="0" y="76200"/>
            <a:ext cx="8991600" cy="1143000"/>
          </a:xfrm>
        </p:spPr>
        <p:txBody>
          <a:bodyPr/>
          <a:lstStyle/>
          <a:p>
            <a:r>
              <a:rPr lang="en-US" sz="3200"/>
              <a:t>Exhibit 3-5</a:t>
            </a:r>
            <a:br>
              <a:rPr lang="en-US" sz="3200"/>
            </a:br>
            <a:r>
              <a:rPr lang="en-US" sz="3200"/>
              <a:t>Hofstede’s Five Dimensions of National  Culture</a:t>
            </a:r>
            <a:endParaRPr lang="en-US" sz="3200">
              <a:latin typeface="Calibri" pitchFamily="34" charset="0"/>
            </a:endParaRPr>
          </a:p>
        </p:txBody>
      </p:sp>
      <p:pic>
        <p:nvPicPr>
          <p:cNvPr id="72706" name="Picture 3"/>
          <p:cNvPicPr>
            <a:picLocks noGrp="1" noChangeAspect="1" noChangeArrowheads="1"/>
          </p:cNvPicPr>
          <p:nvPr/>
        </p:nvPicPr>
        <p:blipFill>
          <a:blip r:embed="rId3"/>
          <a:srcRect/>
          <a:stretch>
            <a:fillRect/>
          </a:stretch>
        </p:blipFill>
        <p:spPr bwMode="auto">
          <a:xfrm>
            <a:off x="1600200" y="1433513"/>
            <a:ext cx="5943600" cy="4814887"/>
          </a:xfrm>
          <a:prstGeom prst="rect">
            <a:avLst/>
          </a:prstGeom>
          <a:noFill/>
          <a:ln w="9525">
            <a:noFill/>
            <a:miter lim="800000"/>
            <a:headEnd/>
            <a:tailEnd/>
          </a:ln>
        </p:spPr>
      </p:pic>
    </p:spTree>
    <p:extLst>
      <p:ext uri="{BB962C8B-B14F-4D97-AF65-F5344CB8AC3E}">
        <p14:creationId xmlns:p14="http://schemas.microsoft.com/office/powerpoint/2010/main" val="82423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a:t>What Do Managers Do?</a:t>
            </a:r>
            <a:endParaRPr lang="en-US">
              <a:latin typeface="Calibri" pitchFamily="34" charset="0"/>
            </a:endParaRPr>
          </a:p>
        </p:txBody>
      </p:sp>
      <p:sp>
        <p:nvSpPr>
          <p:cNvPr id="44034" name="Rectangle 3"/>
          <p:cNvSpPr>
            <a:spLocks noGrp="1"/>
          </p:cNvSpPr>
          <p:nvPr>
            <p:ph type="body" idx="4294967295"/>
          </p:nvPr>
        </p:nvSpPr>
        <p:spPr/>
        <p:txBody>
          <a:bodyPr/>
          <a:lstStyle/>
          <a:p>
            <a:r>
              <a:rPr lang="en-US" b="1"/>
              <a:t>Management </a:t>
            </a:r>
            <a:r>
              <a:rPr lang="en-US"/>
              <a:t>involves coordinating and overseeing the work activities of others so that their activities are completed efficiently and effectively.</a:t>
            </a:r>
          </a:p>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p:txBody>
          <a:bodyPr/>
          <a:lstStyle/>
          <a:p>
            <a:r>
              <a:rPr lang="en-US"/>
              <a:t>Global Management in Today’s World</a:t>
            </a:r>
            <a:endParaRPr lang="en-US">
              <a:latin typeface="Calibri" pitchFamily="34" charset="0"/>
            </a:endParaRPr>
          </a:p>
        </p:txBody>
      </p:sp>
      <p:sp>
        <p:nvSpPr>
          <p:cNvPr id="7475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Global Leadership and Organizational Behavior Effectiveness (GLOBE) program - </a:t>
            </a:r>
            <a:r>
              <a:rPr lang="en-US" sz="3200"/>
              <a:t>a research program that studies cross-cultural leadership behaviors.</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29815186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p:txBody>
          <a:bodyPr/>
          <a:lstStyle/>
          <a:p>
            <a:r>
              <a:rPr lang="en-US"/>
              <a:t>Global Management in Today’s World</a:t>
            </a:r>
            <a:endParaRPr lang="en-US">
              <a:latin typeface="Calibri" pitchFamily="34" charset="0"/>
            </a:endParaRPr>
          </a:p>
        </p:txBody>
      </p:sp>
      <p:sp>
        <p:nvSpPr>
          <p:cNvPr id="7680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The Challenge of Openness</a:t>
            </a:r>
          </a:p>
          <a:p>
            <a:pPr marL="742950" lvl="1" indent="-285750" eaLnBrk="0" hangingPunct="0">
              <a:spcBef>
                <a:spcPct val="20000"/>
              </a:spcBef>
              <a:buFont typeface="Arial" charset="0"/>
              <a:buChar char="–"/>
            </a:pPr>
            <a:r>
              <a:rPr lang="en-US" sz="2800"/>
              <a:t>The increased threat of terrorism by a truly global terror network</a:t>
            </a:r>
          </a:p>
          <a:p>
            <a:pPr marL="742950" lvl="1" indent="-285750" eaLnBrk="0" hangingPunct="0">
              <a:spcBef>
                <a:spcPct val="20000"/>
              </a:spcBef>
              <a:buFont typeface="Arial" charset="0"/>
              <a:buChar char="–"/>
            </a:pPr>
            <a:r>
              <a:rPr lang="en-US" sz="2800"/>
              <a:t>Economic interdependence of trading countries</a:t>
            </a:r>
          </a:p>
          <a:p>
            <a:pPr marL="742950" lvl="1" indent="-285750" eaLnBrk="0" hangingPunct="0">
              <a:spcBef>
                <a:spcPct val="20000"/>
              </a:spcBef>
              <a:buFont typeface="Arial" charset="0"/>
              <a:buChar char="–"/>
            </a:pPr>
            <a:r>
              <a:rPr lang="en-US" sz="2800"/>
              <a:t>intense underlying and fundamental cultural differences— differences that encompass traditions, history, religious beliefs, and deep-seated values.</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9915756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p:txBody>
          <a:bodyPr/>
          <a:lstStyle/>
          <a:p>
            <a:r>
              <a:rPr lang="en-US"/>
              <a:t>Global Management in Today’s World</a:t>
            </a:r>
            <a:endParaRPr lang="en-US">
              <a:latin typeface="Calibri" pitchFamily="34" charset="0"/>
            </a:endParaRPr>
          </a:p>
        </p:txBody>
      </p:sp>
      <p:sp>
        <p:nvSpPr>
          <p:cNvPr id="7885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b="1"/>
              <a:t>Cultural Intelligence - </a:t>
            </a:r>
            <a:r>
              <a:rPr lang="en-US" sz="3200"/>
              <a:t>cultural awareness and sensitivity skills.</a:t>
            </a:r>
          </a:p>
          <a:p>
            <a:pPr marL="342900" indent="-342900" eaLnBrk="0" hangingPunct="0">
              <a:spcBef>
                <a:spcPct val="20000"/>
              </a:spcBef>
              <a:buFont typeface="Arial" charset="0"/>
              <a:buChar char="•"/>
            </a:pPr>
            <a:r>
              <a:rPr lang="en-US" sz="3200" b="1"/>
              <a:t>Global Mind-Set - </a:t>
            </a:r>
            <a:r>
              <a:rPr lang="en-US" sz="3200"/>
              <a:t>attributes that allow a leader to be effective in cross-cultural environments.</a:t>
            </a:r>
          </a:p>
        </p:txBody>
      </p:sp>
    </p:spTree>
    <p:extLst>
      <p:ext uri="{BB962C8B-B14F-4D97-AF65-F5344CB8AC3E}">
        <p14:creationId xmlns:p14="http://schemas.microsoft.com/office/powerpoint/2010/main" val="587930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idx="4294967295"/>
          </p:nvPr>
        </p:nvSpPr>
        <p:spPr/>
        <p:txBody>
          <a:bodyPr/>
          <a:lstStyle/>
          <a:p>
            <a:r>
              <a:rPr lang="en-US" sz="3600"/>
              <a:t>Exhibit 3-6 </a:t>
            </a:r>
            <a:br>
              <a:rPr lang="en-US" sz="3600"/>
            </a:br>
            <a:r>
              <a:rPr lang="en-US" sz="3600"/>
              <a:t>A Global Mind-Set</a:t>
            </a:r>
            <a:endParaRPr lang="en-US" sz="3600">
              <a:latin typeface="Calibri" pitchFamily="34" charset="0"/>
            </a:endParaRPr>
          </a:p>
        </p:txBody>
      </p:sp>
      <p:pic>
        <p:nvPicPr>
          <p:cNvPr id="80898" name="Picture 4"/>
          <p:cNvPicPr>
            <a:picLocks noChangeAspect="1" noChangeArrowheads="1"/>
          </p:cNvPicPr>
          <p:nvPr/>
        </p:nvPicPr>
        <p:blipFill>
          <a:blip r:embed="rId3"/>
          <a:srcRect/>
          <a:stretch>
            <a:fillRect/>
          </a:stretch>
        </p:blipFill>
        <p:spPr bwMode="auto">
          <a:xfrm>
            <a:off x="304800" y="1600200"/>
            <a:ext cx="8624888" cy="4405313"/>
          </a:xfrm>
          <a:prstGeom prst="rect">
            <a:avLst/>
          </a:prstGeom>
          <a:noFill/>
          <a:ln w="9525">
            <a:noFill/>
            <a:miter lim="800000"/>
            <a:headEnd/>
            <a:tailEnd/>
          </a:ln>
        </p:spPr>
      </p:pic>
    </p:spTree>
    <p:extLst>
      <p:ext uri="{BB962C8B-B14F-4D97-AF65-F5344CB8AC3E}">
        <p14:creationId xmlns:p14="http://schemas.microsoft.com/office/powerpoint/2010/main" val="42742312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idx="4294967295"/>
          </p:nvPr>
        </p:nvSpPr>
        <p:spPr/>
        <p:txBody>
          <a:bodyPr/>
          <a:lstStyle/>
          <a:p>
            <a:r>
              <a:rPr lang="en-US">
                <a:latin typeface="Calibri" pitchFamily="34" charset="0"/>
              </a:rPr>
              <a:t>Review Learning Outcome 3.1</a:t>
            </a:r>
          </a:p>
        </p:txBody>
      </p:sp>
      <p:sp>
        <p:nvSpPr>
          <p:cNvPr id="82946" name="Rectangle 3"/>
          <p:cNvSpPr txBox="1">
            <a:spLocks/>
          </p:cNvSpPr>
          <p:nvPr/>
        </p:nvSpPr>
        <p:spPr bwMode="auto">
          <a:xfrm>
            <a:off x="457200" y="14478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Contrast ethnocentric, polycentric, and geocentric attitudes toward global business</a:t>
            </a:r>
          </a:p>
          <a:p>
            <a:pPr marL="742950" lvl="1" indent="-285750" eaLnBrk="0" hangingPunct="0">
              <a:spcBef>
                <a:spcPct val="20000"/>
              </a:spcBef>
              <a:buFont typeface="Arial" charset="0"/>
              <a:buChar char="–"/>
            </a:pPr>
            <a:r>
              <a:rPr lang="en-US" sz="2800" b="1"/>
              <a:t>Parochialism</a:t>
            </a:r>
            <a:r>
              <a:rPr lang="en-US" sz="2800"/>
              <a:t> - viewing the world solely through your own eyes and perspectives</a:t>
            </a:r>
          </a:p>
          <a:p>
            <a:pPr marL="742950" lvl="1" indent="-285750" eaLnBrk="0" hangingPunct="0">
              <a:spcBef>
                <a:spcPct val="20000"/>
              </a:spcBef>
              <a:buFont typeface="Arial" charset="0"/>
              <a:buChar char="–"/>
            </a:pPr>
            <a:r>
              <a:rPr lang="en-US" sz="2800" b="1"/>
              <a:t>Polycentric attitude </a:t>
            </a:r>
            <a:r>
              <a:rPr lang="en-US" sz="2800"/>
              <a:t>- managers in the host country know the best work approaches and practices for running their business</a:t>
            </a:r>
          </a:p>
          <a:p>
            <a:pPr marL="742950" lvl="1" indent="-285750" eaLnBrk="0" hangingPunct="0">
              <a:spcBef>
                <a:spcPct val="20000"/>
              </a:spcBef>
              <a:buFont typeface="Arial" charset="0"/>
              <a:buChar char="–"/>
            </a:pPr>
            <a:r>
              <a:rPr lang="en-US" sz="2800" b="1"/>
              <a:t>Geocentric attitude </a:t>
            </a:r>
            <a:r>
              <a:rPr lang="en-US" sz="2800"/>
              <a:t>-  a world-oriented view that focuses on using the best approaches and people from around the globe</a:t>
            </a:r>
          </a:p>
        </p:txBody>
      </p:sp>
    </p:spTree>
    <p:extLst>
      <p:ext uri="{BB962C8B-B14F-4D97-AF65-F5344CB8AC3E}">
        <p14:creationId xmlns:p14="http://schemas.microsoft.com/office/powerpoint/2010/main" val="3744252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p:txBody>
          <a:bodyPr/>
          <a:lstStyle/>
          <a:p>
            <a:r>
              <a:rPr lang="en-US">
                <a:latin typeface="Calibri" pitchFamily="34" charset="0"/>
              </a:rPr>
              <a:t>Review Learning Outcome 3.2</a:t>
            </a:r>
          </a:p>
        </p:txBody>
      </p:sp>
      <p:sp>
        <p:nvSpPr>
          <p:cNvPr id="84994"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Discuss the importance of regional trading alliances and global trade mechanisms.</a:t>
            </a:r>
          </a:p>
          <a:p>
            <a:pPr marL="742950" lvl="1" indent="-285750" eaLnBrk="0" hangingPunct="0">
              <a:spcBef>
                <a:spcPct val="20000"/>
              </a:spcBef>
              <a:buFont typeface="Arial" charset="0"/>
              <a:buChar char="–"/>
            </a:pPr>
            <a:r>
              <a:rPr lang="en-US" sz="2800"/>
              <a:t>The European Union consists of 27 democratic countries</a:t>
            </a:r>
          </a:p>
          <a:p>
            <a:pPr marL="742950" lvl="1" indent="-285750" eaLnBrk="0" hangingPunct="0">
              <a:spcBef>
                <a:spcPct val="20000"/>
              </a:spcBef>
              <a:buFont typeface="Arial" charset="0"/>
              <a:buChar char="–"/>
            </a:pPr>
            <a:r>
              <a:rPr lang="en-US" sz="2800"/>
              <a:t>NAFTA helps Canada, Mexico, and the United States strengthen their global economic power.</a:t>
            </a:r>
          </a:p>
          <a:p>
            <a:pPr marL="742950" lvl="1" indent="-285750" eaLnBrk="0" hangingPunct="0">
              <a:spcBef>
                <a:spcPct val="20000"/>
              </a:spcBef>
              <a:buFont typeface="Arial" charset="0"/>
              <a:buChar char="–"/>
            </a:pPr>
            <a:r>
              <a:rPr lang="en-US" sz="2800"/>
              <a:t>ASEAN is a trading alliance of 10 Southeast Asian nations</a:t>
            </a:r>
          </a:p>
          <a:p>
            <a:pPr marL="742950" lvl="1" indent="-285750" eaLnBrk="0" hangingPunct="0">
              <a:spcBef>
                <a:spcPct val="20000"/>
              </a:spcBef>
              <a:buFont typeface="Arial" charset="0"/>
              <a:buChar char="–"/>
            </a:pPr>
            <a:endParaRPr lang="en-US" sz="2800"/>
          </a:p>
        </p:txBody>
      </p:sp>
    </p:spTree>
    <p:extLst>
      <p:ext uri="{BB962C8B-B14F-4D97-AF65-F5344CB8AC3E}">
        <p14:creationId xmlns:p14="http://schemas.microsoft.com/office/powerpoint/2010/main" val="20323209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p:txBody>
          <a:bodyPr/>
          <a:lstStyle/>
          <a:p>
            <a:r>
              <a:rPr lang="en-US" sz="4000">
                <a:latin typeface="Calibri" pitchFamily="34" charset="0"/>
              </a:rPr>
              <a:t>Review Learning Outcome 3.2 (cont.)</a:t>
            </a:r>
          </a:p>
        </p:txBody>
      </p:sp>
      <p:sp>
        <p:nvSpPr>
          <p:cNvPr id="87042"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World Trade Organization (WTO) monitors and promotes trade relationships</a:t>
            </a:r>
          </a:p>
          <a:p>
            <a:pPr marL="342900" indent="-342900" eaLnBrk="0" hangingPunct="0">
              <a:spcBef>
                <a:spcPct val="20000"/>
              </a:spcBef>
              <a:buFont typeface="Arial" charset="0"/>
              <a:buChar char="•"/>
            </a:pPr>
            <a:r>
              <a:rPr lang="en-US" sz="3200"/>
              <a:t>The International Monetary Fund (IMF) and the World Bank Group provide monetary support and </a:t>
            </a:r>
          </a:p>
          <a:p>
            <a:pPr marL="342900" indent="-342900" eaLnBrk="0" hangingPunct="0">
              <a:spcBef>
                <a:spcPct val="20000"/>
              </a:spcBef>
              <a:buFont typeface="Arial" charset="0"/>
              <a:buChar char="•"/>
            </a:pPr>
            <a:r>
              <a:rPr lang="en-US" sz="3200"/>
              <a:t>The Organization for Economic Cooperation and Development assists its member countries with financial support</a:t>
            </a:r>
          </a:p>
        </p:txBody>
      </p:sp>
    </p:spTree>
    <p:extLst>
      <p:ext uri="{BB962C8B-B14F-4D97-AF65-F5344CB8AC3E}">
        <p14:creationId xmlns:p14="http://schemas.microsoft.com/office/powerpoint/2010/main" val="17103033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p:txBody>
          <a:bodyPr/>
          <a:lstStyle/>
          <a:p>
            <a:r>
              <a:rPr lang="en-US">
                <a:latin typeface="Calibri" pitchFamily="34" charset="0"/>
              </a:rPr>
              <a:t>Review Learning Outcome 3.3</a:t>
            </a:r>
          </a:p>
        </p:txBody>
      </p:sp>
      <p:sp>
        <p:nvSpPr>
          <p:cNvPr id="89090"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a:t>Describe the structures and techniques organizations use as they go international</a:t>
            </a:r>
          </a:p>
          <a:p>
            <a:pPr marL="742950" lvl="1" indent="-285750" eaLnBrk="0" hangingPunct="0">
              <a:spcBef>
                <a:spcPct val="20000"/>
              </a:spcBef>
              <a:buFont typeface="Arial" charset="0"/>
              <a:buChar char="–"/>
            </a:pPr>
            <a:r>
              <a:rPr lang="en-US" sz="2400"/>
              <a:t>A multinational corporation - an international company that maintains operations in multiple countries</a:t>
            </a:r>
          </a:p>
          <a:p>
            <a:pPr marL="742950" lvl="1" indent="-285750" eaLnBrk="0" hangingPunct="0">
              <a:spcBef>
                <a:spcPct val="20000"/>
              </a:spcBef>
              <a:buFont typeface="Arial" charset="0"/>
              <a:buChar char="–"/>
            </a:pPr>
            <a:r>
              <a:rPr lang="en-US" sz="2400"/>
              <a:t>A multidomestic organization - an MNC that decentralizes management and other decisions to the local country</a:t>
            </a:r>
          </a:p>
          <a:p>
            <a:pPr marL="742950" lvl="1" indent="-285750" eaLnBrk="0" hangingPunct="0">
              <a:spcBef>
                <a:spcPct val="20000"/>
              </a:spcBef>
              <a:buFont typeface="Arial" charset="0"/>
              <a:buChar char="–"/>
            </a:pPr>
            <a:r>
              <a:rPr lang="en-US" sz="2400"/>
              <a:t>A global organization - an MNC that  centralizes management and other decisions in the home country</a:t>
            </a:r>
          </a:p>
          <a:p>
            <a:pPr marL="742950" lvl="1" indent="-285750" eaLnBrk="0" hangingPunct="0">
              <a:spcBef>
                <a:spcPct val="20000"/>
              </a:spcBef>
              <a:buFont typeface="Arial" charset="0"/>
              <a:buChar char="–"/>
            </a:pPr>
            <a:r>
              <a:rPr lang="en-US" sz="2400"/>
              <a:t>A transnational organization is an MNC that has eliminated artificial geographical barriers</a:t>
            </a:r>
          </a:p>
        </p:txBody>
      </p:sp>
    </p:spTree>
    <p:extLst>
      <p:ext uri="{BB962C8B-B14F-4D97-AF65-F5344CB8AC3E}">
        <p14:creationId xmlns:p14="http://schemas.microsoft.com/office/powerpoint/2010/main" val="15802356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p:txBody>
          <a:bodyPr/>
          <a:lstStyle/>
          <a:p>
            <a:r>
              <a:rPr lang="en-US" sz="4000">
                <a:latin typeface="Calibri" pitchFamily="34" charset="0"/>
              </a:rPr>
              <a:t>Review Learning Outcome 3.3 (cont.)</a:t>
            </a:r>
          </a:p>
        </p:txBody>
      </p:sp>
      <p:sp>
        <p:nvSpPr>
          <p:cNvPr id="91138"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Global sourcing - purchasing materials or labor from around the world wherever it is cheapest. </a:t>
            </a:r>
          </a:p>
          <a:p>
            <a:pPr marL="342900" indent="-342900" eaLnBrk="0" hangingPunct="0">
              <a:spcBef>
                <a:spcPct val="20000"/>
              </a:spcBef>
              <a:buFont typeface="Arial" charset="0"/>
              <a:buChar char="•"/>
            </a:pPr>
            <a:r>
              <a:rPr lang="en-US" sz="3200"/>
              <a:t>Exporting is making products domestically</a:t>
            </a:r>
          </a:p>
          <a:p>
            <a:pPr marL="342900" indent="-342900" eaLnBrk="0" hangingPunct="0">
              <a:spcBef>
                <a:spcPct val="20000"/>
              </a:spcBef>
              <a:buFont typeface="Arial" charset="0"/>
              <a:buChar char="•"/>
            </a:pPr>
            <a:r>
              <a:rPr lang="en-US" sz="3200"/>
              <a:t>and selling them abroad. </a:t>
            </a:r>
          </a:p>
          <a:p>
            <a:pPr marL="342900" indent="-342900" eaLnBrk="0" hangingPunct="0">
              <a:spcBef>
                <a:spcPct val="20000"/>
              </a:spcBef>
              <a:buFont typeface="Arial" charset="0"/>
              <a:buChar char="•"/>
            </a:pPr>
            <a:r>
              <a:rPr lang="en-US" sz="3200"/>
              <a:t>Importing is acquiring products made abroad and selling them domestically. </a:t>
            </a:r>
          </a:p>
        </p:txBody>
      </p:sp>
    </p:spTree>
    <p:extLst>
      <p:ext uri="{BB962C8B-B14F-4D97-AF65-F5344CB8AC3E}">
        <p14:creationId xmlns:p14="http://schemas.microsoft.com/office/powerpoint/2010/main" val="31749761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p:txBody>
          <a:bodyPr/>
          <a:lstStyle/>
          <a:p>
            <a:r>
              <a:rPr lang="en-US" sz="4000">
                <a:latin typeface="Calibri" pitchFamily="34" charset="0"/>
              </a:rPr>
              <a:t>Review Learning Outcome 3.3 (cont.)</a:t>
            </a:r>
          </a:p>
        </p:txBody>
      </p:sp>
      <p:sp>
        <p:nvSpPr>
          <p:cNvPr id="93186" name="Rectangle 3"/>
          <p:cNvSpPr txBox="1">
            <a:spLocks/>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3200"/>
              <a:t>Licensing -  gives that organization the</a:t>
            </a:r>
          </a:p>
          <a:p>
            <a:pPr marL="342900" indent="-342900" eaLnBrk="0" hangingPunct="0">
              <a:spcBef>
                <a:spcPct val="20000"/>
              </a:spcBef>
              <a:buFont typeface="Arial" charset="0"/>
              <a:buChar char="•"/>
            </a:pPr>
            <a:r>
              <a:rPr lang="en-US" sz="3200"/>
              <a:t>right to use the company’s brand name, technology, or product specifications.</a:t>
            </a:r>
          </a:p>
          <a:p>
            <a:pPr marL="342900" indent="-342900" eaLnBrk="0" hangingPunct="0">
              <a:spcBef>
                <a:spcPct val="20000"/>
              </a:spcBef>
              <a:buFont typeface="Arial" charset="0"/>
              <a:buChar char="•"/>
            </a:pPr>
            <a:r>
              <a:rPr lang="en-US" sz="3200"/>
              <a:t>Franchising - use another company’s name and operating methods. </a:t>
            </a:r>
          </a:p>
          <a:p>
            <a:pPr marL="342900" indent="-342900" eaLnBrk="0" hangingPunct="0">
              <a:spcBef>
                <a:spcPct val="20000"/>
              </a:spcBef>
              <a:buFont typeface="Arial" charset="0"/>
              <a:buChar char="•"/>
            </a:pPr>
            <a:r>
              <a:rPr lang="en-US" sz="3200"/>
              <a:t>Global strategic alliance - partnership between an organization and foreign company partners</a:t>
            </a:r>
          </a:p>
          <a:p>
            <a:pPr marL="342900" indent="-342900" eaLnBrk="0" hangingPunct="0">
              <a:spcBef>
                <a:spcPct val="20000"/>
              </a:spcBef>
              <a:buFont typeface="Arial" charset="0"/>
              <a:buChar char="•"/>
            </a:pPr>
            <a:endParaRPr lang="en-US" sz="3200"/>
          </a:p>
        </p:txBody>
      </p:sp>
    </p:spTree>
    <p:extLst>
      <p:ext uri="{BB962C8B-B14F-4D97-AF65-F5344CB8AC3E}">
        <p14:creationId xmlns:p14="http://schemas.microsoft.com/office/powerpoint/2010/main" val="659795738"/>
      </p:ext>
    </p:extLst>
  </p:cSld>
  <p:clrMapOvr>
    <a:masterClrMapping/>
  </p:clrMapOvr>
</p:sld>
</file>

<file path=ppt/theme/theme1.xml><?xml version="1.0" encoding="utf-8"?>
<a:theme xmlns:a="http://schemas.openxmlformats.org/drawingml/2006/main" name="mgmt12e (1)">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Office Theme">
  <a:themeElements>
    <a:clrScheme name="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4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mgmt12e (1)</Template>
  <TotalTime>305</TotalTime>
  <Words>91193</Words>
  <Application>Microsoft Office PowerPoint</Application>
  <PresentationFormat>On-screen Show (4:3)</PresentationFormat>
  <Paragraphs>5364</Paragraphs>
  <Slides>793</Slides>
  <Notes>751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793</vt:i4>
      </vt:variant>
    </vt:vector>
  </HeadingPairs>
  <TitlesOfParts>
    <vt:vector size="800" baseType="lpstr">
      <vt:lpstr>Arial</vt:lpstr>
      <vt:lpstr>Calibri</vt:lpstr>
      <vt:lpstr>HelveticaNeue-Bold</vt:lpstr>
      <vt:lpstr>HelveticaNeue-Light</vt:lpstr>
      <vt:lpstr>mgmt12e (1)</vt:lpstr>
      <vt:lpstr>3_Office Theme</vt:lpstr>
      <vt:lpstr>4_Office Theme</vt:lpstr>
      <vt:lpstr>Foundations of Management and Organizations</vt:lpstr>
      <vt:lpstr>PowerPoint Presentation</vt:lpstr>
      <vt:lpstr>Why Are Managers Important?</vt:lpstr>
      <vt:lpstr>Who Are Managers?</vt:lpstr>
      <vt:lpstr>Exhibit 1-1 Levels of Management</vt:lpstr>
      <vt:lpstr>Classifying Managers</vt:lpstr>
      <vt:lpstr>Where Do Managers Work?</vt:lpstr>
      <vt:lpstr>Exhibit 1-2 Characteristics of Organizations</vt:lpstr>
      <vt:lpstr>What Do Managers Do?</vt:lpstr>
      <vt:lpstr>Effectiveness and Efficiency</vt:lpstr>
      <vt:lpstr>Exhibit 1-3 Efficiency and Effectiveness in Management</vt:lpstr>
      <vt:lpstr>The Four Management Functions</vt:lpstr>
      <vt:lpstr>Exhibit 1-4 Four Functions of Management</vt:lpstr>
      <vt:lpstr>Management Roles</vt:lpstr>
      <vt:lpstr>Three Types of Roles</vt:lpstr>
      <vt:lpstr>Exhibit 1-5 Mintzberg’s Managerial Roles</vt:lpstr>
      <vt:lpstr>Skills Managers Need</vt:lpstr>
      <vt:lpstr>Exhibit 1-6 Skills Needed at Different  Managerial Levels</vt:lpstr>
      <vt:lpstr>Exhibit 1-7 Important Managerial Skills</vt:lpstr>
      <vt:lpstr>Exhibit 1-8 Changes Facing Managers</vt:lpstr>
      <vt:lpstr>The Importance of Customers</vt:lpstr>
      <vt:lpstr>The Importance of Social Media</vt:lpstr>
      <vt:lpstr>The Importance of Innovation</vt:lpstr>
      <vt:lpstr>The Importance of Sustainability</vt:lpstr>
      <vt:lpstr>Why Study Management?</vt:lpstr>
      <vt:lpstr>Exhibit 1-9 Universal Need for Management</vt:lpstr>
      <vt:lpstr>Challenges of Being a Manager</vt:lpstr>
      <vt:lpstr>Rewards of Being a Manager</vt:lpstr>
      <vt:lpstr>Exhibit 1-10 Rewards and Challenges of Being a Manager</vt:lpstr>
      <vt:lpstr>Review Learning Outcome 1.1</vt:lpstr>
      <vt:lpstr>Review Learning Outcome 1.2</vt:lpstr>
      <vt:lpstr>Review Learning Outcome 1.3</vt:lpstr>
      <vt:lpstr>Review Learning Outcome 1.3 cont’d</vt:lpstr>
      <vt:lpstr>Review Learning Outcome 1.3 cont’d</vt:lpstr>
      <vt:lpstr>Review Learning Outcome 1.4</vt:lpstr>
      <vt:lpstr>Review Learning Outcome 1.5</vt:lpstr>
      <vt:lpstr>Constraints and Challenges for the Global Manager</vt:lpstr>
      <vt:lpstr>PowerPoint Presentation</vt:lpstr>
      <vt:lpstr>The Manager:  Omnipotent or Symbolic?</vt:lpstr>
      <vt:lpstr>Exhibit 2-1 Constraints on Managerial Discretion</vt:lpstr>
      <vt:lpstr>Exhibit 2-2 Components of External Environment</vt:lpstr>
      <vt:lpstr>The Economic Environment</vt:lpstr>
      <vt:lpstr>The Demographic Environment</vt:lpstr>
      <vt:lpstr>How the External Environment Affects Managers</vt:lpstr>
      <vt:lpstr>Environmental Uncertainty and Complexity</vt:lpstr>
      <vt:lpstr>Exhibit 2-3 Environmental Uncertainty Matrix</vt:lpstr>
      <vt:lpstr>Managing Stakeholder Relationships</vt:lpstr>
      <vt:lpstr>Exhibit 2-4 Organizational Stakeholders</vt:lpstr>
      <vt:lpstr>What Is Organizational Culture?</vt:lpstr>
      <vt:lpstr>Exhibit 2-5 Dimensions of Organizational Culture</vt:lpstr>
      <vt:lpstr>Exhibit 2-6 Contrasting Organizational Cultures</vt:lpstr>
      <vt:lpstr>Exhibit 2-7 Strong Versus Weak Cultures</vt:lpstr>
      <vt:lpstr>Where Does Culture Come From?</vt:lpstr>
      <vt:lpstr>Exhibit 2-8 Establishing and Maintaining Culture</vt:lpstr>
      <vt:lpstr>How Do Employees Learn Culture?</vt:lpstr>
      <vt:lpstr>How Employees Learn Culture (cont.)</vt:lpstr>
      <vt:lpstr>How Does Culture Affect Managers?</vt:lpstr>
      <vt:lpstr>Exhibit 2-9 Managerial Decisions Affected by Culture</vt:lpstr>
      <vt:lpstr>Creating an Innovative Culture</vt:lpstr>
      <vt:lpstr>Exhibit 2-10 Creating a Customer-Responsive Culture</vt:lpstr>
      <vt:lpstr>Spirituality and Organizational Culture</vt:lpstr>
      <vt:lpstr>Review Learning Outcome 2.1</vt:lpstr>
      <vt:lpstr>Review Learning Outcome 2.2</vt:lpstr>
      <vt:lpstr>Review Learning Outcome 2.3</vt:lpstr>
      <vt:lpstr>Review Learning Outcome 2.4</vt:lpstr>
      <vt:lpstr>Global Management</vt:lpstr>
      <vt:lpstr>Global Management</vt:lpstr>
      <vt:lpstr>PowerPoint Presentation</vt:lpstr>
      <vt:lpstr>What’s Your Global Perspective?</vt:lpstr>
      <vt:lpstr>Other Global Perspectives</vt:lpstr>
      <vt:lpstr>Understanding the Global Environment – Trading Alliances</vt:lpstr>
      <vt:lpstr>Exhibit 3-1 European Union Map</vt:lpstr>
      <vt:lpstr>Trading Alliances (cont.)</vt:lpstr>
      <vt:lpstr>Trading Allowances (cont.)</vt:lpstr>
      <vt:lpstr>Exhibit 3-2 ASEAN Map</vt:lpstr>
      <vt:lpstr>Global Trade Mechanisms</vt:lpstr>
      <vt:lpstr>Global Trade Mechanisms (cont.)</vt:lpstr>
      <vt:lpstr>Types of International Organizations</vt:lpstr>
      <vt:lpstr>Types of International Organizations (cont.)</vt:lpstr>
      <vt:lpstr>How Organizations Go Global</vt:lpstr>
      <vt:lpstr>Going Global (cont.)</vt:lpstr>
      <vt:lpstr>Going Global (cont.)</vt:lpstr>
      <vt:lpstr>Going Global (cont.)</vt:lpstr>
      <vt:lpstr>Exhibit 3-3 How Organizations Go Global</vt:lpstr>
      <vt:lpstr>Managing in a Global Environment</vt:lpstr>
      <vt:lpstr>The Economic Environment</vt:lpstr>
      <vt:lpstr>The Cultural Environment</vt:lpstr>
      <vt:lpstr>Exhibit 3-4 What Are Americans Like?</vt:lpstr>
      <vt:lpstr>Exhibit 3-5 Hofstede’s Five Dimensions of National  Culture</vt:lpstr>
      <vt:lpstr>Global Management in Today’s World</vt:lpstr>
      <vt:lpstr>Global Management in Today’s World</vt:lpstr>
      <vt:lpstr>Global Management in Today’s World</vt:lpstr>
      <vt:lpstr>Exhibit 3-6  A Global Mind-Set</vt:lpstr>
      <vt:lpstr>Review Learning Outcome 3.1</vt:lpstr>
      <vt:lpstr>Review Learning Outcome 3.2</vt:lpstr>
      <vt:lpstr>Review Learning Outcome 3.2 (cont.)</vt:lpstr>
      <vt:lpstr>Review Learning Outcome 3.3</vt:lpstr>
      <vt:lpstr>Review Learning Outcome 3.3 (cont.)</vt:lpstr>
      <vt:lpstr>Review Learning Outcome 3.3 (cont.)</vt:lpstr>
      <vt:lpstr>Review Learning Outcome 3.3 (cont.)</vt:lpstr>
      <vt:lpstr>Review Learning Outcome 3.4</vt:lpstr>
      <vt:lpstr>Review Learning Outcome 3.4 (cont.)</vt:lpstr>
      <vt:lpstr>The Diverse Workforce</vt:lpstr>
      <vt:lpstr>PowerPoint Presentation</vt:lpstr>
      <vt:lpstr>What Is Workplace Diversity?</vt:lpstr>
      <vt:lpstr>Exhibit 4-1 Timeline of the Evolution of Workforce Diversity</vt:lpstr>
      <vt:lpstr>What Is Workplace Diversity? (cont.)</vt:lpstr>
      <vt:lpstr>Why Is Managing Workforce Diversity So Important?</vt:lpstr>
      <vt:lpstr>Exhibit 4-2 Benefits of Workforce Diversity</vt:lpstr>
      <vt:lpstr>The Changing Workplace</vt:lpstr>
      <vt:lpstr>Exhibit 4-3 Changing Population Makeup of the United States</vt:lpstr>
      <vt:lpstr>The Changing Workplace (cont.)</vt:lpstr>
      <vt:lpstr>Exhibit 4-4 Global Aging: How Much Do You Know?</vt:lpstr>
      <vt:lpstr>Exhibit 4-4 Global Aging: How Much Do You Know? (cont.)</vt:lpstr>
      <vt:lpstr>Exhibit 4-5 Types of Diversity Found in Workplaces</vt:lpstr>
      <vt:lpstr>Types of Workplace Diversity</vt:lpstr>
      <vt:lpstr>Types of Workplace Diversity (cont.)</vt:lpstr>
      <vt:lpstr>Types of Workplace Diversity (cont.)</vt:lpstr>
      <vt:lpstr>Types of Workplace Diversity (cont.)</vt:lpstr>
      <vt:lpstr>Challenges in Managing Diversity</vt:lpstr>
      <vt:lpstr>Challenges in Managing Diversity  (cont.)</vt:lpstr>
      <vt:lpstr>The Legal Aspect of Workplace Diversity</vt:lpstr>
      <vt:lpstr>Exhibit 4-8 Major Equal Employment Opportunity Laws</vt:lpstr>
      <vt:lpstr>Exhibit 4-8 Major Equal Employment Opportunity Laws (cont.)</vt:lpstr>
      <vt:lpstr>Top Management Commitment to Diversity</vt:lpstr>
      <vt:lpstr>Top Management Commitment to Diversity (cont.)</vt:lpstr>
      <vt:lpstr>Review Learning Outcome 4.1</vt:lpstr>
      <vt:lpstr>Review Learning Outcome 4.2</vt:lpstr>
      <vt:lpstr>Review Learning Outcome 4.2</vt:lpstr>
      <vt:lpstr>Review Learning Outcome 4.2 (cont.)</vt:lpstr>
      <vt:lpstr>Review Learning Outcome 4.3</vt:lpstr>
      <vt:lpstr>Review Learning Outcome 4.4</vt:lpstr>
      <vt:lpstr>Social Responsibility and Ethics</vt:lpstr>
      <vt:lpstr>PowerPoint Presentation</vt:lpstr>
      <vt:lpstr>From Obligation to Responsiveness  to Responsibility</vt:lpstr>
      <vt:lpstr>From Obligation to Responsiveness  to Responsibility (cont.)</vt:lpstr>
      <vt:lpstr>From Obligation to Responsiveness  to Responsibility (cont.)</vt:lpstr>
      <vt:lpstr>Should Organizations Be Socially Involved?</vt:lpstr>
      <vt:lpstr>Should Organizations Be Socially Involved</vt:lpstr>
      <vt:lpstr>Green Management and Sustainability</vt:lpstr>
      <vt:lpstr>How Organizations Go Green</vt:lpstr>
      <vt:lpstr>How Organizations Go Green (cont.)</vt:lpstr>
      <vt:lpstr>Exhibit 5-2 Green Approaches</vt:lpstr>
      <vt:lpstr>Managers and Ethical Behavior</vt:lpstr>
      <vt:lpstr>Exhibit 5-3 Factors That Determine Ethical and Unethical Behavior</vt:lpstr>
      <vt:lpstr>Factors That Determine Ethical and Unethical Behavior</vt:lpstr>
      <vt:lpstr>Exhibit 5-4 Stages of Moral Development</vt:lpstr>
      <vt:lpstr>Factors That Determine Ethical and Unethical Behavior (cont.)</vt:lpstr>
      <vt:lpstr>Factors That Determine Ethical and Unethical Behavior (cont.)</vt:lpstr>
      <vt:lpstr>Factors That Determine Ethical and Unethical Behavior (cont.)</vt:lpstr>
      <vt:lpstr>Exhibit 5-5 Issue Intensity</vt:lpstr>
      <vt:lpstr>Ethics in an International Context</vt:lpstr>
      <vt:lpstr>Exhibit 5-6 The Ten Principles of the United Nations Global Compact</vt:lpstr>
      <vt:lpstr>Encouraging Ethical Behavior</vt:lpstr>
      <vt:lpstr>Exhibit 5-7 Codes of Ethics</vt:lpstr>
      <vt:lpstr>Exhibit 5-7 Codes of Ethics (cont.)</vt:lpstr>
      <vt:lpstr>Exhibit 5-8 A Process for Addressing Ethical Dilemmas</vt:lpstr>
      <vt:lpstr>Encouraging Ethical Behavior (cont.)</vt:lpstr>
      <vt:lpstr>Encouraging Ethical Behavior (cont.)</vt:lpstr>
      <vt:lpstr>Encouraging Ethical Behavior (cont.)</vt:lpstr>
      <vt:lpstr>Social Responsibility and Ethics Issues in Today’s World</vt:lpstr>
      <vt:lpstr>Social Responsibility and Ethics Issues in Today’s World (cont.)</vt:lpstr>
      <vt:lpstr>Exhibit 5-9 Being an Ethical Leader</vt:lpstr>
      <vt:lpstr>Social Responsibility and Ethics Issues in Today’s World (cont.)</vt:lpstr>
      <vt:lpstr>Review Learning Outcome 5.1</vt:lpstr>
      <vt:lpstr>Review Learning Outcome 5.2</vt:lpstr>
      <vt:lpstr>Review Learning Outcome 5.3</vt:lpstr>
      <vt:lpstr>Review Learning Outcome 5.4</vt:lpstr>
      <vt:lpstr>Review Learning Outcome 5.5</vt:lpstr>
      <vt:lpstr>Decision Making</vt:lpstr>
      <vt:lpstr>PowerPoint Presentation</vt:lpstr>
      <vt:lpstr>The Decision-Making Process</vt:lpstr>
      <vt:lpstr>Exhibit 6-1 Decision-Making Process</vt:lpstr>
      <vt:lpstr>The Decision-Making Process (cont.)</vt:lpstr>
      <vt:lpstr>The Decision-Making Process (cont.)</vt:lpstr>
      <vt:lpstr>The Decision-Making Process (cont.)</vt:lpstr>
      <vt:lpstr>Exhibit 6-2 Important Decision Criteria</vt:lpstr>
      <vt:lpstr>The Decision-Making Process (cont.)</vt:lpstr>
      <vt:lpstr>Exhibit 6-3 Possible Alternatives</vt:lpstr>
      <vt:lpstr>The Decision-Making Process (cont.)</vt:lpstr>
      <vt:lpstr>The Decision-Making Process (cont.)</vt:lpstr>
      <vt:lpstr>Exhibit 6-4 Evaluation of Alternatives</vt:lpstr>
      <vt:lpstr>The Decision-Making Process (cont.)</vt:lpstr>
      <vt:lpstr>The Decision-Making Process (cont.)</vt:lpstr>
      <vt:lpstr>Exhibit 6-5 Decisions Managers May Make</vt:lpstr>
      <vt:lpstr>Exhibit 6-5 Decisions Managers May Make (cont.)</vt:lpstr>
      <vt:lpstr>Making Decisions: Rationality</vt:lpstr>
      <vt:lpstr>Making Decisions: Bounded Rationality</vt:lpstr>
      <vt:lpstr>Making Decisions: The Role of Intuition</vt:lpstr>
      <vt:lpstr>Exhibit 6-6 What Is Intuition?</vt:lpstr>
      <vt:lpstr>Making Decisions: The Role of Evidence-Based Management</vt:lpstr>
      <vt:lpstr>Structured Problems and Programmed Decisions</vt:lpstr>
      <vt:lpstr>Structured Problems and Programmed Decisions (cont.)</vt:lpstr>
      <vt:lpstr>Unstructured Problems and Nonprogrammed Decisions </vt:lpstr>
      <vt:lpstr>Exhibit 6-7 Programmed Versus Nonprogrammed Decisions</vt:lpstr>
      <vt:lpstr>Decision-Making Conditions</vt:lpstr>
      <vt:lpstr>Exhibit 6-9 Payoff Matrix</vt:lpstr>
      <vt:lpstr>Exhibit 6-10 Regret Matrix</vt:lpstr>
      <vt:lpstr>Decision-Making Styles</vt:lpstr>
      <vt:lpstr>Decision-Making Biases and Errors</vt:lpstr>
      <vt:lpstr>Decision-Making Biases and Errors (cont.)</vt:lpstr>
      <vt:lpstr>Decision-Making Biases and Errors (cont.)</vt:lpstr>
      <vt:lpstr>Decision-Making Biases and Errors (cont.)</vt:lpstr>
      <vt:lpstr>Exhibit 6-11 Common Decision-Making Biases</vt:lpstr>
      <vt:lpstr>Exhibit 6-12 Overview of Managerial Decision Making</vt:lpstr>
      <vt:lpstr>Guidelines for Making Effective Decisions: </vt:lpstr>
      <vt:lpstr>Design Thinking and Decision Making</vt:lpstr>
      <vt:lpstr>Review Learning Outcome 6.1</vt:lpstr>
      <vt:lpstr>Review Learning Outcome 6.2</vt:lpstr>
      <vt:lpstr>Review Learning Outcome 6.2 (cont.)</vt:lpstr>
      <vt:lpstr>Review Learning Outcome 6.3</vt:lpstr>
      <vt:lpstr>Review Learning Outcome 6.3 (cont.)</vt:lpstr>
      <vt:lpstr>Review Learning Outcome 6.4</vt:lpstr>
      <vt:lpstr>Review Learning Outcome 6.5</vt:lpstr>
      <vt:lpstr>Review Learning Outcome 6.5 (cont.)</vt:lpstr>
      <vt:lpstr>Change and Innovation</vt:lpstr>
      <vt:lpstr>PowerPoint Presentation</vt:lpstr>
      <vt:lpstr>Two Views of the Change Process</vt:lpstr>
      <vt:lpstr>Exhibit 7-1 External and Internal Forces for Change</vt:lpstr>
      <vt:lpstr>Exhibit 7-2 The Three-Step Change Process</vt:lpstr>
      <vt:lpstr>What Is Organizational Change?</vt:lpstr>
      <vt:lpstr>Types of Change</vt:lpstr>
      <vt:lpstr>Exhibit 7-3 Three Types of Change</vt:lpstr>
      <vt:lpstr>Changing People</vt:lpstr>
      <vt:lpstr>Exhibit 7-4 Popular OD Techniques</vt:lpstr>
      <vt:lpstr>Why Do People Resist Change?</vt:lpstr>
      <vt:lpstr>Techniques for Reducing Resistance to Change</vt:lpstr>
      <vt:lpstr>Exhibit 7-5 Techniques for Reducing Resistance to Change</vt:lpstr>
      <vt:lpstr>Changing Organizational Culture</vt:lpstr>
      <vt:lpstr>Understanding the Situational Factors</vt:lpstr>
      <vt:lpstr>Exhibit 7-6 Changing Culture</vt:lpstr>
      <vt:lpstr>Employee Stress</vt:lpstr>
      <vt:lpstr>What Causes Stress?</vt:lpstr>
      <vt:lpstr>What Causes Stress (cont.)?</vt:lpstr>
      <vt:lpstr>Personal Factors that can Create Stress</vt:lpstr>
      <vt:lpstr>Exhibit 7-7 Symptoms of Stress</vt:lpstr>
      <vt:lpstr>How Can Stress Be Reduced?</vt:lpstr>
      <vt:lpstr>Exhibit 7-8 Change-Capable Organizations</vt:lpstr>
      <vt:lpstr>Exhibit 7-8 Change-Capable Organizations (cont.)</vt:lpstr>
      <vt:lpstr>Stimulating Innovation</vt:lpstr>
      <vt:lpstr>Exhibit 7-9 Innovation Variables</vt:lpstr>
      <vt:lpstr>Structural Variables</vt:lpstr>
      <vt:lpstr>Structural Variables (cont.)</vt:lpstr>
      <vt:lpstr>Cultural Variables</vt:lpstr>
      <vt:lpstr>Cultural Variables (cont.)</vt:lpstr>
      <vt:lpstr>Cultural Variables (cont.)</vt:lpstr>
      <vt:lpstr>Human Resource Variables</vt:lpstr>
      <vt:lpstr>Innovation and Design Thinking</vt:lpstr>
      <vt:lpstr>Review Learning Outcome 7.1</vt:lpstr>
      <vt:lpstr>Review Learning Outcome 7.2</vt:lpstr>
      <vt:lpstr>Review Learning Outcome 7.3</vt:lpstr>
      <vt:lpstr>Review Learning Outcome 7.4</vt:lpstr>
      <vt:lpstr>Foundations of Planning</vt:lpstr>
      <vt:lpstr>PowerPoint Presentation</vt:lpstr>
      <vt:lpstr>What Is Planning?</vt:lpstr>
      <vt:lpstr>Why Do Managers Plan? </vt:lpstr>
      <vt:lpstr>Planning and Performance</vt:lpstr>
      <vt:lpstr>Goals and Plans</vt:lpstr>
      <vt:lpstr>Types of Goals</vt:lpstr>
      <vt:lpstr>Types of Goals (cont.)</vt:lpstr>
      <vt:lpstr>Types of Plans</vt:lpstr>
      <vt:lpstr>Types of Plans (cont.)</vt:lpstr>
      <vt:lpstr>Types of Plans (cont.)</vt:lpstr>
      <vt:lpstr>Exhibit 8-1 Types of Plans</vt:lpstr>
      <vt:lpstr>Approaches to Setting Goals</vt:lpstr>
      <vt:lpstr>Exhibit 8-2 The Downside of Traditional Goal-Setting</vt:lpstr>
      <vt:lpstr>Approaches to Setting Goals (cont.)</vt:lpstr>
      <vt:lpstr>Exhibit 8-3 Steps in MBO</vt:lpstr>
      <vt:lpstr>Steps in Goal-Setting</vt:lpstr>
      <vt:lpstr>Steps in Goal-Setting (cont.)</vt:lpstr>
      <vt:lpstr>Exhibit 8-4 Well-Written Goals</vt:lpstr>
      <vt:lpstr>Contingency Factors in Planning</vt:lpstr>
      <vt:lpstr>Exhibit 8-5 Planning and Organizational Level</vt:lpstr>
      <vt:lpstr>Contingency Factors in Planning (cont.)</vt:lpstr>
      <vt:lpstr>Approaches to Planning</vt:lpstr>
      <vt:lpstr>Contemporary Issues in Planning</vt:lpstr>
      <vt:lpstr>Contemporary Issues in Planning (cont.)</vt:lpstr>
      <vt:lpstr>Review Learning Outcome 8.1</vt:lpstr>
      <vt:lpstr>Review Learning Outcome 8.2</vt:lpstr>
      <vt:lpstr>Review Learning Outcome 8.2 (cont.)</vt:lpstr>
      <vt:lpstr>Review Learning Outcome 8.2 (cont.)</vt:lpstr>
      <vt:lpstr>Review Learning Outcome 8.3</vt:lpstr>
      <vt:lpstr>Review Learning Outcome 8.3 (cont.)</vt:lpstr>
      <vt:lpstr>Review Learning Outcome 8.3 (cont.)</vt:lpstr>
      <vt:lpstr>Review Learning Outcome 8.3 (cont.)</vt:lpstr>
      <vt:lpstr>Review Learning Outcome 8.4</vt:lpstr>
      <vt:lpstr>Managing Strategy</vt:lpstr>
      <vt:lpstr>PowerPoint Presentation</vt:lpstr>
      <vt:lpstr>What Is Strategic Management?</vt:lpstr>
      <vt:lpstr>Why Is Strategic Management Important?</vt:lpstr>
      <vt:lpstr>The Strategic Management Process</vt:lpstr>
      <vt:lpstr>Exhibit 9-1 Strategic Management Process</vt:lpstr>
      <vt:lpstr>The Strategic Management Process (cont.)</vt:lpstr>
      <vt:lpstr>Exhibit 9-2 Components of a Mission Statement</vt:lpstr>
      <vt:lpstr>The Strategic Management Process (cont.)</vt:lpstr>
      <vt:lpstr>The Strategic Management Process (cont.)</vt:lpstr>
      <vt:lpstr>SWOT Analysis</vt:lpstr>
      <vt:lpstr>Strengths and Weaknesses</vt:lpstr>
      <vt:lpstr>The Strategic Management Process (cont.)</vt:lpstr>
      <vt:lpstr>The Strategic Management Process (cont.)</vt:lpstr>
      <vt:lpstr>What Is Corporate Strategy?</vt:lpstr>
      <vt:lpstr>Types of Corporate Strategies</vt:lpstr>
      <vt:lpstr>Exhibit 9-3 Types of Organizational Strategies</vt:lpstr>
      <vt:lpstr>Growth Strategies</vt:lpstr>
      <vt:lpstr>Types of Growth Strategies</vt:lpstr>
      <vt:lpstr>Types of Growth Strategies (cont.)</vt:lpstr>
      <vt:lpstr>Corporate Strategies (cont.)</vt:lpstr>
      <vt:lpstr>Corporate Strategies (cont.)</vt:lpstr>
      <vt:lpstr>How Are Corporate  Strategies Managed?</vt:lpstr>
      <vt:lpstr>Competitive Strategies</vt:lpstr>
      <vt:lpstr>Five Forces Model</vt:lpstr>
      <vt:lpstr>Five Forces Model (cont.)</vt:lpstr>
      <vt:lpstr>Choosing a Competitive Strategy</vt:lpstr>
      <vt:lpstr>Choosing a Competitive Strategy (cont.)</vt:lpstr>
      <vt:lpstr>Functional Strategy</vt:lpstr>
      <vt:lpstr>Current Strategic Management Issues</vt:lpstr>
      <vt:lpstr>Exhibit 9-4 Effective Strategic Leadership</vt:lpstr>
      <vt:lpstr>Current Strategic Management Issues (cont.)</vt:lpstr>
      <vt:lpstr>Exhibit 9-5  Developing Strategic Flexibility</vt:lpstr>
      <vt:lpstr>Important Organizational Strategies for Today’s Environment</vt:lpstr>
      <vt:lpstr>Important Organizational Strategies for Today’s Environment (cont.)</vt:lpstr>
      <vt:lpstr>Exhibit 9-6 First-Mover Advantages and Disadvantages</vt:lpstr>
      <vt:lpstr>Review Learning Outcome 9.1</vt:lpstr>
      <vt:lpstr>Review Learning Outcome 9.2</vt:lpstr>
      <vt:lpstr>Review Learning Outcome 9.2 (cont.)</vt:lpstr>
      <vt:lpstr>Review Learning Outcome 9.3</vt:lpstr>
      <vt:lpstr>Review Learning Outcome 9.3  (cont.)</vt:lpstr>
      <vt:lpstr>Review Learning Outcome 9.3  (cont.)</vt:lpstr>
      <vt:lpstr>Review Learning Outcome 9.4</vt:lpstr>
      <vt:lpstr>Review Learning Outcome 9.4 (cont.)</vt:lpstr>
      <vt:lpstr>Review Learning Outcome 9.5</vt:lpstr>
      <vt:lpstr>Review Learning Outcome 9.5 (cont.)</vt:lpstr>
      <vt:lpstr>Foundations of Control</vt:lpstr>
      <vt:lpstr>PowerPoint Presentation</vt:lpstr>
      <vt:lpstr>What Is Controlling ?</vt:lpstr>
      <vt:lpstr>Why Is Controlling Important?</vt:lpstr>
      <vt:lpstr>Exhibit 10-1 Planning-Controlling Link</vt:lpstr>
      <vt:lpstr>The Control Process</vt:lpstr>
      <vt:lpstr>Exhibit 10-2 The Control Process</vt:lpstr>
      <vt:lpstr>The Control Process (cont.)</vt:lpstr>
      <vt:lpstr>Exhibit 10-3 Sources of Information for Measuring Performance</vt:lpstr>
      <vt:lpstr>The Control Process (cont.)</vt:lpstr>
      <vt:lpstr>Exhibit 10-4 Acceptable Range of Variation</vt:lpstr>
      <vt:lpstr>Exhibit 10-5 Green Earth Gardening Supply—June Sales</vt:lpstr>
      <vt:lpstr>The Control Process (cont.)</vt:lpstr>
      <vt:lpstr>The Control Process (cont.)</vt:lpstr>
      <vt:lpstr>Exhibit 10-6 Managerial Decisions in the Control Process</vt:lpstr>
      <vt:lpstr>What Is Organizational Performance?</vt:lpstr>
      <vt:lpstr>Measures of Organizational Performance</vt:lpstr>
      <vt:lpstr>Exhibit 10-7 Popular Industry and Company Rankings</vt:lpstr>
      <vt:lpstr>Controlling for Employee Performance</vt:lpstr>
      <vt:lpstr>Exhibit 10-8 Types of Discipline Problems and Examples of Each</vt:lpstr>
      <vt:lpstr>Tools for Measuring Organizational Performance</vt:lpstr>
      <vt:lpstr>Exhibit 10-9 Types of Control</vt:lpstr>
      <vt:lpstr>Financial Controls</vt:lpstr>
      <vt:lpstr>Exhibit 10-10 Popular Financial Ratios</vt:lpstr>
      <vt:lpstr>Exhibit 10-10 Popular Financial Ratios (cont.)</vt:lpstr>
      <vt:lpstr>Information Controls</vt:lpstr>
      <vt:lpstr>The Balanced Scorecard</vt:lpstr>
      <vt:lpstr>Benchmarking of Best Practices</vt:lpstr>
      <vt:lpstr>Exhibit 10-11 Suggestions for Internal Benchmarking</vt:lpstr>
      <vt:lpstr>Contemporary Issues in Control</vt:lpstr>
      <vt:lpstr>Contemporary Issues in Control (cont.)</vt:lpstr>
      <vt:lpstr>Contemporary Issues in Control (cont.)</vt:lpstr>
      <vt:lpstr>Exhibit 10-13 Controlling Workplace Violence</vt:lpstr>
      <vt:lpstr>Exhibit 10-13 Controlling Workplace Violence (cont.)</vt:lpstr>
      <vt:lpstr>Contemporary Issues in Control (cont.)</vt:lpstr>
      <vt:lpstr>Contemporary Issues in Control (cont.)</vt:lpstr>
      <vt:lpstr>Review Learning Outcome 10.1</vt:lpstr>
      <vt:lpstr>Review Learning Outcome 10.2</vt:lpstr>
      <vt:lpstr>Review Learning Outcome 10.3</vt:lpstr>
      <vt:lpstr>Review Learning Outcome 10.4</vt:lpstr>
      <vt:lpstr>Review Learning Outcome 10.4 (cont.)</vt:lpstr>
      <vt:lpstr>Review Learning Outcome 10.4 (cont.)</vt:lpstr>
      <vt:lpstr>Review Learning Outcome 10.5</vt:lpstr>
      <vt:lpstr>Planning and Control Techniques Module</vt:lpstr>
      <vt:lpstr>Techniques for Assessing the Environment</vt:lpstr>
      <vt:lpstr>Forecasting</vt:lpstr>
      <vt:lpstr>Exhibit PCM-1 Forecasting Techniques</vt:lpstr>
      <vt:lpstr>Exhibit PCM-1 Forecasting Techniques (cont.)</vt:lpstr>
      <vt:lpstr>Exhibit PCM-1 Forecasting Techniques (cont.)</vt:lpstr>
      <vt:lpstr>Benchmarking</vt:lpstr>
      <vt:lpstr>Exhibit PCM-2 Steps in Benchmarking</vt:lpstr>
      <vt:lpstr>Techniques for Allocating Resources</vt:lpstr>
      <vt:lpstr>Exhibit PCM-3 Types of Budgets</vt:lpstr>
      <vt:lpstr>Exhibit PCM-4 How to Improve Budgeting</vt:lpstr>
      <vt:lpstr>Scheduling</vt:lpstr>
      <vt:lpstr>Exhibit PCM-5 A Gantt Chart</vt:lpstr>
      <vt:lpstr>Scheduling (cont.)</vt:lpstr>
      <vt:lpstr>Exhibit PCM-6 A Load Chart</vt:lpstr>
      <vt:lpstr>Scheduling (cont.)</vt:lpstr>
      <vt:lpstr>Scheduling (cont.)</vt:lpstr>
      <vt:lpstr>Exhibit PCM-7 Steps in Developing a PERT Network</vt:lpstr>
      <vt:lpstr>Exhibit PCM-7 Steps in Developing a PERT Network</vt:lpstr>
      <vt:lpstr>Exhibit PCM-8 Events and Activities in Constructing an Office Building</vt:lpstr>
      <vt:lpstr>Exhibit PCM-9 PERT Network for Constructing an Office Building</vt:lpstr>
      <vt:lpstr>Breakeven Analysis</vt:lpstr>
      <vt:lpstr>Exhibit PCM-10 Breakeven Analysis</vt:lpstr>
      <vt:lpstr>Linear Programming</vt:lpstr>
      <vt:lpstr>Exhibit PCM-11 Production Data for Cinnamon- Scented Products</vt:lpstr>
      <vt:lpstr>Exhibit PCM-12 Graphical Solution to Linear Programming Problem</vt:lpstr>
      <vt:lpstr>Project Planning</vt:lpstr>
      <vt:lpstr>Exhibit PCM-13</vt:lpstr>
      <vt:lpstr>Operations Management Module</vt:lpstr>
      <vt:lpstr>The Role of Operations Management</vt:lpstr>
      <vt:lpstr>Exhibit MOM-1 The Operations System</vt:lpstr>
      <vt:lpstr>Services and Manufacturing</vt:lpstr>
      <vt:lpstr>What Is Value Chain Management and Why Is It Important?</vt:lpstr>
      <vt:lpstr>What Is Value Chain Management and Why Is It Important? (cont.)</vt:lpstr>
      <vt:lpstr>Value Chain Management</vt:lpstr>
      <vt:lpstr>Exhibit MOM-2 Value Chain Strategy Requirement</vt:lpstr>
      <vt:lpstr>Obstacles to Value Chain Management</vt:lpstr>
      <vt:lpstr>Obstacles to Value Chain Management (cont.)</vt:lpstr>
      <vt:lpstr>Exhibit MOM-3  Obstacles to Value Chain Management</vt:lpstr>
      <vt:lpstr>Obstacles to Value Chain Management (cont.)</vt:lpstr>
      <vt:lpstr>Current Issues in Managing Operations</vt:lpstr>
      <vt:lpstr>Current Issues in  Managing Operations </vt:lpstr>
      <vt:lpstr>Quality Goals</vt:lpstr>
      <vt:lpstr>Mass Customization and  Lean Organization</vt:lpstr>
      <vt:lpstr>Foundations of Organizational Design</vt:lpstr>
      <vt:lpstr>PowerPoint Presentation</vt:lpstr>
      <vt:lpstr>Designing Organizational Structure</vt:lpstr>
      <vt:lpstr>Designing Organizational Structure</vt:lpstr>
      <vt:lpstr>Exhibit 11-1 Purposes of Organizing</vt:lpstr>
      <vt:lpstr>Organizational Structure</vt:lpstr>
      <vt:lpstr>Exhibit 11-2 Economies and Diseconomies of Work Specialization</vt:lpstr>
      <vt:lpstr>Departmentalization</vt:lpstr>
      <vt:lpstr>Exhibit 11-3 The Five Common Forms of Departmentalization</vt:lpstr>
      <vt:lpstr>Exhibit 11-3 (cont.)</vt:lpstr>
      <vt:lpstr>Exhibit 11-3 (cont.)</vt:lpstr>
      <vt:lpstr>Departmentalization Trends</vt:lpstr>
      <vt:lpstr>Chain of Command </vt:lpstr>
      <vt:lpstr>Authority</vt:lpstr>
      <vt:lpstr>Authority (cont.)</vt:lpstr>
      <vt:lpstr>Exhibit 11-4 Chain of Command and Line Authority</vt:lpstr>
      <vt:lpstr>Exhibit 11-5 Line Versus Staff Authority</vt:lpstr>
      <vt:lpstr>Responsibility and Unity of Command</vt:lpstr>
      <vt:lpstr>Span of Control</vt:lpstr>
      <vt:lpstr>Exhibit 11-6 Contrasting Spans of Control</vt:lpstr>
      <vt:lpstr>Centralization and Decentralization</vt:lpstr>
      <vt:lpstr>Exhibit 11-7 Centralization or Decentralization</vt:lpstr>
      <vt:lpstr>Formalization</vt:lpstr>
      <vt:lpstr>Mechanistic and Organic Structures</vt:lpstr>
      <vt:lpstr>Exhibit 11-8 Mechanistic Versus Organic Organizations</vt:lpstr>
      <vt:lpstr>Contingency Factors Affecting Structural Choice</vt:lpstr>
      <vt:lpstr>Contingency Factors (cont.)</vt:lpstr>
      <vt:lpstr>Contingency Factors (cont.)</vt:lpstr>
      <vt:lpstr>Exhibit 11-9 Woodward’s Findings on Technology and Structure</vt:lpstr>
      <vt:lpstr>Contingency Factors (cont.)</vt:lpstr>
      <vt:lpstr>Traditional Organizational Designs</vt:lpstr>
      <vt:lpstr>Exhibit 11-10 Traditional Organizational Designs</vt:lpstr>
      <vt:lpstr>Review Learning Outcome 11.1</vt:lpstr>
      <vt:lpstr>Review Learning Outcome 11.2</vt:lpstr>
      <vt:lpstr>Review Learning Outcome 11.3</vt:lpstr>
      <vt:lpstr>Review Learning Outcome 11.4</vt:lpstr>
      <vt:lpstr>Contemporary Organizational Design</vt:lpstr>
      <vt:lpstr>PowerPoint Presentation</vt:lpstr>
      <vt:lpstr>Contemporary Organizational Designs</vt:lpstr>
      <vt:lpstr>Exhibit 12-1 Contemporary  Organizational Designs</vt:lpstr>
      <vt:lpstr>Exhibit 12-2 Example of a Matrix Organization</vt:lpstr>
      <vt:lpstr>Contemporary Organizational  Designs (cont.)</vt:lpstr>
      <vt:lpstr>Exhibit 12-1 Contemporary  Organizational Designs (cont.)</vt:lpstr>
      <vt:lpstr>Contemporary Organizational  Designs (cont.)</vt:lpstr>
      <vt:lpstr>Contemporary Organizational  Designs (cont.)</vt:lpstr>
      <vt:lpstr>Exhibit 12-1 Contemporary  Organizational Designs (cont.)</vt:lpstr>
      <vt:lpstr>Organizing for Collaboration</vt:lpstr>
      <vt:lpstr>Exhibit 12-3 Benefits and Drawbacks of Collaborative Work</vt:lpstr>
      <vt:lpstr>Internal Collaboration (cont.)</vt:lpstr>
      <vt:lpstr>Exhibit 12-4 Making Communities of Practice Work</vt:lpstr>
      <vt:lpstr>External Collaboration</vt:lpstr>
      <vt:lpstr>Exhibit 12-5 Benefits and Drawbacks of Open Innovation</vt:lpstr>
      <vt:lpstr>Flexible Work Arrangements</vt:lpstr>
      <vt:lpstr>Flexible Work Arrangements</vt:lpstr>
      <vt:lpstr>Contingent Workforce</vt:lpstr>
      <vt:lpstr>Today’s Organizational Design Challenges</vt:lpstr>
      <vt:lpstr>Today’s Organizational Design Challenges (cont.)</vt:lpstr>
      <vt:lpstr>Review Learning Outcome 12.1</vt:lpstr>
      <vt:lpstr>Review Learning Outcome 12.1 (cont.)</vt:lpstr>
      <vt:lpstr>Review Learning Outcome 12.2</vt:lpstr>
      <vt:lpstr>Review Learning Outcome 12.3</vt:lpstr>
      <vt:lpstr>Review Learning Outcome 12.4</vt:lpstr>
      <vt:lpstr>Review Learning Outcome 12.5</vt:lpstr>
      <vt:lpstr>Human Resource Management</vt:lpstr>
      <vt:lpstr>PowerPoint Presentation</vt:lpstr>
      <vt:lpstr>Why Is HRM Important?</vt:lpstr>
      <vt:lpstr>Why Is HRM Important (cont.)?</vt:lpstr>
      <vt:lpstr>Exhibit 13-1 High-Performance Work Practices</vt:lpstr>
      <vt:lpstr>Exhibit 13-2 HRM Process</vt:lpstr>
      <vt:lpstr>External Factors That Affect the HRM Process</vt:lpstr>
      <vt:lpstr>External Factors That Affect the HRM Process (cont.)</vt:lpstr>
      <vt:lpstr>External Factors That Affect the HRM Process (cont.)</vt:lpstr>
      <vt:lpstr>Exhibit 13-3 Major HRM Laws</vt:lpstr>
      <vt:lpstr>Exhibit 13-3 Major HRM Laws (cont.)</vt:lpstr>
      <vt:lpstr>Exhibit 13-3 Major HRM Laws (cont.)</vt:lpstr>
      <vt:lpstr>Global HRM Laws</vt:lpstr>
      <vt:lpstr>External Factors That Affect the HRM Process (cont.)</vt:lpstr>
      <vt:lpstr>Human Resource Planning</vt:lpstr>
      <vt:lpstr>Human Resource Planning (cont.)</vt:lpstr>
      <vt:lpstr>Recruitment and Decruitment</vt:lpstr>
      <vt:lpstr>Exhibit 13-4 Recruiting Sources</vt:lpstr>
      <vt:lpstr>Exhibit 13-5 Decruitment Options</vt:lpstr>
      <vt:lpstr>Selection</vt:lpstr>
      <vt:lpstr>Exhibit 13-6 Selection Decision Outcomes</vt:lpstr>
      <vt:lpstr>Exhibit 13-7 Selection Tools</vt:lpstr>
      <vt:lpstr>Exhibit 13-7 Selection Tools (cont.)</vt:lpstr>
      <vt:lpstr>Exhibit 13-7 Selection Tools (cont.)</vt:lpstr>
      <vt:lpstr>Selection (cont.)</vt:lpstr>
      <vt:lpstr>Providing Employees with Needed Skills and Knowledge</vt:lpstr>
      <vt:lpstr>Exhibit 13-8 Types of Training</vt:lpstr>
      <vt:lpstr>Exhibit 13-9 Traditional Training Methods</vt:lpstr>
      <vt:lpstr>Exhibit 13-9 Traditional Training Methods (cont.)</vt:lpstr>
      <vt:lpstr>Retaining Competent, High-Performing Employees</vt:lpstr>
      <vt:lpstr>Exhibit 13-10 Performance Appraisal Methods</vt:lpstr>
      <vt:lpstr>Exhibit 13-10 Performance Appraisal Methods (cont.)</vt:lpstr>
      <vt:lpstr>Exhibit 13-11  What Determines Pay and Benefits</vt:lpstr>
      <vt:lpstr>Contemporary Issues in Managing Human Resources</vt:lpstr>
      <vt:lpstr>Exhibit 13-12 Tips for Managing Downsizing</vt:lpstr>
      <vt:lpstr>Contemporary Issues in Managing Human Resources (cont.)</vt:lpstr>
      <vt:lpstr>Contemporary Issues in Managing Human Resources (cont.)</vt:lpstr>
      <vt:lpstr>Review Learning Outcome 13.1</vt:lpstr>
      <vt:lpstr>Review Learning Outcome 13.2</vt:lpstr>
      <vt:lpstr>Review Learning Outcome 13.2 (cont.)</vt:lpstr>
      <vt:lpstr>Review Learning Outcome 13.2 (cont.)</vt:lpstr>
      <vt:lpstr>Review Learning Outcome 13.3</vt:lpstr>
      <vt:lpstr>Review Learning Outcome 13.4</vt:lpstr>
      <vt:lpstr>Review Learning Outcome 13.5</vt:lpstr>
      <vt:lpstr>Groups and Teams</vt:lpstr>
      <vt:lpstr>PowerPoint Presentation</vt:lpstr>
      <vt:lpstr>What Is a Group?</vt:lpstr>
      <vt:lpstr>Exhibit 14-1 Examples of Formal Work Groups</vt:lpstr>
      <vt:lpstr>Stages of Group Development</vt:lpstr>
      <vt:lpstr>Stages of Group Development (cont.)</vt:lpstr>
      <vt:lpstr>Exhibit 14-2 Stages of Group Development</vt:lpstr>
      <vt:lpstr>Work Group Performance and Satisfaction </vt:lpstr>
      <vt:lpstr>Exhibit 14-3  Group Performance/Satisfaction Model</vt:lpstr>
      <vt:lpstr>External Conditions Imposed on the Group</vt:lpstr>
      <vt:lpstr>Group Member Resources</vt:lpstr>
      <vt:lpstr>Group Structure</vt:lpstr>
      <vt:lpstr>Group Structure (cont.)</vt:lpstr>
      <vt:lpstr>Exhibit 14-4 Examples of Asch’s Cards</vt:lpstr>
      <vt:lpstr>Exhibit 14-5 Group Cohesiveness and Productivity</vt:lpstr>
      <vt:lpstr>Group Structure (cont.)</vt:lpstr>
      <vt:lpstr>Group Structure (cont.)</vt:lpstr>
      <vt:lpstr>Group Structure (cont.)</vt:lpstr>
      <vt:lpstr>Exhibit 14-6 Creative Group Decision Making</vt:lpstr>
      <vt:lpstr>Conflict Management</vt:lpstr>
      <vt:lpstr>Conflict Management (cont.)</vt:lpstr>
      <vt:lpstr>Conflict Management (cont.)</vt:lpstr>
      <vt:lpstr>Exhibit 14-7  Conflict and Group Performance</vt:lpstr>
      <vt:lpstr>Exhibit 14-8 Conflict-Management Techniques</vt:lpstr>
      <vt:lpstr>Turning Groups into Effective Teams</vt:lpstr>
      <vt:lpstr>Exhibit 14-9 Groups Versus Teams</vt:lpstr>
      <vt:lpstr>Types of Work Teams</vt:lpstr>
      <vt:lpstr>Types of Work Teams (cont.)</vt:lpstr>
      <vt:lpstr>Creating Effective Work Teams</vt:lpstr>
      <vt:lpstr>Creating Effective Work Teams (cont.)</vt:lpstr>
      <vt:lpstr>Exhibit 14-10 Characteristics of Effective Teams</vt:lpstr>
      <vt:lpstr>Current Challenges in Managing Teams</vt:lpstr>
      <vt:lpstr>Exhibit 14-11 Global Teams</vt:lpstr>
      <vt:lpstr>Understanding Social Networks</vt:lpstr>
      <vt:lpstr>Review Learning Outcome 14.1</vt:lpstr>
      <vt:lpstr>Review Learning Outcome 14.2</vt:lpstr>
      <vt:lpstr>Review Learning Outcome 14.2 (cont.)</vt:lpstr>
      <vt:lpstr>Review Learning Outcome 14.2 (cont.)</vt:lpstr>
      <vt:lpstr>Review Learning Outcome 14.3</vt:lpstr>
      <vt:lpstr>Review Learning Outcome 14.3 (cont.)</vt:lpstr>
      <vt:lpstr>Review Learning Outcome 14.3 (cont.)</vt:lpstr>
      <vt:lpstr>Review Learning Outcome 14.4</vt:lpstr>
      <vt:lpstr>Foundations of Individual Behavior</vt:lpstr>
      <vt:lpstr>PowerPoint Presentation</vt:lpstr>
      <vt:lpstr>Focus and Goals of  Organizational Behavior</vt:lpstr>
      <vt:lpstr>Exhibit 15-1 Organization as Iceberg</vt:lpstr>
      <vt:lpstr>Focus of Organizational Behavior</vt:lpstr>
      <vt:lpstr>Goals of Organizational Behavior</vt:lpstr>
      <vt:lpstr>Goals of Organizational Behavior (cont.)</vt:lpstr>
      <vt:lpstr>Goals of Organizational Behavior (cont.)</vt:lpstr>
      <vt:lpstr>Attitudes and Job Performance</vt:lpstr>
      <vt:lpstr>Attitudes and Job Performance (cont.)</vt:lpstr>
      <vt:lpstr>Job Satisfaction</vt:lpstr>
      <vt:lpstr>Job Involvement and Organizational Commitment</vt:lpstr>
      <vt:lpstr>Job Involvement and Organizational Commitment (cont.)</vt:lpstr>
      <vt:lpstr>Employee Engagement</vt:lpstr>
      <vt:lpstr>Cognitive Dissonance Theory</vt:lpstr>
      <vt:lpstr>Exhibit 15-2 Sample Employee Attitude Survey</vt:lpstr>
      <vt:lpstr>Personality</vt:lpstr>
      <vt:lpstr>MBTI®</vt:lpstr>
      <vt:lpstr>Exhibit 15-3 Examples of MBTI® Personality Types</vt:lpstr>
      <vt:lpstr>The Big Five Model</vt:lpstr>
      <vt:lpstr>Additional Personality Insights</vt:lpstr>
      <vt:lpstr>Additional Personality Insights (cont.)</vt:lpstr>
      <vt:lpstr>Other Personality Traits</vt:lpstr>
      <vt:lpstr>Emotions and Emotional Intelligence</vt:lpstr>
      <vt:lpstr>Five Dimensions of Emotional Intelligence (EI)</vt:lpstr>
      <vt:lpstr>Five Dimensions of Emotional Intelligence (EI) (cont.)</vt:lpstr>
      <vt:lpstr>Exhibit 15-4 Holland’s Personality–Job Fit</vt:lpstr>
      <vt:lpstr>Exhibit 15-4 Holland’s Personality–Job Fit (cont.)</vt:lpstr>
      <vt:lpstr>Perception</vt:lpstr>
      <vt:lpstr>Exhibit 15-5 What Do You See?</vt:lpstr>
      <vt:lpstr>Attribution Theory</vt:lpstr>
      <vt:lpstr>Attribution Theory (cont.)</vt:lpstr>
      <vt:lpstr>Exhibit 15-6 Attribution Theory</vt:lpstr>
      <vt:lpstr>Shortcuts Used in Judging Others</vt:lpstr>
      <vt:lpstr>Learning</vt:lpstr>
      <vt:lpstr>Operant Conditioning</vt:lpstr>
      <vt:lpstr>Social Learning</vt:lpstr>
      <vt:lpstr>Shaping: A Managerial Tool</vt:lpstr>
      <vt:lpstr>Contemporary Issues in Organizational Behavior</vt:lpstr>
      <vt:lpstr>Managing Negative Behavior in the Workplace</vt:lpstr>
      <vt:lpstr>Review Learning Outcome 15.1</vt:lpstr>
      <vt:lpstr>Review Learning Outcome 15.2</vt:lpstr>
      <vt:lpstr>Review Learning Outcome 15.2 (cont.)</vt:lpstr>
      <vt:lpstr>Review Learning Outcome 15.2 (cont.)</vt:lpstr>
      <vt:lpstr>Review Learning Outcome 15.3</vt:lpstr>
      <vt:lpstr>Review Learning Outcome 15.3 (cont.)</vt:lpstr>
      <vt:lpstr>Review Learning Outcome 15.4</vt:lpstr>
      <vt:lpstr>Review Learning Outcome 15.4  (cont.)</vt:lpstr>
      <vt:lpstr>Review Learning Outcome 15.5</vt:lpstr>
      <vt:lpstr>Review Learning Outcome 15.6</vt:lpstr>
      <vt:lpstr>Communication</vt:lpstr>
      <vt:lpstr>PowerPoint Presentation</vt:lpstr>
      <vt:lpstr>What Is Communication?</vt:lpstr>
      <vt:lpstr>What Is Communication? (cont.)</vt:lpstr>
      <vt:lpstr>Functions of Communication</vt:lpstr>
      <vt:lpstr>Functions of Communication (cont.)</vt:lpstr>
      <vt:lpstr>Methods of Interpersonal Communication</vt:lpstr>
      <vt:lpstr>Methods of Interpersonal Communication (cont.)</vt:lpstr>
      <vt:lpstr>Exhibit 16-1 The Interpersonal Communication Process</vt:lpstr>
      <vt:lpstr>Nonverbal Communication</vt:lpstr>
      <vt:lpstr>Exhibit 16-2 Comparison of Communication Methods</vt:lpstr>
      <vt:lpstr>Exhibit 16-2 Comparison of Communication Methods (cont.)</vt:lpstr>
      <vt:lpstr>Exhibit 16-2 Comparison of Communication Methods (cont.)</vt:lpstr>
      <vt:lpstr>Exhibit 16-2 Comparison of Communication Methods (cont.)</vt:lpstr>
      <vt:lpstr>Barriers to Communication</vt:lpstr>
      <vt:lpstr>Overcoming the Barriers</vt:lpstr>
      <vt:lpstr>Overcoming the Barriers (cont.)</vt:lpstr>
      <vt:lpstr>Exhibit 16-3 Active Listening Behaviors</vt:lpstr>
      <vt:lpstr>Formal Versus Informal Communication</vt:lpstr>
      <vt:lpstr>Direction of Communication</vt:lpstr>
      <vt:lpstr>Direction of Communication (cont.)</vt:lpstr>
      <vt:lpstr>Organizational Communication Networks</vt:lpstr>
      <vt:lpstr>Exhibit 16-4 Organizational Communication Networks</vt:lpstr>
      <vt:lpstr>Workplace Design and Communication</vt:lpstr>
      <vt:lpstr>How Technology Affects Managerial Communication</vt:lpstr>
      <vt:lpstr>Current Communication Issues</vt:lpstr>
      <vt:lpstr>Communication and Customer Service</vt:lpstr>
      <vt:lpstr>Getting Employee Input</vt:lpstr>
      <vt:lpstr>Exhibit 16-5 How to Let Employees Know Their Input Matters</vt:lpstr>
      <vt:lpstr>Communicating Ethically</vt:lpstr>
      <vt:lpstr>Review Learning Outcome 16.1</vt:lpstr>
      <vt:lpstr>Review Learning Outcome 16.1 (cont.)</vt:lpstr>
      <vt:lpstr>Review Learning Outcome 16.2</vt:lpstr>
      <vt:lpstr>Review Learning Outcome 16.2 (cont.)</vt:lpstr>
      <vt:lpstr>Review Learning Outcome 16.2 (cont.)</vt:lpstr>
      <vt:lpstr>Review Learning Outcome 16.3</vt:lpstr>
      <vt:lpstr>Review Learning Outcome 16.4</vt:lpstr>
      <vt:lpstr>Review Learning Outcome 16.4 (cont.)</vt:lpstr>
      <vt:lpstr>Review Learning Outcome 16.4 (cont.)</vt:lpstr>
      <vt:lpstr>Review Learning Outcome 16.5</vt:lpstr>
      <vt:lpstr>Review Learning Outcome 16.6</vt:lpstr>
      <vt:lpstr>Review Learning Outcome 16.6 (cont.)</vt:lpstr>
      <vt:lpstr>Motivation</vt:lpstr>
      <vt:lpstr>PowerPoint Presentation</vt:lpstr>
      <vt:lpstr>What Is Motivation?</vt:lpstr>
      <vt:lpstr>Early Theories of Motivation</vt:lpstr>
      <vt:lpstr>Maslow’s Hierarchy of Needs Theory</vt:lpstr>
      <vt:lpstr>Maslow’s Hierarchy of Needs Theory (cont.)</vt:lpstr>
      <vt:lpstr>Maslow’s Hierarchy of Needs Theory (cont.)</vt:lpstr>
      <vt:lpstr>Exhibit 17-1 Maslow’s Hierarchy of Needs</vt:lpstr>
      <vt:lpstr>McGregor’s Theory X and Theory Y</vt:lpstr>
      <vt:lpstr>Herzberg’s Two-Factor Theory</vt:lpstr>
      <vt:lpstr>Exhibit 17-2 Herzberg’s Two Factor Theory</vt:lpstr>
      <vt:lpstr>Herzberg’s Two-Factor Theory (cont.)</vt:lpstr>
      <vt:lpstr>Exhibit 17-3 Contrasting Views of Satisfaction– Dissatisfaction</vt:lpstr>
      <vt:lpstr>Three-Needs Theory</vt:lpstr>
      <vt:lpstr>Three-Needs Theory (cont.)</vt:lpstr>
      <vt:lpstr>Exhibit 17-4 TAT Pictures Source</vt:lpstr>
      <vt:lpstr>Contemporary Theories of Motivation</vt:lpstr>
      <vt:lpstr>Exhibit 17-5 Goal-Setting Theory</vt:lpstr>
      <vt:lpstr>Reinforcement Theory</vt:lpstr>
      <vt:lpstr>Designing Motivating Jobs</vt:lpstr>
      <vt:lpstr>Designing Motivating Jobs (cont.)</vt:lpstr>
      <vt:lpstr>Five Core Job Dimensions</vt:lpstr>
      <vt:lpstr>Five Core Job Dimensions (cont.)</vt:lpstr>
      <vt:lpstr>Five Core Job Dimensions (cont.)</vt:lpstr>
      <vt:lpstr>Exhibit 17-6 Job Characteristics Model</vt:lpstr>
      <vt:lpstr>Redesigning Job Design Approaches</vt:lpstr>
      <vt:lpstr>Redesigning Job Design Approaches (cont.)</vt:lpstr>
      <vt:lpstr>Equity Theory</vt:lpstr>
      <vt:lpstr>Equity Theory (cont.)</vt:lpstr>
      <vt:lpstr>Exhibit 17-7 Equity Theory</vt:lpstr>
      <vt:lpstr>Expectancy Theory</vt:lpstr>
      <vt:lpstr>Expectancy Theory (cont.)</vt:lpstr>
      <vt:lpstr>Exhibit 17-8 Expectancy Model</vt:lpstr>
      <vt:lpstr>Exhibit 17-9 Integrating Contemporary Theories of Motivation</vt:lpstr>
      <vt:lpstr>Current Issues in Motivation</vt:lpstr>
      <vt:lpstr>Current Issues in Motivation (cont.)</vt:lpstr>
      <vt:lpstr>Current Issues in Motivation (cont.)</vt:lpstr>
      <vt:lpstr>Current Issues in Motivation (cont.)</vt:lpstr>
      <vt:lpstr>Current Issues in Motivation (cont.)</vt:lpstr>
      <vt:lpstr>Designing Appropriate Rewards Programs</vt:lpstr>
      <vt:lpstr>Review Learning Outcome 17.1</vt:lpstr>
      <vt:lpstr>Review Learning Outcome 17.2</vt:lpstr>
      <vt:lpstr>Review Learning Outcome 17.2 (cont.)</vt:lpstr>
      <vt:lpstr>Review Learning Outcome 17.3</vt:lpstr>
      <vt:lpstr>Review Learning Outcome 17.3 (cont.)</vt:lpstr>
      <vt:lpstr>Review Learning Outcome 17.3 (cont.)</vt:lpstr>
      <vt:lpstr>Review Learning Outcome 17.4</vt:lpstr>
      <vt:lpstr>Leadership</vt:lpstr>
      <vt:lpstr>PowerPoint Presentation</vt:lpstr>
      <vt:lpstr>Who Are Leaders and  What Is Leadership?</vt:lpstr>
      <vt:lpstr>Early Leadership Theories</vt:lpstr>
      <vt:lpstr>Exhibit 18-1 Eight Traits Associated with Leadership</vt:lpstr>
      <vt:lpstr>Exhibit 18-1 Eight Traits Associated with Leadership (cont.)</vt:lpstr>
      <vt:lpstr>Early Leadership Theories (cont.)</vt:lpstr>
      <vt:lpstr>University of Iowa Studies (cont.)</vt:lpstr>
      <vt:lpstr>Early Leadership Theories (cont.)</vt:lpstr>
      <vt:lpstr>Results of Ohio State Studies</vt:lpstr>
      <vt:lpstr>University of Michigan Studies</vt:lpstr>
      <vt:lpstr>The Managerial Grid</vt:lpstr>
      <vt:lpstr>Exhibit 18-2 Behavioral Theories of Leadership</vt:lpstr>
      <vt:lpstr>Exhibit 18-2 Behavioral Theories of Leadership (cont.)</vt:lpstr>
      <vt:lpstr>Exhibit 18-2 Behavioral Theories of Leadership (cont.)</vt:lpstr>
      <vt:lpstr>Contingency Theories of Leadership</vt:lpstr>
      <vt:lpstr>The Fiedler Model (cont.)</vt:lpstr>
      <vt:lpstr>The Fiedler Model (cont.)</vt:lpstr>
      <vt:lpstr>Exhibit 18-3 The Fiedler Model</vt:lpstr>
      <vt:lpstr>Hersey and Blanchard’s Situational Leadership Theory (SLT)</vt:lpstr>
      <vt:lpstr>SLT Leadership Styles</vt:lpstr>
      <vt:lpstr>SLT Leadership Styles (cont.)</vt:lpstr>
      <vt:lpstr>Four Stages of Follower Readiness</vt:lpstr>
      <vt:lpstr>Four Stages of Follower Readiness (cont.)</vt:lpstr>
      <vt:lpstr>Path-Goal Model</vt:lpstr>
      <vt:lpstr>Path-Goal Model (cont.)</vt:lpstr>
      <vt:lpstr>Path-Goal Model (cont.)</vt:lpstr>
      <vt:lpstr>Exhibit 18-4 Path-Goal Model</vt:lpstr>
      <vt:lpstr>Contemporary Views of Leadership</vt:lpstr>
      <vt:lpstr>Contemporary Views of Leadership (cont.)</vt:lpstr>
      <vt:lpstr>Contemporary Views of Leadership (cont.)</vt:lpstr>
      <vt:lpstr>Contemporary Views of Leadership (cont.)</vt:lpstr>
      <vt:lpstr>Exhibit 18-5 Team Leadership Roles</vt:lpstr>
      <vt:lpstr>Leadership Issues in the Twenty-First Century</vt:lpstr>
      <vt:lpstr>Leadership Issues in the Twenty-First Century (cont.)</vt:lpstr>
      <vt:lpstr>Leadership Issues in the Twenty-First Century (cont.)</vt:lpstr>
      <vt:lpstr>Leadership Issues in the Twenty-First Century (cont.)</vt:lpstr>
      <vt:lpstr>Exhibit 18-6 Building Trust</vt:lpstr>
      <vt:lpstr>Leadership Issues in the Twenty-First Century (cont.)</vt:lpstr>
      <vt:lpstr>Leadership Issues in the Twenty-First Century (cont.)</vt:lpstr>
      <vt:lpstr>Exhibit 18-7 Cross-Cultural Leadership</vt:lpstr>
      <vt:lpstr>Becoming an Effective Leader</vt:lpstr>
      <vt:lpstr>Review Learning Outcome 18.1</vt:lpstr>
      <vt:lpstr>Review Learning Outcome 18.2</vt:lpstr>
      <vt:lpstr>Review Learning Outcome 18.2 (cont.)</vt:lpstr>
      <vt:lpstr>Review Learning Outcome 18.3</vt:lpstr>
      <vt:lpstr>Review Learning Outcome 18.4</vt:lpstr>
      <vt:lpstr>Review Learning Outcome 18.4 (cont.)</vt:lpstr>
      <vt:lpstr>Review Learning Outcome 18.5</vt:lpstr>
      <vt:lpstr>Managing Entrepreneurial Ventures</vt:lpstr>
      <vt:lpstr>The Context of Entrepreneurship</vt:lpstr>
      <vt:lpstr>The Context of Entrepreneurship (cont.)</vt:lpstr>
      <vt:lpstr>Why Is Entrepreneurship Important?</vt:lpstr>
      <vt:lpstr>The Entrepreneurial Process</vt:lpstr>
      <vt:lpstr>What Do Entrepreneurs Do?</vt:lpstr>
      <vt:lpstr>Social Responsibility and Ethics Issues</vt:lpstr>
      <vt:lpstr>Start-Up and Planning Issues</vt:lpstr>
      <vt:lpstr>Start-Up and Planning Issues (cont.)</vt:lpstr>
      <vt:lpstr>Exhibit A-1 Evaluating Potential Ideas</vt:lpstr>
      <vt:lpstr>Start-Up and Planning Issues (cont.)</vt:lpstr>
      <vt:lpstr>Exhibit A-2 Feasibility Study</vt:lpstr>
      <vt:lpstr>Exhibit A-2 Feasibility Study (cont.)</vt:lpstr>
      <vt:lpstr>Exhibit A-2 Feasibility Study (cont.)</vt:lpstr>
      <vt:lpstr>Start-Up and Planning Issues (cont.)</vt:lpstr>
      <vt:lpstr>Researching the Venture’s Feasibility—Competitors (cont.)</vt:lpstr>
      <vt:lpstr>Start-Up and Planning Issues (cont.)</vt:lpstr>
      <vt:lpstr>Researching the Venture’s Feasibility—Financing (cont.)</vt:lpstr>
      <vt:lpstr>Exhibit A-3 Possible Financing Options</vt:lpstr>
      <vt:lpstr>Start-Up and Planning Issues (cont.)</vt:lpstr>
      <vt:lpstr>Planning the Venture—Developing a Business Plan  (cont.)</vt:lpstr>
      <vt:lpstr>Organizing Issues</vt:lpstr>
      <vt:lpstr>Legal Forms of Organization (cont.)</vt:lpstr>
      <vt:lpstr>Legal Forms of Organization (cont.)</vt:lpstr>
      <vt:lpstr>Legal Forms of Organization (cont.)</vt:lpstr>
      <vt:lpstr>Organizing Issues (cont.)</vt:lpstr>
      <vt:lpstr>Organizing Issues (cont.)</vt:lpstr>
      <vt:lpstr>Organizing Issues (cont.)</vt:lpstr>
      <vt:lpstr>Leading Issues</vt:lpstr>
      <vt:lpstr>Leading Issues (cont.)</vt:lpstr>
      <vt:lpstr>Controlling Issues</vt:lpstr>
      <vt:lpstr>Exhibit A-5 Achieving a Supportive, Growth-Oriented Culture</vt:lpstr>
      <vt:lpstr>Controlling Issues (cont.)</vt:lpstr>
      <vt:lpstr>Exiting the Venture</vt:lpstr>
      <vt:lpstr>Managing Personal Life Choices and Challenges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Jeffrey</dc:creator>
  <cp:lastModifiedBy>KWAKU</cp:lastModifiedBy>
  <cp:revision>21</cp:revision>
  <dcterms:created xsi:type="dcterms:W3CDTF">2012-10-07T22:51:25Z</dcterms:created>
  <dcterms:modified xsi:type="dcterms:W3CDTF">2022-03-24T16:35:19Z</dcterms:modified>
</cp:coreProperties>
</file>